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670" r:id="rId2"/>
    <p:sldId id="743" r:id="rId3"/>
    <p:sldId id="745" r:id="rId4"/>
    <p:sldId id="750" r:id="rId5"/>
    <p:sldId id="746" r:id="rId6"/>
    <p:sldId id="751" r:id="rId7"/>
    <p:sldId id="752" r:id="rId8"/>
    <p:sldId id="754" r:id="rId9"/>
    <p:sldId id="753" r:id="rId10"/>
    <p:sldId id="747" r:id="rId11"/>
    <p:sldId id="748" r:id="rId12"/>
    <p:sldId id="749" r:id="rId13"/>
    <p:sldId id="742" r:id="rId14"/>
  </p:sldIdLst>
  <p:sldSz cx="9144000" cy="6858000" type="screen4x3"/>
  <p:notesSz cx="7016750" cy="93027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00FF"/>
    <a:srgbClr val="FFCCCC"/>
    <a:srgbClr val="FF00FF"/>
    <a:srgbClr val="663300"/>
    <a:srgbClr val="FF99FF"/>
    <a:srgbClr val="66FF33"/>
    <a:srgbClr val="99FF99"/>
    <a:srgbClr val="FF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343" autoAdjust="0"/>
  </p:normalViewPr>
  <p:slideViewPr>
    <p:cSldViewPr>
      <p:cViewPr varScale="1">
        <p:scale>
          <a:sx n="69" d="100"/>
          <a:sy n="69" d="100"/>
        </p:scale>
        <p:origin x="1428" y="84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00" d="100"/>
        <a:sy n="100" d="100"/>
      </p:scale>
      <p:origin x="0" y="-64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0646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4465" y="1"/>
            <a:ext cx="3040646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6192"/>
            <a:ext cx="3040646" cy="46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4465" y="8836192"/>
            <a:ext cx="3040646" cy="46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E9EC60-DC17-4B0F-A6FA-4640B20BB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09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40646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4465" y="1"/>
            <a:ext cx="3040646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51375" cy="3487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184" y="4418844"/>
            <a:ext cx="5614383" cy="4185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6192"/>
            <a:ext cx="3040646" cy="46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4465" y="8836192"/>
            <a:ext cx="3040646" cy="46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D518F68-007E-43C4-88E4-E2D019E7D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02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18F68-007E-43C4-88E4-E2D019E7DDF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39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47:notes"/>
          <p:cNvSpPr txBox="1">
            <a:spLocks noGrp="1"/>
          </p:cNvSpPr>
          <p:nvPr>
            <p:ph type="sldNum" idx="12"/>
          </p:nvPr>
        </p:nvSpPr>
        <p:spPr>
          <a:xfrm>
            <a:off x="3884545" y="8830160"/>
            <a:ext cx="2971853" cy="464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500" tIns="45250" rIns="90500" bIns="45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G">
                <a:solidFill>
                  <a:srgbClr val="000000"/>
                </a:solidFill>
              </a:rPr>
              <a:t>13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582" name="Google Shape;582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583" name="Google Shape;583;p47:notes"/>
          <p:cNvSpPr txBox="1">
            <a:spLocks noGrp="1"/>
          </p:cNvSpPr>
          <p:nvPr>
            <p:ph type="body" idx="1"/>
          </p:nvPr>
        </p:nvSpPr>
        <p:spPr>
          <a:xfrm>
            <a:off x="685320" y="4415828"/>
            <a:ext cx="5487361" cy="4182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700" tIns="44850" rIns="89700" bIns="448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47:notes"/>
          <p:cNvSpPr txBox="1"/>
          <p:nvPr/>
        </p:nvSpPr>
        <p:spPr>
          <a:xfrm>
            <a:off x="3850377" y="9428790"/>
            <a:ext cx="2945712" cy="496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700" tIns="44850" rIns="89700" bIns="448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G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5817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18F68-007E-43C4-88E4-E2D019E7DDF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061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18F68-007E-43C4-88E4-E2D019E7DDF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50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18F68-007E-43C4-88E4-E2D019E7DDF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67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18F68-007E-43C4-88E4-E2D019E7DDF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34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18F68-007E-43C4-88E4-E2D019E7DDF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22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18F68-007E-43C4-88E4-E2D019E7DDF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222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18F68-007E-43C4-88E4-E2D019E7DDF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109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18F68-007E-43C4-88E4-E2D019E7DDF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42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999163"/>
            <a:ext cx="1524000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1B136-CC7A-4E21-8715-10029F4BCC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777F2-2767-40DF-BA65-26C314B8B5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D6FD1-0F8E-436B-B5F8-A044D170DB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lvl="0"/>
            <a:endParaRPr lang="en-SG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8A2E2-1E85-43A8-B761-32A3D0DC78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7D7C3-21CA-4900-8A16-E1D43AB267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667AD-61B2-4345-9573-34F98AF517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E3C0C-A4CB-4435-9E6B-D05A5394BB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97AC6-170A-4C4C-9507-45BB4CCA5A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SG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3BF0F-B4B3-4BDC-85BB-200C41E11F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84463-B9C5-4525-B366-902104C0B5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5BD9C-D825-4A6F-AFCF-D28EC02A10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8D0D1-4501-4DF5-BFBF-F8E85C1B99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6836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69EB219-A888-411A-B6B0-EDF9058B02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67600" y="5999163"/>
            <a:ext cx="1524000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  <p:sldLayoutId id="2147484407" r:id="rId8"/>
    <p:sldLayoutId id="2147484408" r:id="rId9"/>
    <p:sldLayoutId id="2147484409" r:id="rId10"/>
    <p:sldLayoutId id="2147484410" r:id="rId11"/>
    <p:sldLayoutId id="21474844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3600"/>
            <a:ext cx="9144000" cy="1470025"/>
          </a:xfrm>
        </p:spPr>
        <p:txBody>
          <a:bodyPr/>
          <a:lstStyle/>
          <a:p>
            <a:r>
              <a:rPr lang="en-SG" dirty="0" smtClean="0"/>
              <a:t>The Knight’s Move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 sz="3600" dirty="0" smtClean="0"/>
          </a:p>
          <a:p>
            <a:r>
              <a:rPr lang="en-SG" sz="3600" dirty="0" smtClean="0"/>
              <a:t>26 Apr </a:t>
            </a:r>
            <a:r>
              <a:rPr lang="en-SG" sz="3600" dirty="0" smtClean="0"/>
              <a:t>2021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7944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How the Knight Moves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066800"/>
            <a:ext cx="5591629" cy="55388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t="802"/>
          <a:stretch/>
        </p:blipFill>
        <p:spPr>
          <a:xfrm>
            <a:off x="854697" y="872834"/>
            <a:ext cx="6536703" cy="6061365"/>
          </a:xfrm>
          <a:prstGeom prst="rect">
            <a:avLst/>
          </a:prstGeom>
        </p:spPr>
      </p:pic>
      <p:sp>
        <p:nvSpPr>
          <p:cNvPr id="5" name="5-Point Star 4"/>
          <p:cNvSpPr/>
          <p:nvPr/>
        </p:nvSpPr>
        <p:spPr>
          <a:xfrm>
            <a:off x="1690255" y="6009932"/>
            <a:ext cx="457200" cy="45720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3096490" y="1967345"/>
            <a:ext cx="457200" cy="45720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5334000" y="6023787"/>
            <a:ext cx="457200" cy="45720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4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How the Knight Moves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066800"/>
            <a:ext cx="5591629" cy="5538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How the Knight Moves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066800"/>
            <a:ext cx="5591629" cy="5538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4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6" name="Google Shape;586;p47" descr="Academy of Singapore Teachers - approved logo - version 1b (16Jan2011) - logo onl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5963" y="0"/>
            <a:ext cx="3162300" cy="1435100"/>
          </a:xfrm>
          <a:prstGeom prst="rect">
            <a:avLst/>
          </a:prstGeom>
          <a:solidFill>
            <a:schemeClr val="lt1">
              <a:alpha val="44705"/>
            </a:schemeClr>
          </a:solidFill>
          <a:ln>
            <a:noFill/>
          </a:ln>
        </p:spPr>
      </p:pic>
      <p:sp>
        <p:nvSpPr>
          <p:cNvPr id="587" name="Google Shape;587;p47"/>
          <p:cNvSpPr/>
          <p:nvPr/>
        </p:nvSpPr>
        <p:spPr>
          <a:xfrm>
            <a:off x="0" y="0"/>
            <a:ext cx="5638800" cy="381000"/>
          </a:xfrm>
          <a:prstGeom prst="rect">
            <a:avLst/>
          </a:prstGeom>
          <a:gradFill>
            <a:gsLst>
              <a:gs pos="0">
                <a:srgbClr val="5E0E13"/>
              </a:gs>
              <a:gs pos="100000">
                <a:srgbClr val="CB1E28">
                  <a:alpha val="94901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Libre Franklin Medium"/>
              <a:ea typeface="Libre Franklin Medium"/>
              <a:cs typeface="Libre Franklin Medium"/>
              <a:sym typeface="Libre Franklin Medium"/>
            </a:endParaRPr>
          </a:p>
        </p:txBody>
      </p:sp>
      <p:sp>
        <p:nvSpPr>
          <p:cNvPr id="588" name="Google Shape;588;p47"/>
          <p:cNvSpPr txBox="1"/>
          <p:nvPr/>
        </p:nvSpPr>
        <p:spPr>
          <a:xfrm>
            <a:off x="685800" y="3048000"/>
            <a:ext cx="7852296" cy="1461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SG" sz="9600" b="1" dirty="0">
                <a:solidFill>
                  <a:srgbClr val="6600FF"/>
                </a:solidFill>
                <a:latin typeface="Calibri"/>
                <a:ea typeface="Calibri"/>
                <a:cs typeface="Calibri"/>
                <a:sym typeface="Calibri"/>
              </a:rPr>
              <a:t>Thank </a:t>
            </a:r>
            <a:r>
              <a:rPr lang="en-SG" sz="9600" b="1" dirty="0" smtClean="0">
                <a:solidFill>
                  <a:srgbClr val="6600FF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endParaRPr sz="5400" b="1" dirty="0">
              <a:solidFill>
                <a:srgbClr val="6600FF"/>
              </a:solidFill>
              <a:latin typeface="Meddon"/>
              <a:ea typeface="Meddon"/>
              <a:cs typeface="Meddon"/>
              <a:sym typeface="Meddon"/>
            </a:endParaRPr>
          </a:p>
        </p:txBody>
      </p:sp>
      <p:pic>
        <p:nvPicPr>
          <p:cNvPr id="589" name="Google Shape;589;p4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50616" y="1676400"/>
            <a:ext cx="1988184" cy="1584176"/>
          </a:xfrm>
          <a:prstGeom prst="rect">
            <a:avLst/>
          </a:prstGeom>
          <a:noFill/>
          <a:ln>
            <a:noFill/>
          </a:ln>
        </p:spPr>
      </p:pic>
      <p:sp>
        <p:nvSpPr>
          <p:cNvPr id="590" name="Google Shape;590;p4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SG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771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How the Knight Moves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066800"/>
            <a:ext cx="5591629" cy="55388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784765" y="5562168"/>
            <a:ext cx="633412" cy="9286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clrChange>
              <a:clrFrom>
                <a:srgbClr val="646467"/>
              </a:clrFrom>
              <a:clrTo>
                <a:srgbClr val="646467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19800" y="3372718"/>
            <a:ext cx="633412" cy="9286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646467"/>
              </a:clrFrom>
              <a:clrTo>
                <a:srgbClr val="646467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53000" y="5548313"/>
            <a:ext cx="633412" cy="9286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76400" y="3408220"/>
            <a:ext cx="633412" cy="928687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993106" y="4295342"/>
            <a:ext cx="914400" cy="1828800"/>
            <a:chOff x="1988125" y="4190994"/>
            <a:chExt cx="914400" cy="1828800"/>
          </a:xfrm>
        </p:grpSpPr>
        <p:cxnSp>
          <p:nvCxnSpPr>
            <p:cNvPr id="17" name="Straight Arrow Connector 16"/>
            <p:cNvCxnSpPr/>
            <p:nvPr/>
          </p:nvCxnSpPr>
          <p:spPr>
            <a:xfrm rot="16200000">
              <a:off x="2445325" y="5534456"/>
              <a:ext cx="0" cy="91440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015835" y="4190994"/>
              <a:ext cx="0" cy="182880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 flipH="1">
            <a:off x="5467988" y="4262049"/>
            <a:ext cx="914400" cy="1828800"/>
            <a:chOff x="1988125" y="4190994"/>
            <a:chExt cx="914400" cy="1828800"/>
          </a:xfrm>
        </p:grpSpPr>
        <p:cxnSp>
          <p:nvCxnSpPr>
            <p:cNvPr id="27" name="Straight Arrow Connector 26"/>
            <p:cNvCxnSpPr/>
            <p:nvPr/>
          </p:nvCxnSpPr>
          <p:spPr>
            <a:xfrm rot="16200000">
              <a:off x="2445325" y="5534456"/>
              <a:ext cx="0" cy="91440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029690" y="4190994"/>
              <a:ext cx="0" cy="182880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757307" y="3370255"/>
            <a:ext cx="633412" cy="92868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76400" y="1184565"/>
            <a:ext cx="633412" cy="928687"/>
          </a:xfrm>
          <a:prstGeom prst="rect">
            <a:avLst/>
          </a:prstGeom>
        </p:spPr>
      </p:pic>
      <p:grpSp>
        <p:nvGrpSpPr>
          <p:cNvPr id="36" name="Group 35"/>
          <p:cNvGrpSpPr/>
          <p:nvPr/>
        </p:nvGrpSpPr>
        <p:grpSpPr>
          <a:xfrm flipH="1" flipV="1">
            <a:off x="2233612" y="1616702"/>
            <a:ext cx="914400" cy="1737360"/>
            <a:chOff x="1988125" y="4254724"/>
            <a:chExt cx="914400" cy="1737360"/>
          </a:xfrm>
        </p:grpSpPr>
        <p:cxnSp>
          <p:nvCxnSpPr>
            <p:cNvPr id="37" name="Straight Arrow Connector 36"/>
            <p:cNvCxnSpPr/>
            <p:nvPr/>
          </p:nvCxnSpPr>
          <p:spPr>
            <a:xfrm rot="16200000">
              <a:off x="2445325" y="5534456"/>
              <a:ext cx="0" cy="91440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029690" y="4254724"/>
              <a:ext cx="0" cy="173736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9" name="Picture 38"/>
          <p:cNvPicPr>
            <a:picLocks noChangeAspect="1"/>
          </p:cNvPicPr>
          <p:nvPr/>
        </p:nvPicPr>
        <p:blipFill>
          <a:blip r:embed="rId4">
            <a:clrChange>
              <a:clrFrom>
                <a:srgbClr val="656568"/>
              </a:clrFrom>
              <a:clrTo>
                <a:srgbClr val="656568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927630" y="4498182"/>
            <a:ext cx="633412" cy="92868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>
            <a:clrChange>
              <a:clrFrom>
                <a:srgbClr val="67676A"/>
              </a:clrFrom>
              <a:clrTo>
                <a:srgbClr val="67676A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90255" y="2317081"/>
            <a:ext cx="633412" cy="928687"/>
          </a:xfrm>
          <a:prstGeom prst="rect">
            <a:avLst/>
          </a:prstGeom>
        </p:spPr>
      </p:pic>
      <p:grpSp>
        <p:nvGrpSpPr>
          <p:cNvPr id="41" name="Group 40"/>
          <p:cNvGrpSpPr/>
          <p:nvPr/>
        </p:nvGrpSpPr>
        <p:grpSpPr>
          <a:xfrm flipV="1">
            <a:off x="4145130" y="2758484"/>
            <a:ext cx="914400" cy="1737360"/>
            <a:chOff x="1988125" y="4254724"/>
            <a:chExt cx="914400" cy="1737360"/>
          </a:xfrm>
        </p:grpSpPr>
        <p:cxnSp>
          <p:nvCxnSpPr>
            <p:cNvPr id="42" name="Straight Arrow Connector 41"/>
            <p:cNvCxnSpPr/>
            <p:nvPr/>
          </p:nvCxnSpPr>
          <p:spPr>
            <a:xfrm rot="16200000">
              <a:off x="2445325" y="5534456"/>
              <a:ext cx="0" cy="91440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029690" y="4254724"/>
              <a:ext cx="0" cy="173736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2153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How the Knight Moves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066800"/>
            <a:ext cx="5591629" cy="55388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50708" y="5604165"/>
            <a:ext cx="633412" cy="9286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41169" y="4484185"/>
            <a:ext cx="633412" cy="928687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 rot="16200000" flipH="1">
            <a:off x="2781990" y="4326459"/>
            <a:ext cx="822960" cy="2011680"/>
            <a:chOff x="2001980" y="4029322"/>
            <a:chExt cx="822960" cy="2011680"/>
          </a:xfrm>
        </p:grpSpPr>
        <p:cxnSp>
          <p:nvCxnSpPr>
            <p:cNvPr id="27" name="Straight Arrow Connector 26"/>
            <p:cNvCxnSpPr/>
            <p:nvPr/>
          </p:nvCxnSpPr>
          <p:spPr>
            <a:xfrm rot="16200000">
              <a:off x="2413460" y="5594031"/>
              <a:ext cx="0" cy="82296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029691" y="4029322"/>
              <a:ext cx="0" cy="201168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9" name="Picture 38"/>
          <p:cNvPicPr>
            <a:picLocks noChangeAspect="1"/>
          </p:cNvPicPr>
          <p:nvPr/>
        </p:nvPicPr>
        <p:blipFill>
          <a:blip r:embed="rId4">
            <a:clrChange>
              <a:clrFrom>
                <a:srgbClr val="656568"/>
              </a:clrFrom>
              <a:clrTo>
                <a:srgbClr val="656568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11341" y="3441415"/>
            <a:ext cx="633412" cy="92868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>
            <a:clrChange>
              <a:clrFrom>
                <a:srgbClr val="656568"/>
              </a:clrFrom>
              <a:clrTo>
                <a:srgbClr val="656568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743106" y="2312271"/>
            <a:ext cx="633412" cy="928687"/>
          </a:xfrm>
          <a:prstGeom prst="rect">
            <a:avLst/>
          </a:prstGeom>
        </p:spPr>
      </p:pic>
      <p:grpSp>
        <p:nvGrpSpPr>
          <p:cNvPr id="41" name="Group 40"/>
          <p:cNvGrpSpPr/>
          <p:nvPr/>
        </p:nvGrpSpPr>
        <p:grpSpPr>
          <a:xfrm rot="16200000" flipV="1">
            <a:off x="3518796" y="2647983"/>
            <a:ext cx="914400" cy="1920240"/>
            <a:chOff x="1988125" y="4099554"/>
            <a:chExt cx="914400" cy="1920240"/>
          </a:xfrm>
        </p:grpSpPr>
        <p:cxnSp>
          <p:nvCxnSpPr>
            <p:cNvPr id="42" name="Straight Arrow Connector 41"/>
            <p:cNvCxnSpPr/>
            <p:nvPr/>
          </p:nvCxnSpPr>
          <p:spPr>
            <a:xfrm rot="16200000">
              <a:off x="2445325" y="5534456"/>
              <a:ext cx="0" cy="91440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029690" y="4099554"/>
              <a:ext cx="0" cy="192024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44" name="Picture 43"/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69337" y="1222223"/>
            <a:ext cx="633412" cy="92868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69467" y="2362988"/>
            <a:ext cx="633412" cy="928687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 rot="5400000">
            <a:off x="2498563" y="1139633"/>
            <a:ext cx="914400" cy="1920240"/>
            <a:chOff x="1988125" y="4099554"/>
            <a:chExt cx="914400" cy="1920240"/>
          </a:xfrm>
        </p:grpSpPr>
        <p:cxnSp>
          <p:nvCxnSpPr>
            <p:cNvPr id="47" name="Straight Arrow Connector 46"/>
            <p:cNvCxnSpPr/>
            <p:nvPr/>
          </p:nvCxnSpPr>
          <p:spPr>
            <a:xfrm rot="16200000">
              <a:off x="2445325" y="5534456"/>
              <a:ext cx="0" cy="91440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029690" y="4099554"/>
              <a:ext cx="0" cy="192024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49" name="Picture 48"/>
          <p:cNvPicPr>
            <a:picLocks noChangeAspect="1"/>
          </p:cNvPicPr>
          <p:nvPr/>
        </p:nvPicPr>
        <p:blipFill>
          <a:blip r:embed="rId4">
            <a:clrChange>
              <a:clrFrom>
                <a:srgbClr val="656568"/>
              </a:clrFrom>
              <a:clrTo>
                <a:srgbClr val="656568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005942" y="1222223"/>
            <a:ext cx="633412" cy="92868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clrChange>
              <a:clrFrom>
                <a:srgbClr val="656568"/>
              </a:clrFrom>
              <a:clrTo>
                <a:srgbClr val="656568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43831" y="2298415"/>
            <a:ext cx="633412" cy="928687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 rot="5400000" flipH="1" flipV="1">
            <a:off x="4905328" y="1545091"/>
            <a:ext cx="914400" cy="1920240"/>
            <a:chOff x="1988125" y="4099554"/>
            <a:chExt cx="914400" cy="1920240"/>
          </a:xfrm>
        </p:grpSpPr>
        <p:cxnSp>
          <p:nvCxnSpPr>
            <p:cNvPr id="24" name="Straight Arrow Connector 23"/>
            <p:cNvCxnSpPr/>
            <p:nvPr/>
          </p:nvCxnSpPr>
          <p:spPr>
            <a:xfrm rot="16200000">
              <a:off x="2445325" y="5534456"/>
              <a:ext cx="0" cy="91440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029690" y="4099554"/>
              <a:ext cx="0" cy="192024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990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How the Knight Moves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066800"/>
            <a:ext cx="5591629" cy="55388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57455" y="5638800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>
                <a:solidFill>
                  <a:srgbClr val="0000FF"/>
                </a:solidFill>
                <a:latin typeface="+mn-lt"/>
              </a:rPr>
              <a:t>1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0" y="4572000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2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1765" y="5576455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>
                <a:solidFill>
                  <a:srgbClr val="0000FF"/>
                </a:solidFill>
                <a:latin typeface="+mn-lt"/>
              </a:rPr>
              <a:t>3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0" y="3451517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4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7129" y="1239980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5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86414" y="2340904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6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22819" y="1239979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7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76800" y="3451517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8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0" y="5588838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9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20984" y="4519040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10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67000" y="2340904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11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76800" y="1291281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12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57455" y="3439389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13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83727" y="5617504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14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94710" y="4527494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15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41765" y="2342679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16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64974" y="1256786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17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57455" y="2339684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18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72559" y="3430735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19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971310" y="4518619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20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71934" y="2339683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21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22420" y="1239979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22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07129" y="3453766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23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694710" y="5589794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24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71934" y="4546842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400" b="1" dirty="0" smtClean="0">
                <a:solidFill>
                  <a:srgbClr val="0000FF"/>
                </a:solidFill>
                <a:latin typeface="+mn-lt"/>
              </a:rPr>
              <a:t>25</a:t>
            </a:r>
            <a:endParaRPr lang="en-US" sz="4400" b="1" dirty="0">
              <a:solidFill>
                <a:srgbClr val="0000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7591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</p:spPr>
        <p:txBody>
          <a:bodyPr/>
          <a:lstStyle/>
          <a:p>
            <a:r>
              <a:rPr lang="en-SG" dirty="0" smtClean="0"/>
              <a:t>Jumping from Star to Star</a:t>
            </a:r>
            <a:endParaRPr lang="en-US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080654"/>
            <a:ext cx="5591629" cy="5615939"/>
          </a:xfrm>
          <a:prstGeom prst="rect">
            <a:avLst/>
          </a:prstGeom>
        </p:spPr>
      </p:pic>
      <p:pic>
        <p:nvPicPr>
          <p:cNvPr id="33" name="Picture 32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 flipV="1">
            <a:off x="6154184" y="6117224"/>
            <a:ext cx="892169" cy="851613"/>
          </a:xfrm>
          <a:prstGeom prst="rect">
            <a:avLst/>
          </a:prstGeom>
        </p:spPr>
      </p:pic>
      <p:pic>
        <p:nvPicPr>
          <p:cNvPr id="34" name="Picture 33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 flipH="1" flipV="1">
            <a:off x="805011" y="6123710"/>
            <a:ext cx="892169" cy="851613"/>
          </a:xfrm>
          <a:prstGeom prst="rect">
            <a:avLst/>
          </a:prstGeom>
        </p:spPr>
      </p:pic>
      <p:pic>
        <p:nvPicPr>
          <p:cNvPr id="35" name="Picture 34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>
            <a:off x="6152738" y="727365"/>
            <a:ext cx="892169" cy="851613"/>
          </a:xfrm>
          <a:prstGeom prst="rect">
            <a:avLst/>
          </a:prstGeom>
        </p:spPr>
      </p:pic>
      <p:pic>
        <p:nvPicPr>
          <p:cNvPr id="36" name="Picture 35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 flipH="1">
            <a:off x="803565" y="733851"/>
            <a:ext cx="892169" cy="851613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4876800" y="5719599"/>
            <a:ext cx="822960" cy="822960"/>
            <a:chOff x="1252389" y="3893130"/>
            <a:chExt cx="822960" cy="822960"/>
          </a:xfrm>
        </p:grpSpPr>
        <p:sp>
          <p:nvSpPr>
            <p:cNvPr id="11" name="5-Point Star 10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480165" y="4067642"/>
              <a:ext cx="367408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1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980379" y="3905720"/>
            <a:ext cx="822960" cy="822960"/>
            <a:chOff x="1252389" y="3893130"/>
            <a:chExt cx="822960" cy="822960"/>
          </a:xfrm>
        </p:grpSpPr>
        <p:sp>
          <p:nvSpPr>
            <p:cNvPr id="52" name="5-Point Star 51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480165" y="4081497"/>
              <a:ext cx="367408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SG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2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048000" y="2057400"/>
            <a:ext cx="822960" cy="822960"/>
            <a:chOff x="1252389" y="3893130"/>
            <a:chExt cx="822960" cy="822960"/>
          </a:xfrm>
        </p:grpSpPr>
        <p:sp>
          <p:nvSpPr>
            <p:cNvPr id="55" name="5-Point Star 54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480165" y="4095352"/>
              <a:ext cx="367408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SG" sz="2800" b="1" dirty="0">
                  <a:ln w="0"/>
                  <a:solidFill>
                    <a:srgbClr val="FF0000"/>
                  </a:solidFill>
                  <a:latin typeface="+mn-lt"/>
                </a:rPr>
                <a:t>3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150210" y="3908963"/>
            <a:ext cx="822960" cy="822960"/>
            <a:chOff x="1252389" y="3893130"/>
            <a:chExt cx="822960" cy="822960"/>
          </a:xfrm>
        </p:grpSpPr>
        <p:sp>
          <p:nvSpPr>
            <p:cNvPr id="58" name="5-Point Star 57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480165" y="4067642"/>
              <a:ext cx="367408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SG" sz="2800" b="1" dirty="0">
                  <a:ln w="0"/>
                  <a:solidFill>
                    <a:srgbClr val="FF0000"/>
                  </a:solidFill>
                  <a:latin typeface="+mn-lt"/>
                </a:rPr>
                <a:t>4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980379" y="4815022"/>
            <a:ext cx="822960" cy="822960"/>
            <a:chOff x="1252389" y="3893130"/>
            <a:chExt cx="822960" cy="822960"/>
          </a:xfrm>
        </p:grpSpPr>
        <p:sp>
          <p:nvSpPr>
            <p:cNvPr id="61" name="5-Point Star 60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480165" y="4081497"/>
              <a:ext cx="367408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SG" sz="2800" b="1" dirty="0">
                  <a:ln w="0"/>
                  <a:solidFill>
                    <a:srgbClr val="FF0000"/>
                  </a:solidFill>
                  <a:latin typeface="+mn-lt"/>
                </a:rPr>
                <a:t>5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810548" y="3905720"/>
            <a:ext cx="822960" cy="822960"/>
            <a:chOff x="1252389" y="3893130"/>
            <a:chExt cx="822960" cy="822960"/>
          </a:xfrm>
        </p:grpSpPr>
        <p:sp>
          <p:nvSpPr>
            <p:cNvPr id="64" name="5-Point Star 63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480165" y="4067642"/>
              <a:ext cx="367408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SG" sz="2800" b="1" dirty="0">
                  <a:ln w="0"/>
                  <a:solidFill>
                    <a:srgbClr val="FF0000"/>
                  </a:solidFill>
                  <a:latin typeface="+mn-lt"/>
                </a:rPr>
                <a:t>6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891314" y="2057400"/>
            <a:ext cx="822960" cy="822960"/>
            <a:chOff x="1252389" y="3893130"/>
            <a:chExt cx="822960" cy="822960"/>
          </a:xfrm>
        </p:grpSpPr>
        <p:sp>
          <p:nvSpPr>
            <p:cNvPr id="67" name="5-Point Star 66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480165" y="4109207"/>
              <a:ext cx="367408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SG" sz="2800" b="1" dirty="0">
                  <a:ln w="0"/>
                  <a:solidFill>
                    <a:srgbClr val="FF0000"/>
                  </a:solidFill>
                  <a:latin typeface="+mn-lt"/>
                </a:rPr>
                <a:t>7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3088336" y="1173984"/>
            <a:ext cx="822960" cy="822960"/>
            <a:chOff x="1252389" y="3893130"/>
            <a:chExt cx="822960" cy="822960"/>
          </a:xfrm>
        </p:grpSpPr>
        <p:sp>
          <p:nvSpPr>
            <p:cNvPr id="70" name="5-Point Star 69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480165" y="4067642"/>
              <a:ext cx="367408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SG" sz="2800" b="1" dirty="0">
                  <a:ln w="0"/>
                  <a:solidFill>
                    <a:srgbClr val="FF0000"/>
                  </a:solidFill>
                  <a:latin typeface="+mn-lt"/>
                </a:rPr>
                <a:t>8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1272540" y="2085109"/>
            <a:ext cx="822960" cy="822960"/>
            <a:chOff x="1252389" y="3893130"/>
            <a:chExt cx="822960" cy="822960"/>
          </a:xfrm>
        </p:grpSpPr>
        <p:sp>
          <p:nvSpPr>
            <p:cNvPr id="73" name="5-Point Star 72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480165" y="4081497"/>
              <a:ext cx="367408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SG" sz="2800" b="1" dirty="0">
                  <a:ln w="0"/>
                  <a:solidFill>
                    <a:srgbClr val="FF0000"/>
                  </a:solidFill>
                  <a:latin typeface="+mn-lt"/>
                </a:rPr>
                <a:t>9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088336" y="2964282"/>
            <a:ext cx="822960" cy="822960"/>
            <a:chOff x="1252389" y="3893130"/>
            <a:chExt cx="822960" cy="822960"/>
          </a:xfrm>
        </p:grpSpPr>
        <p:sp>
          <p:nvSpPr>
            <p:cNvPr id="76" name="5-Point Star 75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10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246022" y="3888623"/>
            <a:ext cx="822960" cy="822960"/>
            <a:chOff x="1252389" y="3893130"/>
            <a:chExt cx="822960" cy="822960"/>
          </a:xfrm>
        </p:grpSpPr>
        <p:sp>
          <p:nvSpPr>
            <p:cNvPr id="79" name="5-Point Star 78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11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088336" y="4808014"/>
            <a:ext cx="822960" cy="822960"/>
            <a:chOff x="1252389" y="3893130"/>
            <a:chExt cx="822960" cy="822960"/>
          </a:xfrm>
        </p:grpSpPr>
        <p:sp>
          <p:nvSpPr>
            <p:cNvPr id="82" name="5-Point Star 81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12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980379" y="2980372"/>
            <a:ext cx="822960" cy="822960"/>
            <a:chOff x="1252389" y="3893130"/>
            <a:chExt cx="822960" cy="822960"/>
          </a:xfrm>
        </p:grpSpPr>
        <p:sp>
          <p:nvSpPr>
            <p:cNvPr id="85" name="5-Point Star 84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13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897627" y="1150777"/>
            <a:ext cx="822960" cy="822960"/>
            <a:chOff x="1252389" y="3893130"/>
            <a:chExt cx="822960" cy="822960"/>
          </a:xfrm>
        </p:grpSpPr>
        <p:sp>
          <p:nvSpPr>
            <p:cNvPr id="88" name="5-Point Star 87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14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821284" y="3003297"/>
            <a:ext cx="822960" cy="822960"/>
            <a:chOff x="1252389" y="3893130"/>
            <a:chExt cx="822960" cy="822960"/>
          </a:xfrm>
        </p:grpSpPr>
        <p:sp>
          <p:nvSpPr>
            <p:cNvPr id="91" name="5-Point Star 90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15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4000500" y="2091984"/>
            <a:ext cx="822960" cy="822960"/>
            <a:chOff x="1252389" y="3893130"/>
            <a:chExt cx="822960" cy="822960"/>
          </a:xfrm>
        </p:grpSpPr>
        <p:sp>
          <p:nvSpPr>
            <p:cNvPr id="94" name="5-Point Star 93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16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2183691" y="1173984"/>
            <a:ext cx="822960" cy="822960"/>
            <a:chOff x="1252389" y="3893130"/>
            <a:chExt cx="822960" cy="822960"/>
          </a:xfrm>
        </p:grpSpPr>
        <p:sp>
          <p:nvSpPr>
            <p:cNvPr id="97" name="5-Point Star 96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17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1272540" y="2978574"/>
            <a:ext cx="822960" cy="822960"/>
            <a:chOff x="1252389" y="3893130"/>
            <a:chExt cx="822960" cy="822960"/>
          </a:xfrm>
        </p:grpSpPr>
        <p:sp>
          <p:nvSpPr>
            <p:cNvPr id="100" name="5-Point Star 99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18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2174292" y="4825253"/>
            <a:ext cx="822960" cy="822960"/>
            <a:chOff x="1252389" y="3893130"/>
            <a:chExt cx="822960" cy="822960"/>
          </a:xfrm>
        </p:grpSpPr>
        <p:sp>
          <p:nvSpPr>
            <p:cNvPr id="103" name="5-Point Star 102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smtClean="0">
                  <a:ln w="0"/>
                  <a:solidFill>
                    <a:srgbClr val="FF0000"/>
                  </a:solidFill>
                  <a:latin typeface="+mn-lt"/>
                </a:rPr>
                <a:t>19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4001358" y="5705744"/>
            <a:ext cx="822960" cy="822960"/>
            <a:chOff x="1252389" y="3893130"/>
            <a:chExt cx="822960" cy="822960"/>
          </a:xfrm>
        </p:grpSpPr>
        <p:sp>
          <p:nvSpPr>
            <p:cNvPr id="106" name="5-Point Star 105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dirty="0" smtClean="0">
                  <a:ln w="0"/>
                  <a:solidFill>
                    <a:srgbClr val="FF0000"/>
                  </a:solidFill>
                  <a:latin typeface="+mn-lt"/>
                </a:rPr>
                <a:t>20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4913552" y="3905720"/>
            <a:ext cx="822960" cy="822960"/>
            <a:chOff x="1252389" y="3893130"/>
            <a:chExt cx="822960" cy="822960"/>
          </a:xfrm>
        </p:grpSpPr>
        <p:sp>
          <p:nvSpPr>
            <p:cNvPr id="109" name="5-Point Star 108"/>
            <p:cNvSpPr/>
            <p:nvPr/>
          </p:nvSpPr>
          <p:spPr>
            <a:xfrm>
              <a:off x="1252389" y="3893130"/>
              <a:ext cx="822960" cy="822960"/>
            </a:xfrm>
            <a:prstGeom prst="star5">
              <a:avLst/>
            </a:prstGeom>
            <a:solidFill>
              <a:srgbClr val="FFC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352926" y="4081497"/>
              <a:ext cx="60800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1" dirty="0" smtClean="0">
                  <a:ln w="0"/>
                  <a:solidFill>
                    <a:srgbClr val="FF0000"/>
                  </a:solidFill>
                  <a:latin typeface="+mn-lt"/>
                </a:rPr>
                <a:t>21</a:t>
              </a:r>
              <a:endParaRPr lang="en-US" sz="2800" b="1" cap="none" spc="0" dirty="0">
                <a:ln w="0"/>
                <a:solidFill>
                  <a:srgbClr val="FF0000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14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</p:spPr>
        <p:txBody>
          <a:bodyPr/>
          <a:lstStyle/>
          <a:p>
            <a:r>
              <a:rPr lang="en-SG" dirty="0" smtClean="0"/>
              <a:t>Jumping from Star to Star</a:t>
            </a:r>
            <a:endParaRPr lang="en-US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080654"/>
            <a:ext cx="5591629" cy="5615939"/>
          </a:xfrm>
          <a:prstGeom prst="rect">
            <a:avLst/>
          </a:prstGeom>
        </p:spPr>
      </p:pic>
      <p:pic>
        <p:nvPicPr>
          <p:cNvPr id="33" name="Picture 32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 flipV="1">
            <a:off x="6154184" y="6117224"/>
            <a:ext cx="892169" cy="851613"/>
          </a:xfrm>
          <a:prstGeom prst="rect">
            <a:avLst/>
          </a:prstGeom>
        </p:spPr>
      </p:pic>
      <p:pic>
        <p:nvPicPr>
          <p:cNvPr id="34" name="Picture 33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 flipH="1" flipV="1">
            <a:off x="805011" y="6123710"/>
            <a:ext cx="892169" cy="851613"/>
          </a:xfrm>
          <a:prstGeom prst="rect">
            <a:avLst/>
          </a:prstGeom>
        </p:spPr>
      </p:pic>
      <p:pic>
        <p:nvPicPr>
          <p:cNvPr id="35" name="Picture 34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>
            <a:off x="6152738" y="727365"/>
            <a:ext cx="892169" cy="851613"/>
          </a:xfrm>
          <a:prstGeom prst="rect">
            <a:avLst/>
          </a:prstGeom>
        </p:spPr>
      </p:pic>
      <p:pic>
        <p:nvPicPr>
          <p:cNvPr id="36" name="Picture 35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 flipH="1">
            <a:off x="803565" y="733851"/>
            <a:ext cx="892169" cy="851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39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2960"/>
          </a:xfrm>
        </p:spPr>
        <p:txBody>
          <a:bodyPr/>
          <a:lstStyle/>
          <a:p>
            <a:r>
              <a:rPr lang="en-SG" dirty="0" smtClean="0"/>
              <a:t>Jumping from Star to Star</a:t>
            </a:r>
            <a:endParaRPr lang="en-US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080654"/>
            <a:ext cx="5591629" cy="5615939"/>
          </a:xfrm>
          <a:prstGeom prst="rect">
            <a:avLst/>
          </a:prstGeom>
        </p:spPr>
      </p:pic>
      <p:pic>
        <p:nvPicPr>
          <p:cNvPr id="33" name="Picture 32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 flipV="1">
            <a:off x="6154184" y="6117224"/>
            <a:ext cx="892169" cy="851613"/>
          </a:xfrm>
          <a:prstGeom prst="rect">
            <a:avLst/>
          </a:prstGeom>
        </p:spPr>
      </p:pic>
      <p:pic>
        <p:nvPicPr>
          <p:cNvPr id="34" name="Picture 33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 flipH="1" flipV="1">
            <a:off x="805011" y="6123710"/>
            <a:ext cx="892169" cy="851613"/>
          </a:xfrm>
          <a:prstGeom prst="rect">
            <a:avLst/>
          </a:prstGeom>
        </p:spPr>
      </p:pic>
      <p:pic>
        <p:nvPicPr>
          <p:cNvPr id="35" name="Picture 34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>
            <a:off x="6152738" y="727365"/>
            <a:ext cx="892169" cy="851613"/>
          </a:xfrm>
          <a:prstGeom prst="rect">
            <a:avLst/>
          </a:prstGeom>
        </p:spPr>
      </p:pic>
      <p:pic>
        <p:nvPicPr>
          <p:cNvPr id="36" name="Picture 35" descr="Decoration Corner Border · Free image on Pixabay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b="53333"/>
          <a:stretch/>
        </p:blipFill>
        <p:spPr>
          <a:xfrm flipH="1">
            <a:off x="803565" y="733851"/>
            <a:ext cx="892169" cy="851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61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0" y="990600"/>
            <a:ext cx="920115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19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05" y="1183053"/>
            <a:ext cx="6923495" cy="537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8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16061</TotalTime>
  <Words>105</Words>
  <Application>Microsoft Office PowerPoint</Application>
  <PresentationFormat>On-screen Show (4:3)</PresentationFormat>
  <Paragraphs>71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Libre Franklin Medium</vt:lpstr>
      <vt:lpstr>Meddon</vt:lpstr>
      <vt:lpstr>Arial</vt:lpstr>
      <vt:lpstr>Calibri</vt:lpstr>
      <vt:lpstr>1_Default Design</vt:lpstr>
      <vt:lpstr>The Knight’s Move</vt:lpstr>
      <vt:lpstr>How the Knight Moves</vt:lpstr>
      <vt:lpstr>How the Knight Moves</vt:lpstr>
      <vt:lpstr>How the Knight Moves</vt:lpstr>
      <vt:lpstr>Jumping from Star to Star</vt:lpstr>
      <vt:lpstr>Jumping from Star to Star</vt:lpstr>
      <vt:lpstr>Jumping from Star to Star</vt:lpstr>
      <vt:lpstr>PowerPoint Presentation</vt:lpstr>
      <vt:lpstr>PowerPoint Presentation</vt:lpstr>
      <vt:lpstr>How the Knight Moves</vt:lpstr>
      <vt:lpstr>How the Knight Moves</vt:lpstr>
      <vt:lpstr>How the Knight Moves</vt:lpstr>
      <vt:lpstr>PowerPoint Presentation</vt:lpstr>
    </vt:vector>
  </TitlesOfParts>
  <Company>MOE, Singapore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Teaching Standards (PTS)</dc:title>
  <dc:creator>Cynthia Seto</dc:creator>
  <cp:lastModifiedBy>Heng Chor Hui Theresa</cp:lastModifiedBy>
  <cp:revision>1030</cp:revision>
  <cp:lastPrinted>2017-01-27T00:23:29Z</cp:lastPrinted>
  <dcterms:created xsi:type="dcterms:W3CDTF">2011-02-08T04:40:23Z</dcterms:created>
  <dcterms:modified xsi:type="dcterms:W3CDTF">2021-04-26T01:32:40Z</dcterms:modified>
</cp:coreProperties>
</file>