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1"/>
  </p:notesMasterIdLst>
  <p:handoutMasterIdLst>
    <p:handoutMasterId r:id="rId22"/>
  </p:handoutMasterIdLst>
  <p:sldIdLst>
    <p:sldId id="410" r:id="rId5"/>
    <p:sldId id="383" r:id="rId6"/>
    <p:sldId id="391" r:id="rId7"/>
    <p:sldId id="412" r:id="rId8"/>
    <p:sldId id="419" r:id="rId9"/>
    <p:sldId id="413" r:id="rId10"/>
    <p:sldId id="420" r:id="rId11"/>
    <p:sldId id="427" r:id="rId12"/>
    <p:sldId id="428" r:id="rId13"/>
    <p:sldId id="421" r:id="rId14"/>
    <p:sldId id="422" r:id="rId15"/>
    <p:sldId id="423" r:id="rId16"/>
    <p:sldId id="414" r:id="rId17"/>
    <p:sldId id="424" r:id="rId18"/>
    <p:sldId id="425" r:id="rId19"/>
    <p:sldId id="42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327" autoAdjust="0"/>
  </p:normalViewPr>
  <p:slideViewPr>
    <p:cSldViewPr snapToGrid="0">
      <p:cViewPr varScale="1">
        <p:scale>
          <a:sx n="60" d="100"/>
          <a:sy n="60" d="100"/>
        </p:scale>
        <p:origin x="120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30C5C-B56E-FA53-6CE4-8C048FE28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78331A-85A9-FE0C-89AE-653F7EF2C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C1FB8A-DD28-3BFF-73C5-1A76E6BFEC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6D09E-8F2B-8306-2503-3F6ACF1B6C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46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1398F-69C3-C795-5A44-43E452C4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10F494-2751-1DBE-3D21-4F9FBC25C5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9FBF6-4028-D277-C15A-886F30D8A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85D5E-2F28-2231-CFEF-DE0F0CF5F1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442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7E3AD-8DED-E011-A390-37321FD08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3173A0-1DE4-E1DC-820D-7AAE3059A9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D81916-6654-A67D-C5F6-44612F2D1A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7CF48-55BE-9ADB-BDE6-965182EB17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188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1C408-DB71-B102-3568-A9948F701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18253-8799-868A-40F9-F42978D7FA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82FECD-8A10-B320-624A-C1F2068BDC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169AE2-9107-AD1D-7B8B-C26541059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202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63ED5-C4C2-D65D-FE98-3ED769573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5390E3-140A-C18D-FA4C-27D027A868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01DCE1-B455-9D01-1B6A-4EB019B89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98314-43E3-0534-5EF8-2811D4A1CA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048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894E3-D9B0-98D8-C47C-76BBC9D3A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2CC32-03D7-914C-EDCC-08E1A4CD9A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8F18BC-F2A4-F6B6-F703-9398AE9DB9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1BBDC-92DB-5E22-0938-E4487598DE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1568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929FE-AC8A-4C19-0894-806C069B8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3DA3F2-52DF-59FE-F9EC-6648EF27E0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6CC2A4-C00E-3840-C4FC-84EAB51DC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3BDE0-B5CA-8726-AF53-597F67D4D0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52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8C39B-07F4-01BF-3D1F-2342C2FA9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D69BA5-032D-CA06-A802-FC75B79AF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A89D51-26DC-B9F7-6511-9F2D9F2A2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C799B-48B3-F15F-FB56-A80B29F6B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431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4751F-99C4-0C2E-B293-2512F302D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5BC8AE-2B41-6121-BFD8-2CDE99B954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589543-8A95-6420-C7BC-8D875978C5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91144-21E4-A8BD-BE7D-218089CF5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769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6631A-D499-642F-0826-DB989A274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1734A1-7751-000B-BF65-5EE39F2D5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A4922-565B-80EF-1C2B-EBEAC967B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24E10-C5DA-44BE-43C3-DDBC707275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198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5BAE5-4492-C87F-D467-6F4B47B8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799B18-00AD-9679-FDA8-EF9C864A9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9C78F6-4A48-0193-096A-BD2791520C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61F022-15C4-BFF2-547C-F4D46F1099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58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3BBE7-4808-2D7B-4470-3CA42DF71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CDF73D-ABAD-A187-8883-F8BBB8E04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4E89B2-AF03-0E2F-37B2-779EEF28E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70F7E8-B96D-BA5B-BA95-57B2A2D09F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08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E6DFE-3BDC-A00A-4697-C49B933A1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48B2D-E679-289F-962E-A01431522B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110A87-C8C3-0DB6-6C35-97B875DB6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078DB-E860-D8A1-0801-3A1CED0796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73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554602"/>
            <a:ext cx="6228522" cy="3291840"/>
          </a:xfrm>
        </p:spPr>
        <p:txBody>
          <a:bodyPr/>
          <a:lstStyle/>
          <a:p>
            <a:br>
              <a:rPr lang="en-SG" dirty="0"/>
            </a:br>
            <a:br>
              <a:rPr lang="en-SG" dirty="0"/>
            </a:br>
            <a:r>
              <a:rPr lang="en-SG" dirty="0"/>
              <a:t>Line</a:t>
            </a:r>
            <a:br>
              <a:rPr lang="en-SG" dirty="0"/>
            </a:br>
            <a:r>
              <a:rPr lang="en-SG" dirty="0"/>
              <a:t>Symmetry Minigame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64ACE-BAEB-9972-91B0-FE9B167A5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1114BD8-2CE2-BA83-7652-8A62E1E1F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569925"/>
            <a:ext cx="11212510" cy="795130"/>
          </a:xfrm>
        </p:spPr>
        <p:txBody>
          <a:bodyPr/>
          <a:lstStyle/>
          <a:p>
            <a:r>
              <a:rPr lang="en-US" sz="2800" b="0" dirty="0"/>
              <a:t>5. If you make a mistake, press the Clear Answer button to try again.</a:t>
            </a:r>
            <a:br>
              <a:rPr lang="en-US" sz="1000" b="0" dirty="0"/>
            </a:br>
            <a:endParaRPr lang="en-US" sz="28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8E5080-BCAE-D321-304A-E4157FF0D3C4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17A78B-B38B-E7FB-836D-5AA28C809311}"/>
              </a:ext>
            </a:extLst>
          </p:cNvPr>
          <p:cNvSpPr/>
          <p:nvPr/>
        </p:nvSpPr>
        <p:spPr>
          <a:xfrm>
            <a:off x="7820653" y="131991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1D1113-A857-DF8C-BDFF-C08B0A881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101" y="967490"/>
            <a:ext cx="5715798" cy="545858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B72BCEA-1198-5D58-16EE-79F28CD066A7}"/>
              </a:ext>
            </a:extLst>
          </p:cNvPr>
          <p:cNvSpPr/>
          <p:nvPr/>
        </p:nvSpPr>
        <p:spPr>
          <a:xfrm>
            <a:off x="7591343" y="1311965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8480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4D75B-4219-0F84-1496-40BE09A20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7835C1F-8231-354D-F318-4FAF9FF19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577876"/>
            <a:ext cx="11212510" cy="795130"/>
          </a:xfrm>
        </p:spPr>
        <p:txBody>
          <a:bodyPr/>
          <a:lstStyle/>
          <a:p>
            <a:r>
              <a:rPr lang="en-US" sz="2800" b="0" dirty="0"/>
              <a:t>6. To create a new figure, press the Clear Scenario button to reset the original figure drawn.</a:t>
            </a:r>
            <a:br>
              <a:rPr lang="en-US" sz="2800" b="0" dirty="0"/>
            </a:br>
            <a:endParaRPr lang="en-US" sz="28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72DCBA-357D-9709-79F1-68D846F781C3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8B0F4F-7027-738E-7627-A0F34D364235}"/>
              </a:ext>
            </a:extLst>
          </p:cNvPr>
          <p:cNvSpPr/>
          <p:nvPr/>
        </p:nvSpPr>
        <p:spPr>
          <a:xfrm>
            <a:off x="7820653" y="131991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BDED81-ADE2-2442-537D-E6F408380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575" y="1156780"/>
            <a:ext cx="5734850" cy="546811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7A13FA7-1E54-42FB-0DDE-3E706CE5BC54}"/>
              </a:ext>
            </a:extLst>
          </p:cNvPr>
          <p:cNvSpPr/>
          <p:nvPr/>
        </p:nvSpPr>
        <p:spPr>
          <a:xfrm>
            <a:off x="5663005" y="1497414"/>
            <a:ext cx="1246094" cy="23058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9330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24325-64B2-0941-62E5-816101F7A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826552-B798-CC51-036F-EF5CC176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SG" dirty="0"/>
              <a:t>Line Types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14DFDFB-22E6-F17A-90B6-87D0A083B5D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072603"/>
            <a:ext cx="7810500" cy="430244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Vertical Grid:</a:t>
            </a:r>
            <a:r>
              <a:rPr lang="en-US" dirty="0"/>
              <a:t> </a:t>
            </a:r>
            <a:r>
              <a:rPr lang="en-SG" dirty="0"/>
              <a:t>Symmetry line</a:t>
            </a:r>
            <a:r>
              <a:rPr lang="en-US" dirty="0"/>
              <a:t> runs </a:t>
            </a:r>
            <a:r>
              <a:rPr lang="en-US" b="1" dirty="0"/>
              <a:t>vertically down</a:t>
            </a:r>
            <a:r>
              <a:rPr lang="en-US" dirty="0"/>
              <a:t> the middle.</a:t>
            </a:r>
            <a:r>
              <a:rPr lang="en-SG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Horizontal Grid:</a:t>
            </a:r>
            <a:r>
              <a:rPr lang="en-US" dirty="0"/>
              <a:t> </a:t>
            </a:r>
            <a:r>
              <a:rPr lang="en-SG" dirty="0"/>
              <a:t>Symmetry line</a:t>
            </a:r>
            <a:r>
              <a:rPr lang="en-US" dirty="0"/>
              <a:t> runs </a:t>
            </a:r>
            <a:r>
              <a:rPr lang="en-US" b="1" dirty="0"/>
              <a:t>horizontally across </a:t>
            </a:r>
            <a:r>
              <a:rPr lang="en-US" dirty="0"/>
              <a:t>the middle.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Diagonal (+):</a:t>
            </a:r>
            <a:r>
              <a:rPr lang="en-US" dirty="0"/>
              <a:t> </a:t>
            </a:r>
            <a:r>
              <a:rPr lang="en-SG" dirty="0"/>
              <a:t>Symmetry line </a:t>
            </a:r>
            <a:r>
              <a:rPr lang="en-US" dirty="0"/>
              <a:t>runs </a:t>
            </a:r>
            <a:r>
              <a:rPr lang="en-US" b="1" dirty="0"/>
              <a:t>diagonally from bottom-left to top-right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Diagonal (-):</a:t>
            </a:r>
            <a:r>
              <a:rPr lang="en-US" dirty="0"/>
              <a:t> </a:t>
            </a:r>
            <a:r>
              <a:rPr lang="en-SG" dirty="0"/>
              <a:t>Symmetry line</a:t>
            </a:r>
            <a:r>
              <a:rPr lang="en-US" dirty="0"/>
              <a:t> runs </a:t>
            </a:r>
            <a:r>
              <a:rPr lang="en-US" b="1" dirty="0"/>
              <a:t>diagonally from top-left to bottom-right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u="sng" dirty="0"/>
              <a:t>Swapping Sides</a:t>
            </a:r>
          </a:p>
          <a:p>
            <a:r>
              <a:rPr lang="en-US" b="1" dirty="0"/>
              <a:t>Vertical and Diagonal Grids: </a:t>
            </a:r>
            <a:r>
              <a:rPr lang="en-US" dirty="0"/>
              <a:t>Choose </a:t>
            </a:r>
            <a:r>
              <a:rPr lang="en-US" b="1" dirty="0"/>
              <a:t>Left</a:t>
            </a:r>
            <a:r>
              <a:rPr lang="en-US" dirty="0"/>
              <a:t> to start on the left. Choose </a:t>
            </a:r>
            <a:r>
              <a:rPr lang="en-US" b="1" dirty="0"/>
              <a:t>Right</a:t>
            </a:r>
            <a:r>
              <a:rPr lang="en-US" dirty="0"/>
              <a:t> to start on the right.</a:t>
            </a:r>
          </a:p>
          <a:p>
            <a:r>
              <a:rPr lang="en-SG" b="1" dirty="0"/>
              <a:t>Horizontal Grid</a:t>
            </a:r>
            <a:r>
              <a:rPr lang="en-SG" dirty="0"/>
              <a:t>: </a:t>
            </a:r>
            <a:r>
              <a:rPr lang="en-US" dirty="0"/>
              <a:t>Choose </a:t>
            </a:r>
            <a:r>
              <a:rPr lang="en-US" b="1" dirty="0"/>
              <a:t>Top</a:t>
            </a:r>
            <a:r>
              <a:rPr lang="en-US" dirty="0"/>
              <a:t> to start on top. Choose </a:t>
            </a:r>
            <a:r>
              <a:rPr lang="en-US" b="1" dirty="0"/>
              <a:t>Bottom</a:t>
            </a:r>
            <a:r>
              <a:rPr lang="en-US" dirty="0"/>
              <a:t> to start on the bottom.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B907A9C-A619-23AD-98CA-9C030CD02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B52678B-88A0-527D-DA6B-38AC54909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A2038D9-8719-6E53-FE61-DADC28598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8212BE6A-32DE-12C5-3F80-A548F1F00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5556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BF351-F7D7-0AC3-0822-66863C88A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E362C8-6723-EEAA-2942-3B7B6F55D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Grid #1: Vertical Grid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8CFEC6-76EA-AC2C-C641-AD58BF14329D}"/>
              </a:ext>
            </a:extLst>
          </p:cNvPr>
          <p:cNvSpPr txBox="1"/>
          <p:nvPr/>
        </p:nvSpPr>
        <p:spPr>
          <a:xfrm>
            <a:off x="1986569" y="1123323"/>
            <a:ext cx="2285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Vertical (Left)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F25E64-A719-951F-259E-A8BF0A59A601}"/>
              </a:ext>
            </a:extLst>
          </p:cNvPr>
          <p:cNvSpPr txBox="1"/>
          <p:nvPr/>
        </p:nvSpPr>
        <p:spPr>
          <a:xfrm>
            <a:off x="7824083" y="1054917"/>
            <a:ext cx="2965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Vertical (Right)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0CA1F-D8B4-0919-703A-7BAEBFB41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95" y="1646543"/>
            <a:ext cx="5102745" cy="49591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58936F9-5451-075B-1368-8ED7CDD70F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2257" y="1670211"/>
            <a:ext cx="5221695" cy="4935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722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AB94F-B43B-E6E3-DC0D-241C0980D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1BDC231-0AEF-91F6-9977-F598465C8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Grid #2: Horizontal Grid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D5EBE7-920F-D50C-81E6-F0A0E920D1A9}"/>
              </a:ext>
            </a:extLst>
          </p:cNvPr>
          <p:cNvSpPr txBox="1"/>
          <p:nvPr/>
        </p:nvSpPr>
        <p:spPr>
          <a:xfrm>
            <a:off x="1986568" y="1142595"/>
            <a:ext cx="2285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Horizontal (Top)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0FDE60-2A58-EB8E-2312-34AAD49C5ED1}"/>
              </a:ext>
            </a:extLst>
          </p:cNvPr>
          <p:cNvSpPr txBox="1"/>
          <p:nvPr/>
        </p:nvSpPr>
        <p:spPr>
          <a:xfrm>
            <a:off x="7570186" y="1088692"/>
            <a:ext cx="2965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Horizontal (Bottom)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9DAA00-0222-242C-CBC2-304EB5C3A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152" y="1736103"/>
            <a:ext cx="5155944" cy="48841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646AE6E-A98F-A36F-0C1C-804CDC5EB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311" y="1736101"/>
            <a:ext cx="5138072" cy="488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146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D616E-7E46-E046-2296-3CDBBB677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DE6149B-6F5D-3C96-CBBA-8C8346AE3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Grid #3: Diagonal (+) Grid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77E01A-BCE8-BCBB-2F75-C7121BA00EF4}"/>
              </a:ext>
            </a:extLst>
          </p:cNvPr>
          <p:cNvSpPr txBox="1"/>
          <p:nvPr/>
        </p:nvSpPr>
        <p:spPr>
          <a:xfrm>
            <a:off x="1661436" y="1142595"/>
            <a:ext cx="2887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Diagonal (+) (Left)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642D30-3D2C-0D0D-B38B-6B42C28991BB}"/>
              </a:ext>
            </a:extLst>
          </p:cNvPr>
          <p:cNvSpPr txBox="1"/>
          <p:nvPr/>
        </p:nvSpPr>
        <p:spPr>
          <a:xfrm>
            <a:off x="7570184" y="1142594"/>
            <a:ext cx="2965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Diagonal (+) (Right)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4B6CE6-FC9A-D88B-EB40-17C2FF6E3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849" y="1682273"/>
            <a:ext cx="5133465" cy="497036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A4876DA-940E-19DF-8C5F-74E3D0665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1735" y="1682273"/>
            <a:ext cx="5099481" cy="481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42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B093E-9AF8-D147-FA9D-119F8012A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6078EAE-8221-D0B9-C545-A5BD55427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Grid #4: Diagonal (-) Grid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6DAE34-E097-49F6-6E10-1777C27C11A4}"/>
              </a:ext>
            </a:extLst>
          </p:cNvPr>
          <p:cNvSpPr txBox="1"/>
          <p:nvPr/>
        </p:nvSpPr>
        <p:spPr>
          <a:xfrm>
            <a:off x="1661436" y="1142595"/>
            <a:ext cx="2887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Diagonal (-) (Left)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1868A9-8337-3309-CBE9-985989165CB3}"/>
              </a:ext>
            </a:extLst>
          </p:cNvPr>
          <p:cNvSpPr txBox="1"/>
          <p:nvPr/>
        </p:nvSpPr>
        <p:spPr>
          <a:xfrm>
            <a:off x="7570186" y="1142595"/>
            <a:ext cx="2965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>
                <a:solidFill>
                  <a:schemeClr val="bg1"/>
                </a:solidFill>
              </a:rPr>
              <a:t>Diagonal (-) (Right)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D77E6B-0F4D-EF45-F2B9-F579DB815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06" y="1764876"/>
            <a:ext cx="5143217" cy="48877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506392-3F1B-221A-24E1-DC815A2938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1496" y="1764876"/>
            <a:ext cx="5143216" cy="483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422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7221772" cy="1593507"/>
          </a:xfrm>
        </p:spPr>
        <p:txBody>
          <a:bodyPr/>
          <a:lstStyle/>
          <a:p>
            <a:r>
              <a:rPr lang="en-US" dirty="0"/>
              <a:t>What is the </a:t>
            </a:r>
            <a:r>
              <a:rPr lang="en-SG" dirty="0"/>
              <a:t>Line</a:t>
            </a:r>
            <a:br>
              <a:rPr lang="en-SG" dirty="0"/>
            </a:br>
            <a:r>
              <a:rPr lang="en-SG" dirty="0"/>
              <a:t>Symmetry</a:t>
            </a:r>
            <a:r>
              <a:rPr lang="en-US" dirty="0"/>
              <a:t> Minigame?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5767319" cy="3709987"/>
          </a:xfrm>
        </p:spPr>
        <p:txBody>
          <a:bodyPr tIns="457200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Line Symmetry Minigame helps you learn symmetry by creating figures and their reflections.</a:t>
            </a:r>
          </a:p>
          <a:p>
            <a:r>
              <a:rPr lang="en-US" dirty="0">
                <a:solidFill>
                  <a:schemeClr val="bg1"/>
                </a:solidFill>
              </a:rPr>
              <a:t>You start by drawing line on the</a:t>
            </a:r>
            <a:r>
              <a:rPr lang="en-US" b="1" dirty="0">
                <a:solidFill>
                  <a:schemeClr val="bg1"/>
                </a:solidFill>
              </a:rPr>
              <a:t> side</a:t>
            </a:r>
            <a:r>
              <a:rPr lang="en-US" dirty="0">
                <a:solidFill>
                  <a:schemeClr val="bg1"/>
                </a:solidFill>
              </a:rPr>
              <a:t> with the circles to create a figure.</a:t>
            </a:r>
          </a:p>
          <a:p>
            <a:r>
              <a:rPr lang="en-US" dirty="0">
                <a:solidFill>
                  <a:schemeClr val="bg1"/>
                </a:solidFill>
              </a:rPr>
              <a:t>Then, you draw the </a:t>
            </a:r>
            <a:r>
              <a:rPr lang="en-US" b="1" dirty="0">
                <a:solidFill>
                  <a:schemeClr val="bg1"/>
                </a:solidFill>
              </a:rPr>
              <a:t>matching reflection</a:t>
            </a:r>
            <a:r>
              <a:rPr lang="en-US" dirty="0">
                <a:solidFill>
                  <a:schemeClr val="bg1"/>
                </a:solidFill>
              </a:rPr>
              <a:t> on the other side</a:t>
            </a:r>
            <a:r>
              <a:rPr lang="en-US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9D9254-A762-E348-FAA8-D9A6F9AA3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5636" y="896408"/>
            <a:ext cx="5276466" cy="509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SG" dirty="0"/>
              <a:t>How to Play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430244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Click on the points on the side with circles to draw lines to create a figure.</a:t>
            </a:r>
          </a:p>
          <a:p>
            <a:pPr marL="457200" indent="-457200">
              <a:buFont typeface="+mj-lt"/>
              <a:buAutoNum type="arabicPeriod"/>
            </a:pPr>
            <a:r>
              <a:rPr lang="en-SG" dirty="0"/>
              <a:t>Press the </a:t>
            </a:r>
            <a:r>
              <a:rPr lang="en-SG" b="1" dirty="0"/>
              <a:t>Start</a:t>
            </a:r>
            <a:r>
              <a:rPr lang="en-SG" dirty="0"/>
              <a:t> button.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On the </a:t>
            </a:r>
            <a:r>
              <a:rPr lang="en-US" b="1" dirty="0"/>
              <a:t>opposite side</a:t>
            </a:r>
            <a:r>
              <a:rPr lang="en-US" dirty="0"/>
              <a:t>, draw the </a:t>
            </a:r>
            <a:r>
              <a:rPr lang="en-US" b="1" dirty="0"/>
              <a:t>symmetrical reflection</a:t>
            </a:r>
            <a:r>
              <a:rPr lang="en-US" dirty="0"/>
              <a:t> of the figure drawn.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Press the </a:t>
            </a:r>
            <a:r>
              <a:rPr lang="en-US" b="1" dirty="0"/>
              <a:t>Check Answer </a:t>
            </a:r>
            <a:r>
              <a:rPr lang="en-US" dirty="0"/>
              <a:t>button to see if it’s correct.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you make a mistake, press the </a:t>
            </a:r>
            <a:r>
              <a:rPr lang="en-US" b="1" dirty="0"/>
              <a:t>Clear Answer </a:t>
            </a:r>
            <a:r>
              <a:rPr lang="en-US" dirty="0"/>
              <a:t>button to try again.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To create a new figure, press the </a:t>
            </a:r>
            <a:r>
              <a:rPr lang="en-US" b="1" dirty="0"/>
              <a:t>Clear Scenario </a:t>
            </a:r>
            <a:r>
              <a:rPr lang="en-US" dirty="0"/>
              <a:t>button to reset the original figure drawn.</a:t>
            </a:r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0733C-7D92-19A7-BF14-EA1E69D2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4F4F1FD-B705-E5B2-DFEC-400E440AD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129" y="514740"/>
            <a:ext cx="9161073" cy="795130"/>
          </a:xfrm>
        </p:spPr>
        <p:txBody>
          <a:bodyPr/>
          <a:lstStyle/>
          <a:p>
            <a:r>
              <a:rPr lang="en-US" sz="2800" b="0" dirty="0"/>
              <a:t>1. Click on the points on the side with circles to draw lines to create a figure</a:t>
            </a:r>
            <a:br>
              <a:rPr lang="en-US" sz="2800" dirty="0"/>
            </a:br>
            <a:endParaRPr lang="en-US" sz="2800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0BE90B-E2A0-75CF-A6E7-1ADFF1033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3811" y="1153414"/>
            <a:ext cx="5744377" cy="550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4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0A757-BDE4-9CD1-5EB1-9631911B2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78B8D0F-8FDC-F3BF-4749-5DD7E0C0C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934" y="662528"/>
            <a:ext cx="9161073" cy="795130"/>
          </a:xfrm>
        </p:spPr>
        <p:txBody>
          <a:bodyPr/>
          <a:lstStyle/>
          <a:p>
            <a:r>
              <a:rPr lang="en-US" sz="2800" b="0" dirty="0"/>
              <a:t>2. </a:t>
            </a:r>
            <a:r>
              <a:rPr lang="en-SG" sz="2800" b="0" dirty="0"/>
              <a:t>Press the </a:t>
            </a:r>
            <a:r>
              <a:rPr lang="en-SG" sz="2800" dirty="0"/>
              <a:t>Start</a:t>
            </a:r>
            <a:r>
              <a:rPr lang="en-SG" sz="2800" b="0" dirty="0"/>
              <a:t> button.</a:t>
            </a:r>
            <a:br>
              <a:rPr lang="en-SG" sz="1000" b="0" dirty="0"/>
            </a:br>
            <a:br>
              <a:rPr lang="en-US" sz="2800" b="0" dirty="0"/>
            </a:br>
            <a:endParaRPr lang="en-US" sz="2800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FEB42C-9899-766B-9A50-F79F9F77E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3427" y="1060093"/>
            <a:ext cx="5772956" cy="557290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3917BD7-F2D2-C24A-1152-FD199AAE0A19}"/>
              </a:ext>
            </a:extLst>
          </p:cNvPr>
          <p:cNvSpPr/>
          <p:nvPr/>
        </p:nvSpPr>
        <p:spPr>
          <a:xfrm>
            <a:off x="5345456" y="1457658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5139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76C45-40C8-96D3-273E-13F4BDD2E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F2FC3D1-95C5-8991-4A44-7941AA49B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810" y="244395"/>
            <a:ext cx="11212510" cy="795130"/>
          </a:xfrm>
        </p:spPr>
        <p:txBody>
          <a:bodyPr/>
          <a:lstStyle/>
          <a:p>
            <a:r>
              <a:rPr lang="en-US" sz="2800" b="0" dirty="0"/>
              <a:t>3. On the opposite side, draw the symmetrical reflection of the figure drawn.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CD527D-5C50-E239-A718-A2F8F9111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285" y="1039525"/>
            <a:ext cx="5763429" cy="556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9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FE7B3-DF93-6AE6-8205-B2B0B3069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DDA5ED7-3091-AA77-811B-324EE54F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0"/>
            <a:ext cx="11212510" cy="795130"/>
          </a:xfrm>
        </p:spPr>
        <p:txBody>
          <a:bodyPr/>
          <a:lstStyle/>
          <a:p>
            <a:r>
              <a:rPr lang="en-US" sz="2800" b="0" dirty="0"/>
              <a:t>4. Press the </a:t>
            </a:r>
            <a:r>
              <a:rPr lang="en-US" sz="2800" dirty="0"/>
              <a:t>Check Answer </a:t>
            </a:r>
            <a:r>
              <a:rPr lang="en-US" sz="2800" b="0" dirty="0"/>
              <a:t>button to see if it’s correct.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3EEF573-EE15-D3BF-E4DA-19F938639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9676" y="1012844"/>
            <a:ext cx="5763429" cy="556337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2F09A76-3680-C4D0-B1D9-EAAC1075F484}"/>
              </a:ext>
            </a:extLst>
          </p:cNvPr>
          <p:cNvSpPr/>
          <p:nvPr/>
        </p:nvSpPr>
        <p:spPr>
          <a:xfrm>
            <a:off x="7058663" y="1349241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91482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ED358-EEA7-337E-788C-A979B1107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752684B-076C-A234-70C7-589183DEC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0"/>
            <a:ext cx="11212510" cy="795130"/>
          </a:xfrm>
        </p:spPr>
        <p:txBody>
          <a:bodyPr/>
          <a:lstStyle/>
          <a:p>
            <a:r>
              <a:rPr lang="en-US" sz="2800" b="0" dirty="0"/>
              <a:t>Case #1: Correct Answer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8CA7DC-344B-A947-359F-9AB9034E5697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54DC3-5C8E-450D-F43A-EA828B5907C4}"/>
              </a:ext>
            </a:extLst>
          </p:cNvPr>
          <p:cNvSpPr/>
          <p:nvPr/>
        </p:nvSpPr>
        <p:spPr>
          <a:xfrm>
            <a:off x="6667714" y="130904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F0E3AA-31FF-13E0-8E30-D0D91A2207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6541" y="1027216"/>
            <a:ext cx="5238917" cy="559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157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36568-FE5C-1AB7-326F-F070FF3BC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AF38886-F980-798A-0EEC-1A78BFDDF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5" y="0"/>
            <a:ext cx="11212510" cy="795130"/>
          </a:xfrm>
        </p:spPr>
        <p:txBody>
          <a:bodyPr/>
          <a:lstStyle/>
          <a:p>
            <a:r>
              <a:rPr lang="en-US" sz="2800" b="0" dirty="0"/>
              <a:t>Case #2: Incorrect Answer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8FF291-7A63-26AD-642E-2682D6CB53E3}"/>
              </a:ext>
            </a:extLst>
          </p:cNvPr>
          <p:cNvSpPr/>
          <p:nvPr/>
        </p:nvSpPr>
        <p:spPr>
          <a:xfrm>
            <a:off x="6750657" y="1431235"/>
            <a:ext cx="492981" cy="238539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9F3295-4FE9-4A3A-1D9E-8DEBEB60C903}"/>
              </a:ext>
            </a:extLst>
          </p:cNvPr>
          <p:cNvSpPr/>
          <p:nvPr/>
        </p:nvSpPr>
        <p:spPr>
          <a:xfrm>
            <a:off x="6667714" y="1309046"/>
            <a:ext cx="1100709" cy="23854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E257E6-9B7B-4C73-7ED5-7A88F7398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5442" y="1073456"/>
            <a:ext cx="5261115" cy="534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1947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Geometric annual presentation</Template>
  <TotalTime>203</TotalTime>
  <Words>413</Words>
  <Application>Microsoft Office PowerPoint</Application>
  <PresentationFormat>Widescreen</PresentationFormat>
  <Paragraphs>56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Franklin Gothic Book</vt:lpstr>
      <vt:lpstr>Franklin Gothic Demi</vt:lpstr>
      <vt:lpstr>Custom</vt:lpstr>
      <vt:lpstr>  Line Symmetry Minigame</vt:lpstr>
      <vt:lpstr>What is the Line Symmetry Minigame?</vt:lpstr>
      <vt:lpstr>How to Play</vt:lpstr>
      <vt:lpstr>1. Click on the points on the side with circles to draw lines to create a figure </vt:lpstr>
      <vt:lpstr>2. Press the Start button.  </vt:lpstr>
      <vt:lpstr>3. On the opposite side, draw the symmetrical reflection of the figure drawn.</vt:lpstr>
      <vt:lpstr>4. Press the Check Answer button to see if it’s correct.</vt:lpstr>
      <vt:lpstr>Case #1: Correct Answer</vt:lpstr>
      <vt:lpstr>Case #2: Incorrect Answer</vt:lpstr>
      <vt:lpstr>5. If you make a mistake, press the Clear Answer button to try again. </vt:lpstr>
      <vt:lpstr>6. To create a new figure, press the Clear Scenario button to reset the original figure drawn. </vt:lpstr>
      <vt:lpstr>Line Types</vt:lpstr>
      <vt:lpstr>Grid #1: Vertical Grid</vt:lpstr>
      <vt:lpstr>Grid #2: Horizontal Grid</vt:lpstr>
      <vt:lpstr>Grid #3: Diagonal (+) Grid</vt:lpstr>
      <vt:lpstr>Grid #4: Diagonal (-) Grid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KAUNG SITHU HLAING</dc:creator>
  <cp:lastModifiedBy>pig man</cp:lastModifiedBy>
  <cp:revision>6</cp:revision>
  <dcterms:created xsi:type="dcterms:W3CDTF">2025-01-17T05:49:03Z</dcterms:created>
  <dcterms:modified xsi:type="dcterms:W3CDTF">2025-01-22T06:09:45Z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