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9" r:id="rId4"/>
    <p:sldId id="258" r:id="rId5"/>
    <p:sldId id="272" r:id="rId6"/>
    <p:sldId id="260" r:id="rId7"/>
    <p:sldId id="268" r:id="rId8"/>
    <p:sldId id="270" r:id="rId9"/>
    <p:sldId id="269" r:id="rId10"/>
    <p:sldId id="271"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1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24/8/2023</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852961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24/8/2023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233843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24/8/2023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9226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24/8/2023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082988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24/8/2023</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015476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24/8/2023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301441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24/8/2023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01935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24/8/2023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20602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24/8/2023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096280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24/8/2023</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06202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24/8/2023</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62663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lIns="109728" tIns="109728" rIns="109728" bIns="91440" anchor="ct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lIns="109728" tIns="109728" rIns="109728" bIns="91440" anchor="b"/>
          <a:lstStyle>
            <a:lvl1pPr algn="r">
              <a:defRPr sz="1000" spc="40">
                <a:solidFill>
                  <a:schemeClr val="tx1">
                    <a:lumMod val="75000"/>
                    <a:lumOff val="25000"/>
                  </a:schemeClr>
                </a:solidFill>
              </a:defRPr>
            </a:lvl1pPr>
          </a:lstStyle>
          <a:p>
            <a:fld id="{F6FA2B21-3FCD-4721-B95C-427943F61125}" type="datetime1">
              <a:rPr lang="en-US" smtClean="0"/>
              <a:t>24/8/2023</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lIns="109728" tIns="109728" rIns="109728" bIns="91440" anchor="b"/>
          <a:lstStyle>
            <a:lvl1pPr algn="l">
              <a:defRPr sz="1000" spc="4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lIns="109728" tIns="109728" rIns="109728" bIns="9144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697696052"/>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0" r:id="rId5"/>
    <p:sldLayoutId id="2147483715" r:id="rId6"/>
    <p:sldLayoutId id="2147483716" r:id="rId7"/>
    <p:sldLayoutId id="2147483717" r:id="rId8"/>
    <p:sldLayoutId id="2147483718" r:id="rId9"/>
    <p:sldLayoutId id="2147483719" r:id="rId10"/>
    <p:sldLayoutId id="2147483721" r:id="rId11"/>
  </p:sldLayoutIdLst>
  <p:hf sldNum="0" hdr="0" ftr="0" dt="0"/>
  <p:txStyles>
    <p:titleStyle>
      <a:lvl1pPr algn="l" defTabSz="914400" rtl="0" eaLnBrk="1" latinLnBrk="0" hangingPunct="1">
        <a:lnSpc>
          <a:spcPct val="90000"/>
        </a:lnSpc>
        <a:spcBef>
          <a:spcPct val="0"/>
        </a:spcBef>
        <a:buNone/>
        <a:defRPr lang="en-US" sz="4200" i="0" kern="1200" cap="none" spc="7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spc="3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spc="3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spc="3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spc="3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spc="3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ocs.google.com/document/u/0/d/1z2PD0LUtZz23TYOCfm-vOHKzHnBmGd_fQm__ymPeKmQ/mobilebasic"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6F40FBDA-CEB1-40F0-9AB9-BD9C402D7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descr="A close-up of a purple and white flower&#10;&#10;Description automatically generated">
            <a:extLst>
              <a:ext uri="{FF2B5EF4-FFF2-40B4-BE49-F238E27FC236}">
                <a16:creationId xmlns:a16="http://schemas.microsoft.com/office/drawing/2014/main" id="{F9685B5D-602D-59FA-534B-75ED64D400E4}"/>
              </a:ext>
            </a:extLst>
          </p:cNvPr>
          <p:cNvPicPr>
            <a:picLocks noChangeAspect="1"/>
          </p:cNvPicPr>
          <p:nvPr/>
        </p:nvPicPr>
        <p:blipFill rotWithShape="1">
          <a:blip r:embed="rId2">
            <a:alphaModFix amt="45000"/>
          </a:blip>
          <a:srcRect t="10753" b="12192"/>
          <a:stretch/>
        </p:blipFill>
        <p:spPr>
          <a:xfrm>
            <a:off x="20" y="10"/>
            <a:ext cx="12191980" cy="6857990"/>
          </a:xfrm>
          <a:prstGeom prst="rect">
            <a:avLst/>
          </a:prstGeom>
        </p:spPr>
      </p:pic>
      <p:sp>
        <p:nvSpPr>
          <p:cNvPr id="17" name="Rectangle 10">
            <a:extLst>
              <a:ext uri="{FF2B5EF4-FFF2-40B4-BE49-F238E27FC236}">
                <a16:creationId xmlns:a16="http://schemas.microsoft.com/office/drawing/2014/main" id="{0344D4FE-ABEF-4230-9E4E-AD5782FC7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noFill/>
          <a:ln w="9525" cap="sq" cmpd="sng" algn="ctr">
            <a:solidFill>
              <a:schemeClr val="tx1">
                <a:lumMod val="75000"/>
                <a:lumOff val="25000"/>
              </a:schemeClr>
            </a:solidFill>
            <a:prstDash val="solid"/>
            <a:miter lim="800000"/>
          </a:ln>
          <a:effectLst>
            <a:softEdge rad="0"/>
          </a:effectLst>
        </p:spPr>
      </p:sp>
      <p:sp>
        <p:nvSpPr>
          <p:cNvPr id="2" name="Title 1">
            <a:extLst>
              <a:ext uri="{FF2B5EF4-FFF2-40B4-BE49-F238E27FC236}">
                <a16:creationId xmlns:a16="http://schemas.microsoft.com/office/drawing/2014/main" id="{B2CD5D0E-821D-29BA-EE07-492FD8F211E0}"/>
              </a:ext>
            </a:extLst>
          </p:cNvPr>
          <p:cNvSpPr>
            <a:spLocks noGrp="1"/>
          </p:cNvSpPr>
          <p:nvPr>
            <p:ph type="ctrTitle"/>
          </p:nvPr>
        </p:nvSpPr>
        <p:spPr>
          <a:xfrm>
            <a:off x="1769532" y="2091263"/>
            <a:ext cx="8652938" cy="2461504"/>
          </a:xfrm>
        </p:spPr>
        <p:txBody>
          <a:bodyPr>
            <a:normAutofit/>
          </a:bodyPr>
          <a:lstStyle/>
          <a:p>
            <a:r>
              <a:rPr lang="en-SG"/>
              <a:t>SORBET</a:t>
            </a:r>
            <a:endParaRPr lang="en-US" dirty="0"/>
          </a:p>
        </p:txBody>
      </p:sp>
      <p:sp>
        <p:nvSpPr>
          <p:cNvPr id="3" name="Subtitle 2">
            <a:extLst>
              <a:ext uri="{FF2B5EF4-FFF2-40B4-BE49-F238E27FC236}">
                <a16:creationId xmlns:a16="http://schemas.microsoft.com/office/drawing/2014/main" id="{5B3EF575-D3EF-F252-E5E2-5EE8469DE31E}"/>
              </a:ext>
            </a:extLst>
          </p:cNvPr>
          <p:cNvSpPr>
            <a:spLocks noGrp="1"/>
          </p:cNvSpPr>
          <p:nvPr>
            <p:ph type="subTitle" idx="1"/>
          </p:nvPr>
        </p:nvSpPr>
        <p:spPr>
          <a:xfrm>
            <a:off x="1769532" y="4623127"/>
            <a:ext cx="8655200" cy="457201"/>
          </a:xfrm>
        </p:spPr>
        <p:txBody>
          <a:bodyPr>
            <a:noAutofit/>
          </a:bodyPr>
          <a:lstStyle/>
          <a:p>
            <a:pPr>
              <a:lnSpc>
                <a:spcPct val="100000"/>
              </a:lnSpc>
              <a:spcAft>
                <a:spcPts val="600"/>
              </a:spcAft>
            </a:pPr>
            <a:r>
              <a:rPr lang="en-SG" sz="4000" b="1" dirty="0">
                <a:solidFill>
                  <a:schemeClr val="tx1"/>
                </a:solidFill>
              </a:rPr>
              <a:t>2E 3   24 August 2023</a:t>
            </a:r>
            <a:endParaRPr lang="en-US" sz="4000" b="1" dirty="0">
              <a:solidFill>
                <a:schemeClr val="tx1"/>
              </a:solidFill>
            </a:endParaRPr>
          </a:p>
        </p:txBody>
      </p:sp>
      <p:sp>
        <p:nvSpPr>
          <p:cNvPr id="18" name="Rectangle 12">
            <a:extLst>
              <a:ext uri="{FF2B5EF4-FFF2-40B4-BE49-F238E27FC236}">
                <a16:creationId xmlns:a16="http://schemas.microsoft.com/office/drawing/2014/main" id="{9325F979-D3F9-4926-81B7-7ACCB31A50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9525" cap="sq" cmpd="sng" algn="ctr">
            <a:solidFill>
              <a:schemeClr val="tx1">
                <a:lumMod val="75000"/>
                <a:lumOff val="25000"/>
                <a:alpha val="80000"/>
              </a:schemeClr>
            </a:solidFill>
            <a:prstDash val="solid"/>
            <a:miter lim="800000"/>
          </a:ln>
          <a:effectLst/>
        </p:spPr>
      </p:sp>
    </p:spTree>
    <p:extLst>
      <p:ext uri="{BB962C8B-B14F-4D97-AF65-F5344CB8AC3E}">
        <p14:creationId xmlns:p14="http://schemas.microsoft.com/office/powerpoint/2010/main" val="214640737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graphicFrame>
        <p:nvGraphicFramePr>
          <p:cNvPr id="4" name="Content Placeholder 3"/>
          <p:cNvGraphicFramePr>
            <a:graphicFrameLocks noGrp="1"/>
          </p:cNvGraphicFramePr>
          <p:nvPr>
            <p:ph idx="1"/>
          </p:nvPr>
        </p:nvGraphicFramePr>
        <p:xfrm>
          <a:off x="3070860" y="1027906"/>
          <a:ext cx="5725160" cy="5224659"/>
        </p:xfrm>
        <a:graphic>
          <a:graphicData uri="http://schemas.openxmlformats.org/drawingml/2006/table">
            <a:tbl>
              <a:tblPr firstRow="1" firstCol="1" bandRow="1">
                <a:tableStyleId>{5C22544A-7EE6-4342-B048-85BDC9FD1C3A}</a:tableStyleId>
              </a:tblPr>
              <a:tblGrid>
                <a:gridCol w="2862580">
                  <a:extLst>
                    <a:ext uri="{9D8B030D-6E8A-4147-A177-3AD203B41FA5}">
                      <a16:colId xmlns:a16="http://schemas.microsoft.com/office/drawing/2014/main" val="20000"/>
                    </a:ext>
                  </a:extLst>
                </a:gridCol>
                <a:gridCol w="2862580">
                  <a:extLst>
                    <a:ext uri="{9D8B030D-6E8A-4147-A177-3AD203B41FA5}">
                      <a16:colId xmlns:a16="http://schemas.microsoft.com/office/drawing/2014/main" val="20001"/>
                    </a:ext>
                  </a:extLst>
                </a:gridCol>
              </a:tblGrid>
              <a:tr h="0">
                <a:tc gridSpan="2">
                  <a:txBody>
                    <a:bodyPr/>
                    <a:lstStyle/>
                    <a:p>
                      <a:pPr algn="ctr">
                        <a:lnSpc>
                          <a:spcPct val="107000"/>
                        </a:lnSpc>
                        <a:spcAft>
                          <a:spcPts val="0"/>
                        </a:spcAft>
                      </a:pPr>
                      <a:r>
                        <a:rPr lang="en-SG" sz="2400" dirty="0">
                          <a:effectLst/>
                        </a:rPr>
                        <a:t>Table 4: Probability of Getting a Certain Sum</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hMerge="1">
                  <a:txBody>
                    <a:bodyPr/>
                    <a:lstStyle/>
                    <a:p>
                      <a:endParaRPr lang="en-SG"/>
                    </a:p>
                  </a:txBody>
                  <a:tcPr/>
                </a:tc>
                <a:extLst>
                  <a:ext uri="{0D108BD9-81ED-4DB2-BD59-A6C34878D82A}">
                    <a16:rowId xmlns:a16="http://schemas.microsoft.com/office/drawing/2014/main" val="10000"/>
                  </a:ext>
                </a:extLst>
              </a:tr>
              <a:tr h="0">
                <a:tc>
                  <a:txBody>
                    <a:bodyPr/>
                    <a:lstStyle/>
                    <a:p>
                      <a:pPr algn="ctr">
                        <a:lnSpc>
                          <a:spcPct val="107000"/>
                        </a:lnSpc>
                        <a:spcAft>
                          <a:spcPts val="0"/>
                        </a:spcAft>
                      </a:pPr>
                      <a:r>
                        <a:rPr lang="en-SG" sz="2400">
                          <a:effectLst/>
                        </a:rPr>
                        <a:t>Sum</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Probability</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1"/>
                  </a:ext>
                </a:extLst>
              </a:tr>
              <a:tr h="0">
                <a:tc>
                  <a:txBody>
                    <a:bodyPr/>
                    <a:lstStyle/>
                    <a:p>
                      <a:pPr algn="ctr">
                        <a:lnSpc>
                          <a:spcPct val="107000"/>
                        </a:lnSpc>
                        <a:spcAft>
                          <a:spcPts val="0"/>
                        </a:spcAft>
                      </a:pPr>
                      <a:r>
                        <a:rPr lang="en-SG" sz="2400">
                          <a:effectLst/>
                        </a:rPr>
                        <a:t>2</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2"/>
                  </a:ext>
                </a:extLst>
              </a:tr>
              <a:tr h="0">
                <a:tc>
                  <a:txBody>
                    <a:bodyPr/>
                    <a:lstStyle/>
                    <a:p>
                      <a:pPr algn="ctr">
                        <a:lnSpc>
                          <a:spcPct val="107000"/>
                        </a:lnSpc>
                        <a:spcAft>
                          <a:spcPts val="0"/>
                        </a:spcAft>
                      </a:pPr>
                      <a:r>
                        <a:rPr lang="en-SG" sz="2400">
                          <a:effectLst/>
                        </a:rPr>
                        <a:t>3</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2/36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3"/>
                  </a:ext>
                </a:extLst>
              </a:tr>
              <a:tr h="0">
                <a:tc>
                  <a:txBody>
                    <a:bodyPr/>
                    <a:lstStyle/>
                    <a:p>
                      <a:pPr algn="ctr">
                        <a:lnSpc>
                          <a:spcPct val="107000"/>
                        </a:lnSpc>
                        <a:spcAft>
                          <a:spcPts val="0"/>
                        </a:spcAft>
                      </a:pPr>
                      <a:r>
                        <a:rPr lang="en-SG" sz="2400">
                          <a:effectLst/>
                        </a:rPr>
                        <a:t>4</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3/36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4"/>
                  </a:ext>
                </a:extLst>
              </a:tr>
              <a:tr h="0">
                <a:tc>
                  <a:txBody>
                    <a:bodyPr/>
                    <a:lstStyle/>
                    <a:p>
                      <a:pPr algn="ctr">
                        <a:lnSpc>
                          <a:spcPct val="107000"/>
                        </a:lnSpc>
                        <a:spcAft>
                          <a:spcPts val="0"/>
                        </a:spcAft>
                      </a:pPr>
                      <a:r>
                        <a:rPr lang="en-SG" sz="2400">
                          <a:effectLst/>
                        </a:rPr>
                        <a:t>5</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4/36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5"/>
                  </a:ext>
                </a:extLst>
              </a:tr>
              <a:tr h="0">
                <a:tc>
                  <a:txBody>
                    <a:bodyPr/>
                    <a:lstStyle/>
                    <a:p>
                      <a:pPr algn="ctr">
                        <a:lnSpc>
                          <a:spcPct val="107000"/>
                        </a:lnSpc>
                        <a:spcAft>
                          <a:spcPts val="0"/>
                        </a:spcAft>
                      </a:pPr>
                      <a:r>
                        <a:rPr lang="en-SG" sz="2400">
                          <a:effectLst/>
                        </a:rPr>
                        <a:t>6</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5/36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6"/>
                  </a:ext>
                </a:extLst>
              </a:tr>
              <a:tr h="0">
                <a:tc>
                  <a:txBody>
                    <a:bodyPr/>
                    <a:lstStyle/>
                    <a:p>
                      <a:pPr algn="ctr">
                        <a:lnSpc>
                          <a:spcPct val="107000"/>
                        </a:lnSpc>
                        <a:spcAft>
                          <a:spcPts val="0"/>
                        </a:spcAft>
                      </a:pPr>
                      <a:r>
                        <a:rPr lang="en-SG" sz="2400">
                          <a:effectLst/>
                        </a:rPr>
                        <a:t>7</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6/36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7"/>
                  </a:ext>
                </a:extLst>
              </a:tr>
              <a:tr h="0">
                <a:tc>
                  <a:txBody>
                    <a:bodyPr/>
                    <a:lstStyle/>
                    <a:p>
                      <a:pPr algn="ctr">
                        <a:lnSpc>
                          <a:spcPct val="107000"/>
                        </a:lnSpc>
                        <a:spcAft>
                          <a:spcPts val="0"/>
                        </a:spcAft>
                      </a:pPr>
                      <a:r>
                        <a:rPr lang="en-SG" sz="2400">
                          <a:effectLst/>
                        </a:rPr>
                        <a:t>8</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5/36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8"/>
                  </a:ext>
                </a:extLst>
              </a:tr>
              <a:tr h="0">
                <a:tc>
                  <a:txBody>
                    <a:bodyPr/>
                    <a:lstStyle/>
                    <a:p>
                      <a:pPr algn="ctr">
                        <a:lnSpc>
                          <a:spcPct val="107000"/>
                        </a:lnSpc>
                        <a:spcAft>
                          <a:spcPts val="0"/>
                        </a:spcAft>
                      </a:pPr>
                      <a:r>
                        <a:rPr lang="en-SG" sz="2400">
                          <a:effectLst/>
                        </a:rPr>
                        <a:t>9</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4/36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9"/>
                  </a:ext>
                </a:extLst>
              </a:tr>
              <a:tr h="0">
                <a:tc>
                  <a:txBody>
                    <a:bodyPr/>
                    <a:lstStyle/>
                    <a:p>
                      <a:pPr algn="ctr">
                        <a:lnSpc>
                          <a:spcPct val="107000"/>
                        </a:lnSpc>
                        <a:spcAft>
                          <a:spcPts val="0"/>
                        </a:spcAft>
                      </a:pPr>
                      <a:r>
                        <a:rPr lang="en-SG" sz="2400">
                          <a:effectLst/>
                        </a:rPr>
                        <a:t>10</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3/36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10"/>
                  </a:ext>
                </a:extLst>
              </a:tr>
              <a:tr h="0">
                <a:tc>
                  <a:txBody>
                    <a:bodyPr/>
                    <a:lstStyle/>
                    <a:p>
                      <a:pPr algn="ctr">
                        <a:lnSpc>
                          <a:spcPct val="107000"/>
                        </a:lnSpc>
                        <a:spcAft>
                          <a:spcPts val="0"/>
                        </a:spcAft>
                      </a:pPr>
                      <a:r>
                        <a:rPr lang="en-SG" sz="2400">
                          <a:effectLst/>
                        </a:rPr>
                        <a:t>11</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2/36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11"/>
                  </a:ext>
                </a:extLst>
              </a:tr>
              <a:tr h="0">
                <a:tc>
                  <a:txBody>
                    <a:bodyPr/>
                    <a:lstStyle/>
                    <a:p>
                      <a:pPr algn="ctr">
                        <a:lnSpc>
                          <a:spcPct val="107000"/>
                        </a:lnSpc>
                        <a:spcAft>
                          <a:spcPts val="0"/>
                        </a:spcAft>
                      </a:pPr>
                      <a:r>
                        <a:rPr lang="en-SG" sz="2400">
                          <a:effectLst/>
                        </a:rPr>
                        <a:t>12</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1/36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607855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1" name="Rectangle 3080">
            <a:extLst>
              <a:ext uri="{FF2B5EF4-FFF2-40B4-BE49-F238E27FC236}">
                <a16:creationId xmlns:a16="http://schemas.microsoft.com/office/drawing/2014/main" id="{282E2A95-1A08-4118-83C6-B1CA5648E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3083" name="Rectangle 3082">
            <a:extLst>
              <a:ext uri="{FF2B5EF4-FFF2-40B4-BE49-F238E27FC236}">
                <a16:creationId xmlns:a16="http://schemas.microsoft.com/office/drawing/2014/main" id="{2FFEFC7E-85EE-4AC9-A351-FBEB13A1D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534" y="237744"/>
            <a:ext cx="2926080" cy="6382512"/>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85" name="Rectangle 3084">
            <a:extLst>
              <a:ext uri="{FF2B5EF4-FFF2-40B4-BE49-F238E27FC236}">
                <a16:creationId xmlns:a16="http://schemas.microsoft.com/office/drawing/2014/main" id="{CB2511BB-FC4C-45F3-94EB-661D6806C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9100" y="413053"/>
            <a:ext cx="2616201" cy="6064596"/>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D37A1E-58E0-6F25-5BA4-4F7B2DB5A18D}"/>
              </a:ext>
            </a:extLst>
          </p:cNvPr>
          <p:cNvSpPr>
            <a:spLocks noGrp="1"/>
          </p:cNvSpPr>
          <p:nvPr>
            <p:ph type="title"/>
          </p:nvPr>
        </p:nvSpPr>
        <p:spPr>
          <a:xfrm>
            <a:off x="557720" y="612843"/>
            <a:ext cx="2312480" cy="1499738"/>
          </a:xfrm>
        </p:spPr>
        <p:txBody>
          <a:bodyPr anchor="b">
            <a:normAutofit/>
          </a:bodyPr>
          <a:lstStyle/>
          <a:p>
            <a:r>
              <a:rPr lang="en-SG" sz="2800" dirty="0"/>
              <a:t>SIR Model for spread of disease</a:t>
            </a:r>
            <a:endParaRPr lang="en-US" sz="2800" dirty="0"/>
          </a:p>
        </p:txBody>
      </p:sp>
      <p:sp>
        <p:nvSpPr>
          <p:cNvPr id="3078" name="Content Placeholder 3077">
            <a:extLst>
              <a:ext uri="{FF2B5EF4-FFF2-40B4-BE49-F238E27FC236}">
                <a16:creationId xmlns:a16="http://schemas.microsoft.com/office/drawing/2014/main" id="{49EFD167-8C8D-9C51-05D0-802CB7807C7C}"/>
              </a:ext>
            </a:extLst>
          </p:cNvPr>
          <p:cNvSpPr>
            <a:spLocks noGrp="1"/>
          </p:cNvSpPr>
          <p:nvPr>
            <p:ph idx="1"/>
          </p:nvPr>
        </p:nvSpPr>
        <p:spPr>
          <a:xfrm>
            <a:off x="557720" y="2149813"/>
            <a:ext cx="2312479" cy="3854197"/>
          </a:xfrm>
        </p:spPr>
        <p:txBody>
          <a:bodyPr>
            <a:normAutofit/>
          </a:bodyPr>
          <a:lstStyle/>
          <a:p>
            <a:endParaRPr lang="en-US" sz="1400">
              <a:solidFill>
                <a:schemeClr val="tx1">
                  <a:lumMod val="85000"/>
                  <a:lumOff val="15000"/>
                </a:schemeClr>
              </a:solidFill>
            </a:endParaRPr>
          </a:p>
        </p:txBody>
      </p:sp>
      <p:sp>
        <p:nvSpPr>
          <p:cNvPr id="3087" name="Rectangle 3086">
            <a:extLst>
              <a:ext uri="{FF2B5EF4-FFF2-40B4-BE49-F238E27FC236}">
                <a16:creationId xmlns:a16="http://schemas.microsoft.com/office/drawing/2014/main" id="{68DC0EC7-60EA-4BD3-BC04-D547DE1B28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9764" y="413053"/>
            <a:ext cx="8212114" cy="6064596"/>
          </a:xfrm>
          <a:prstGeom prst="rect">
            <a:avLst/>
          </a:prstGeom>
          <a:noFill/>
          <a:ln w="6350" cap="sq" cmpd="sng" algn="ctr">
            <a:solidFill>
              <a:srgbClr val="404040"/>
            </a:solidFill>
            <a:prstDash val="solid"/>
            <a:miter lim="800000"/>
          </a:ln>
          <a:effectLst/>
        </p:spPr>
      </p:sp>
      <p:pic>
        <p:nvPicPr>
          <p:cNvPr id="3074" name="Picture 2" descr="A graph of a line&#10;&#10;Description automatically generated with medium confidence">
            <a:extLst>
              <a:ext uri="{FF2B5EF4-FFF2-40B4-BE49-F238E27FC236}">
                <a16:creationId xmlns:a16="http://schemas.microsoft.com/office/drawing/2014/main" id="{1A3F269C-A88C-0327-2CDC-778C25FA000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218386" y="882398"/>
            <a:ext cx="6899949" cy="5121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389126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5" name="Rectangle 1059">
            <a:extLst>
              <a:ext uri="{FF2B5EF4-FFF2-40B4-BE49-F238E27FC236}">
                <a16:creationId xmlns:a16="http://schemas.microsoft.com/office/drawing/2014/main" id="{78632963-757B-40C2-BB84-FC6107A54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19386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7" name="Rectangle 1061">
            <a:extLst>
              <a:ext uri="{FF2B5EF4-FFF2-40B4-BE49-F238E27FC236}">
                <a16:creationId xmlns:a16="http://schemas.microsoft.com/office/drawing/2014/main" id="{EE0D13DB-D099-4541-888D-DE0186F1C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519" y="253548"/>
            <a:ext cx="5851795" cy="6384816"/>
          </a:xfrm>
          <a:prstGeom prst="rect">
            <a:avLst/>
          </a:prstGeom>
          <a:solidFill>
            <a:srgbClr val="FFFFFF"/>
          </a:solidFill>
          <a:ln w="6350" cap="sq" cmpd="sng" algn="ctr">
            <a:solidFill>
              <a:srgbClr val="404040"/>
            </a:solidFill>
            <a:prstDash val="solid"/>
            <a:miter lim="800000"/>
          </a:ln>
          <a:effectLst/>
        </p:spPr>
      </p:sp>
      <p:pic>
        <p:nvPicPr>
          <p:cNvPr id="1026" name="Picture 2">
            <a:extLst>
              <a:ext uri="{FF2B5EF4-FFF2-40B4-BE49-F238E27FC236}">
                <a16:creationId xmlns:a16="http://schemas.microsoft.com/office/drawing/2014/main" id="{DA5C5DD9-CB40-C371-DCCB-3023AB72C2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990" r="14582" b="1"/>
          <a:stretch/>
        </p:blipFill>
        <p:spPr bwMode="auto">
          <a:xfrm>
            <a:off x="424928" y="419292"/>
            <a:ext cx="5522976" cy="6053328"/>
          </a:xfrm>
          <a:prstGeom prst="rect">
            <a:avLst/>
          </a:prstGeom>
          <a:noFill/>
          <a:extLst>
            <a:ext uri="{909E8E84-426E-40DD-AFC4-6F175D3DCCD1}">
              <a14:hiddenFill xmlns:a14="http://schemas.microsoft.com/office/drawing/2010/main">
                <a:solidFill>
                  <a:srgbClr val="FFFFFF"/>
                </a:solidFill>
              </a14:hiddenFill>
            </a:ext>
          </a:extLst>
        </p:spPr>
      </p:pic>
      <p:sp>
        <p:nvSpPr>
          <p:cNvPr id="1064" name="Rectangle 1063">
            <a:extLst>
              <a:ext uri="{FF2B5EF4-FFF2-40B4-BE49-F238E27FC236}">
                <a16:creationId xmlns:a16="http://schemas.microsoft.com/office/drawing/2014/main" id="{2853AE55-7E35-44B0-89F1-3F52B262AF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9709" y="253548"/>
            <a:ext cx="5612193" cy="6361598"/>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6" name="Rectangle 1065">
            <a:extLst>
              <a:ext uri="{FF2B5EF4-FFF2-40B4-BE49-F238E27FC236}">
                <a16:creationId xmlns:a16="http://schemas.microsoft.com/office/drawing/2014/main" id="{DBC4BE4D-4B50-4F51-9F85-4B5D60B02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7542" y="407588"/>
            <a:ext cx="5299768" cy="6022878"/>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0CE133-365C-8170-CF5F-516CB533260B}"/>
              </a:ext>
            </a:extLst>
          </p:cNvPr>
          <p:cNvSpPr>
            <a:spLocks noGrp="1"/>
          </p:cNvSpPr>
          <p:nvPr>
            <p:ph type="title"/>
          </p:nvPr>
        </p:nvSpPr>
        <p:spPr>
          <a:xfrm>
            <a:off x="6846137" y="727626"/>
            <a:ext cx="4602152" cy="1718225"/>
          </a:xfrm>
        </p:spPr>
        <p:txBody>
          <a:bodyPr>
            <a:normAutofit/>
          </a:bodyPr>
          <a:lstStyle/>
          <a:p>
            <a:r>
              <a:rPr lang="en-SG"/>
              <a:t>Introduction</a:t>
            </a:r>
            <a:endParaRPr lang="en-US"/>
          </a:p>
        </p:txBody>
      </p:sp>
      <p:sp>
        <p:nvSpPr>
          <p:cNvPr id="3" name="Content Placeholder 2">
            <a:extLst>
              <a:ext uri="{FF2B5EF4-FFF2-40B4-BE49-F238E27FC236}">
                <a16:creationId xmlns:a16="http://schemas.microsoft.com/office/drawing/2014/main" id="{37CCBC49-3DDA-6E35-B613-576BE8ABF93F}"/>
              </a:ext>
            </a:extLst>
          </p:cNvPr>
          <p:cNvSpPr>
            <a:spLocks noGrp="1"/>
          </p:cNvSpPr>
          <p:nvPr>
            <p:ph idx="1"/>
          </p:nvPr>
        </p:nvSpPr>
        <p:spPr>
          <a:xfrm>
            <a:off x="6846137" y="2024743"/>
            <a:ext cx="4602152" cy="4071981"/>
          </a:xfrm>
        </p:spPr>
        <p:txBody>
          <a:bodyPr>
            <a:normAutofit fontScale="47500" lnSpcReduction="20000"/>
          </a:bodyPr>
          <a:lstStyle/>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3200" b="0" i="0" u="none" strike="noStrike" cap="none" normalizeH="0" baseline="0" dirty="0">
                <a:ln>
                  <a:noFill/>
                </a:ln>
                <a:effectLst/>
                <a:latin typeface="Arial" panose="020B0604020202020204" pitchFamily="34" charset="0"/>
                <a:cs typeface="Arial" panose="020B0604020202020204" pitchFamily="34" charset="0"/>
              </a:rPr>
              <a:t>The Socially Responsible Behavior Through Embodied Thinking (SORBET) project </a:t>
            </a: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3200" b="0" i="0" u="none" strike="noStrike" cap="none" normalizeH="0" baseline="0" dirty="0">
                <a:ln>
                  <a:noFill/>
                </a:ln>
                <a:effectLst/>
                <a:latin typeface="Arial" panose="020B0604020202020204" pitchFamily="34" charset="0"/>
                <a:cs typeface="Arial" panose="020B0604020202020204" pitchFamily="34" charset="0"/>
              </a:rPr>
              <a:t>SORBET is a </a:t>
            </a:r>
            <a:r>
              <a:rPr kumimoji="0" lang="en-US" altLang="en-US" sz="3200" b="1" i="0" u="none" strike="noStrike" cap="none" normalizeH="0" baseline="0" dirty="0">
                <a:ln>
                  <a:noFill/>
                </a:ln>
                <a:effectLst/>
                <a:latin typeface="Arial" panose="020B0604020202020204" pitchFamily="34" charset="0"/>
                <a:cs typeface="Arial" panose="020B0604020202020204" pitchFamily="34" charset="0"/>
              </a:rPr>
              <a:t>two-part </a:t>
            </a:r>
            <a:r>
              <a:rPr kumimoji="0" lang="en-US" altLang="en-US" sz="3200" b="0" i="0" u="none" strike="noStrike" cap="none" normalizeH="0" baseline="0" dirty="0">
                <a:ln>
                  <a:noFill/>
                </a:ln>
                <a:effectLst/>
                <a:latin typeface="Arial" panose="020B0604020202020204" pitchFamily="34" charset="0"/>
                <a:cs typeface="Arial" panose="020B0604020202020204" pitchFamily="34" charset="0"/>
              </a:rPr>
              <a:t>activity.</a:t>
            </a: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3200" b="0" i="0" u="none" strike="noStrike" cap="none" normalizeH="0" baseline="0" dirty="0">
                <a:ln>
                  <a:noFill/>
                </a:ln>
                <a:effectLst/>
                <a:latin typeface="Arial" panose="020B0604020202020204" pitchFamily="34" charset="0"/>
                <a:cs typeface="Arial" panose="020B0604020202020204" pitchFamily="34" charset="0"/>
              </a:rPr>
              <a:t>In the first part, students log in to an immersive environment which they can freely explore together.</a:t>
            </a:r>
          </a:p>
          <a:p>
            <a:pPr marL="0" marR="0" lvl="0" indent="0" defTabSz="914400" rtl="0" eaLnBrk="0" fontAlgn="base" latinLnBrk="0" hangingPunct="0">
              <a:lnSpc>
                <a:spcPct val="100000"/>
              </a:lnSpc>
              <a:spcBef>
                <a:spcPct val="0"/>
              </a:spcBef>
              <a:spcAft>
                <a:spcPts val="600"/>
              </a:spcAft>
              <a:buClrTx/>
              <a:buSzTx/>
              <a:buFontTx/>
              <a:buNone/>
              <a:tabLst/>
            </a:pPr>
            <a:r>
              <a:rPr lang="en-US" altLang="en-US" sz="3200" dirty="0">
                <a:latin typeface="Arial" panose="020B0604020202020204" pitchFamily="34" charset="0"/>
                <a:cs typeface="Arial" panose="020B0604020202020204" pitchFamily="34" charset="0"/>
              </a:rPr>
              <a:t>Think of it as a scavenger hunt, collect as many trash as you can.</a:t>
            </a:r>
          </a:p>
          <a:p>
            <a:pPr marL="0" marR="0" lvl="0" indent="0" defTabSz="914400" rtl="0" eaLnBrk="0" fontAlgn="base" latinLnBrk="0" hangingPunct="0">
              <a:lnSpc>
                <a:spcPct val="100000"/>
              </a:lnSpc>
              <a:spcBef>
                <a:spcPct val="0"/>
              </a:spcBef>
              <a:spcAft>
                <a:spcPts val="600"/>
              </a:spcAft>
              <a:buClrTx/>
              <a:buSzTx/>
              <a:buFontTx/>
              <a:buNone/>
              <a:tabLst/>
            </a:pPr>
            <a:endParaRPr lang="en-US" altLang="en-US" sz="2200" dirty="0">
              <a:latin typeface="Arial" panose="020B060402020202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ts val="600"/>
              </a:spcAft>
              <a:buClrTx/>
              <a:buSzTx/>
              <a:buFontTx/>
              <a:buNone/>
              <a:tabLst/>
            </a:pPr>
            <a:r>
              <a:rPr lang="en-US" altLang="en-US" sz="5100" b="1" dirty="0">
                <a:latin typeface="Arial" panose="020B0604020202020204" pitchFamily="34" charset="0"/>
                <a:cs typeface="Arial" panose="020B0604020202020204" pitchFamily="34" charset="0"/>
              </a:rPr>
              <a:t>Question</a:t>
            </a:r>
            <a:r>
              <a:rPr lang="en-US" altLang="en-US" sz="5100" dirty="0">
                <a:latin typeface="Arial" panose="020B0604020202020204" pitchFamily="34" charset="0"/>
                <a:cs typeface="Arial" panose="020B0604020202020204" pitchFamily="34" charset="0"/>
              </a:rPr>
              <a:t>: What does the simulation model?</a:t>
            </a:r>
          </a:p>
          <a:p>
            <a:pPr marL="0" marR="0" lvl="0" indent="0" defTabSz="914400" rtl="0" eaLnBrk="0" fontAlgn="base" latinLnBrk="0" hangingPunct="0">
              <a:lnSpc>
                <a:spcPct val="100000"/>
              </a:lnSpc>
              <a:spcBef>
                <a:spcPct val="0"/>
              </a:spcBef>
              <a:spcAft>
                <a:spcPts val="600"/>
              </a:spcAft>
              <a:buClrTx/>
              <a:buSzTx/>
              <a:buFontTx/>
              <a:buNone/>
              <a:tabLst/>
            </a:pPr>
            <a:endParaRPr kumimoji="0" lang="en-US" altLang="en-US" sz="12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effectLst/>
                <a:latin typeface="Arial" panose="020B0604020202020204" pitchFamily="34" charset="0"/>
                <a:cs typeface="Arial" panose="020B0604020202020204" pitchFamily="34" charset="0"/>
                <a:hlinkClick r:id="rId3"/>
              </a:rPr>
              <a:t>https://docs.google.com/document/u/0/d/1z2PD0LUtZz23TYOCfm-vOHKzHnBmGd_fQm__ymPeKmQ/mobilebasic</a:t>
            </a:r>
            <a:endParaRPr lang="en-US" altLang="en-US" sz="1200" dirty="0">
              <a:latin typeface="Arial" panose="020B060402020202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ts val="600"/>
              </a:spcAft>
              <a:buClrTx/>
              <a:buSzTx/>
              <a:buFontTx/>
              <a:buNone/>
              <a:tabLst/>
            </a:pPr>
            <a:endParaRPr kumimoji="0" lang="en-US" altLang="en-US" sz="12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ts val="600"/>
              </a:spcAft>
              <a:buClrTx/>
              <a:buSzTx/>
              <a:buFontTx/>
              <a:buNone/>
              <a:tabLst/>
            </a:pPr>
            <a:br>
              <a:rPr kumimoji="0" lang="en-US" altLang="en-US" sz="1200" b="0" i="0" u="none" strike="noStrike" cap="none" normalizeH="0" baseline="0" dirty="0">
                <a:ln>
                  <a:noFill/>
                </a:ln>
                <a:effectLst/>
                <a:latin typeface="Arial" panose="020B0604020202020204" pitchFamily="34" charset="0"/>
              </a:rPr>
            </a:br>
            <a:endParaRPr kumimoji="0" lang="en-US" altLang="en-US" sz="12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2151843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78632963-757B-40C2-BB84-FC6107A54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19386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EE0D13DB-D099-4541-888D-DE0186F1C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519" y="253548"/>
            <a:ext cx="5851795" cy="6384816"/>
          </a:xfrm>
          <a:prstGeom prst="rect">
            <a:avLst/>
          </a:prstGeom>
          <a:solidFill>
            <a:srgbClr val="FFFFFF"/>
          </a:solidFill>
          <a:ln w="6350" cap="sq" cmpd="sng" algn="ctr">
            <a:solidFill>
              <a:srgbClr val="404040"/>
            </a:solidFill>
            <a:prstDash val="solid"/>
            <a:miter lim="800000"/>
          </a:ln>
          <a:effectLst/>
        </p:spPr>
      </p:sp>
      <p:pic>
        <p:nvPicPr>
          <p:cNvPr id="2050" name="Picture 2" descr="A screenshot of a computer game&#10;&#10;Description automatically generated">
            <a:extLst>
              <a:ext uri="{FF2B5EF4-FFF2-40B4-BE49-F238E27FC236}">
                <a16:creationId xmlns:a16="http://schemas.microsoft.com/office/drawing/2014/main" id="{E4E86741-5F48-150F-E096-D4A6288C0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008" r="27373" b="1"/>
          <a:stretch/>
        </p:blipFill>
        <p:spPr bwMode="auto">
          <a:xfrm>
            <a:off x="424928" y="419292"/>
            <a:ext cx="5522976" cy="6053328"/>
          </a:xfrm>
          <a:prstGeom prst="rect">
            <a:avLst/>
          </a:prstGeom>
          <a:noFill/>
          <a:extLst>
            <a:ext uri="{909E8E84-426E-40DD-AFC4-6F175D3DCCD1}">
              <a14:hiddenFill xmlns:a14="http://schemas.microsoft.com/office/drawing/2010/main">
                <a:solidFill>
                  <a:srgbClr val="FFFFFF"/>
                </a:solidFill>
              </a14:hiddenFill>
            </a:ext>
          </a:extLst>
        </p:spPr>
      </p:pic>
      <p:sp>
        <p:nvSpPr>
          <p:cNvPr id="2059" name="Rectangle 2058">
            <a:extLst>
              <a:ext uri="{FF2B5EF4-FFF2-40B4-BE49-F238E27FC236}">
                <a16:creationId xmlns:a16="http://schemas.microsoft.com/office/drawing/2014/main" id="{2853AE55-7E35-44B0-89F1-3F52B262AF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9709" y="253548"/>
            <a:ext cx="5612193" cy="6361598"/>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DBC4BE4D-4B50-4F51-9F85-4B5D60B02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7542" y="407588"/>
            <a:ext cx="5299768" cy="6022878"/>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132220-0E03-E62E-1FFD-E9AC222CDF6E}"/>
              </a:ext>
            </a:extLst>
          </p:cNvPr>
          <p:cNvSpPr>
            <a:spLocks noGrp="1"/>
          </p:cNvSpPr>
          <p:nvPr>
            <p:ph type="title"/>
          </p:nvPr>
        </p:nvSpPr>
        <p:spPr>
          <a:xfrm>
            <a:off x="6846137" y="727626"/>
            <a:ext cx="4602152" cy="1718225"/>
          </a:xfrm>
        </p:spPr>
        <p:txBody>
          <a:bodyPr>
            <a:normAutofit/>
          </a:bodyPr>
          <a:lstStyle/>
          <a:p>
            <a:r>
              <a:rPr lang="en-SG" dirty="0"/>
              <a:t>Join a session</a:t>
            </a:r>
            <a:endParaRPr lang="en-US" dirty="0"/>
          </a:p>
        </p:txBody>
      </p:sp>
      <p:sp>
        <p:nvSpPr>
          <p:cNvPr id="3" name="Content Placeholder 2">
            <a:extLst>
              <a:ext uri="{FF2B5EF4-FFF2-40B4-BE49-F238E27FC236}">
                <a16:creationId xmlns:a16="http://schemas.microsoft.com/office/drawing/2014/main" id="{DCF47BBA-E54E-F953-A669-61B0F15974FF}"/>
              </a:ext>
            </a:extLst>
          </p:cNvPr>
          <p:cNvSpPr>
            <a:spLocks noGrp="1"/>
          </p:cNvSpPr>
          <p:nvPr>
            <p:ph idx="1"/>
          </p:nvPr>
        </p:nvSpPr>
        <p:spPr>
          <a:xfrm>
            <a:off x="6846137" y="2538919"/>
            <a:ext cx="4602152" cy="3557805"/>
          </a:xfrm>
        </p:spPr>
        <p:txBody>
          <a:bodyPr>
            <a:normAutofit lnSpcReduction="10000"/>
          </a:bodyPr>
          <a:lstStyle/>
          <a:p>
            <a:pPr marL="0" marR="0" lvl="0" indent="0" defTabSz="914400" rtl="0" eaLnBrk="0" fontAlgn="base" latinLnBrk="0" hangingPunct="0">
              <a:spcBef>
                <a:spcPct val="0"/>
              </a:spcBef>
              <a:spcAft>
                <a:spcPts val="600"/>
              </a:spcAft>
              <a:buClrTx/>
              <a:buSzTx/>
              <a:buFontTx/>
              <a:buNone/>
              <a:tabLst/>
            </a:pPr>
            <a:r>
              <a:rPr kumimoji="0" lang="en-US" altLang="en-US" b="0" i="0" u="none" strike="noStrike" cap="none" normalizeH="0" baseline="0" dirty="0">
                <a:ln>
                  <a:noFill/>
                </a:ln>
                <a:effectLst/>
                <a:latin typeface="Arial" panose="020B0604020202020204" pitchFamily="34" charset="0"/>
                <a:cs typeface="Arial" panose="020B0604020202020204" pitchFamily="34" charset="0"/>
              </a:rPr>
              <a:t>Joining a SORBET session:</a:t>
            </a:r>
            <a:endParaRPr kumimoji="0" lang="en-US" altLang="en-US" b="1" i="0" u="none" strike="noStrike" cap="none" normalizeH="0" baseline="0" dirty="0">
              <a:ln>
                <a:noFill/>
              </a:ln>
              <a:effectLst/>
              <a:latin typeface="Arial" panose="020B0604020202020204" pitchFamily="34" charset="0"/>
              <a:cs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Step 1:</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At the SORBET home screen, please enter a username. This will be your display name in SORBET.</a:t>
            </a:r>
            <a:endParaRPr kumimoji="0" lang="en-US" altLang="en-US" b="0" i="0" u="none" strike="noStrike" cap="none" normalizeH="0" baseline="0" dirty="0">
              <a:ln>
                <a:noFill/>
              </a:ln>
              <a:effectLst/>
            </a:endParaRPr>
          </a:p>
          <a:p>
            <a:pPr marL="0" marR="0" lvl="0" indent="0" defTabSz="914400" rtl="0" eaLnBrk="0" fontAlgn="base" latinLnBrk="0" hangingPunct="0">
              <a:spcBef>
                <a:spcPct val="0"/>
              </a:spcBef>
              <a:spcAft>
                <a:spcPts val="600"/>
              </a:spcAft>
              <a:buClrTx/>
              <a:buSzTx/>
              <a:buFontTx/>
              <a:buNone/>
              <a:tabLst/>
            </a:pPr>
            <a:r>
              <a:rPr kumimoji="0" lang="en-US" altLang="en-US" b="0" i="0" u="none" strike="noStrike" cap="none" normalizeH="0" baseline="0" dirty="0">
                <a:ln>
                  <a:noFill/>
                </a:ln>
                <a:effectLst/>
                <a:latin typeface="Arial" panose="020B0604020202020204" pitchFamily="34" charset="0"/>
                <a:cs typeface="Arial" panose="020B0604020202020204" pitchFamily="34" charset="0"/>
              </a:rPr>
              <a:t>            </a:t>
            </a:r>
            <a:endParaRPr kumimoji="0" lang="en-US" altLang="en-US" b="0" i="0" u="none" strike="noStrike" cap="none" normalizeH="0" baseline="0" dirty="0">
              <a:ln>
                <a:noFill/>
              </a:ln>
              <a:effectLst/>
            </a:endParaRPr>
          </a:p>
          <a:p>
            <a:pPr marL="0" marR="0" lvl="0" indent="0" defTabSz="914400" rtl="0" eaLnBrk="0" fontAlgn="base" latinLnBrk="0" hangingPunct="0">
              <a:spcBef>
                <a:spcPct val="0"/>
              </a:spcBef>
              <a:spcAft>
                <a:spcPts val="600"/>
              </a:spcAft>
              <a:buClrTx/>
              <a:buSzTx/>
              <a:buFontTx/>
              <a:buNone/>
              <a:tabLst/>
            </a:pPr>
            <a:r>
              <a:rPr kumimoji="0" lang="en-US" altLang="en-US" b="1" i="0" u="none" strike="noStrike" cap="none" normalizeH="0" baseline="0" dirty="0">
                <a:ln>
                  <a:noFill/>
                </a:ln>
                <a:effectLst/>
                <a:latin typeface="Arial" panose="020B0604020202020204" pitchFamily="34" charset="0"/>
                <a:cs typeface="Arial" panose="020B0604020202020204" pitchFamily="34" charset="0"/>
              </a:rPr>
              <a:t>Step 2:</a:t>
            </a:r>
            <a:r>
              <a:rPr kumimoji="0" lang="en-US" altLang="en-US" b="0" i="0" u="none" strike="noStrike" cap="none" normalizeH="0" baseline="0" dirty="0">
                <a:ln>
                  <a:noFill/>
                </a:ln>
                <a:effectLst/>
                <a:latin typeface="Arial" panose="020B0604020202020204" pitchFamily="34" charset="0"/>
                <a:cs typeface="Arial" panose="020B0604020202020204" pitchFamily="34" charset="0"/>
              </a:rPr>
              <a:t> </a:t>
            </a:r>
            <a:r>
              <a:rPr lang="en-US" b="0" i="0" dirty="0">
                <a:solidFill>
                  <a:srgbClr val="000000"/>
                </a:solidFill>
                <a:effectLst/>
                <a:latin typeface="Arial" panose="020B0604020202020204" pitchFamily="34" charset="0"/>
              </a:rPr>
              <a:t> </a:t>
            </a:r>
            <a:r>
              <a:rPr lang="en-US" dirty="0">
                <a:solidFill>
                  <a:srgbClr val="000000"/>
                </a:solidFill>
                <a:latin typeface="Arial" panose="020B0604020202020204" pitchFamily="34" charset="0"/>
              </a:rPr>
              <a:t>Select the </a:t>
            </a:r>
            <a:r>
              <a:rPr lang="en-US" b="0" i="0" dirty="0">
                <a:solidFill>
                  <a:srgbClr val="000000"/>
                </a:solidFill>
                <a:effectLst/>
                <a:latin typeface="Arial" panose="020B0604020202020204" pitchFamily="34" charset="0"/>
              </a:rPr>
              <a:t>Room name </a:t>
            </a:r>
            <a:r>
              <a:rPr lang="en-US" b="1" i="0" dirty="0">
                <a:solidFill>
                  <a:srgbClr val="000000"/>
                </a:solidFill>
                <a:effectLst/>
                <a:latin typeface="Arial" panose="020B0604020202020204" pitchFamily="34" charset="0"/>
              </a:rPr>
              <a:t>2E3</a:t>
            </a:r>
            <a:r>
              <a:rPr lang="en-US" b="0" i="0" dirty="0">
                <a:solidFill>
                  <a:srgbClr val="000000"/>
                </a:solidFill>
                <a:effectLst/>
                <a:latin typeface="Arial" panose="020B0604020202020204" pitchFamily="34" charset="0"/>
              </a:rPr>
              <a:t> and password </a:t>
            </a:r>
            <a:r>
              <a:rPr lang="en-US" b="1" i="0" dirty="0">
                <a:solidFill>
                  <a:srgbClr val="000000"/>
                </a:solidFill>
                <a:effectLst/>
                <a:latin typeface="Arial" panose="020B0604020202020204" pitchFamily="34" charset="0"/>
              </a:rPr>
              <a:t>123</a:t>
            </a:r>
            <a:r>
              <a:rPr lang="en-US" b="0" i="0" dirty="0">
                <a:solidFill>
                  <a:srgbClr val="000000"/>
                </a:solidFill>
                <a:effectLst/>
                <a:latin typeface="Arial" panose="020B0604020202020204" pitchFamily="34" charset="0"/>
              </a:rPr>
              <a:t>. </a:t>
            </a:r>
          </a:p>
          <a:p>
            <a:pPr marL="0" marR="0" lvl="0" indent="0" defTabSz="914400" rtl="0" eaLnBrk="0" fontAlgn="base" latinLnBrk="0" hangingPunct="0">
              <a:spcBef>
                <a:spcPct val="0"/>
              </a:spcBef>
              <a:spcAft>
                <a:spcPts val="600"/>
              </a:spcAft>
              <a:buClrTx/>
              <a:buSzTx/>
              <a:buFontTx/>
              <a:buNone/>
              <a:tabLst/>
            </a:pPr>
            <a:endParaRPr lang="en-US" dirty="0">
              <a:solidFill>
                <a:srgbClr val="000000"/>
              </a:solidFill>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r>
              <a:rPr lang="en-US" b="1" i="0" dirty="0">
                <a:solidFill>
                  <a:srgbClr val="000000"/>
                </a:solidFill>
                <a:effectLst/>
                <a:latin typeface="Arial" panose="020B0604020202020204" pitchFamily="34" charset="0"/>
              </a:rPr>
              <a:t>Step 3</a:t>
            </a:r>
            <a:r>
              <a:rPr lang="en-US" b="0" i="0" dirty="0">
                <a:solidFill>
                  <a:srgbClr val="000000"/>
                </a:solidFill>
                <a:effectLst/>
                <a:latin typeface="Arial" panose="020B0604020202020204" pitchFamily="34" charset="0"/>
              </a:rPr>
              <a:t>: Wait for the simulation to start</a:t>
            </a:r>
          </a:p>
          <a:p>
            <a:pPr marL="0" marR="0" lvl="0" indent="0" defTabSz="914400" rtl="0" eaLnBrk="0" fontAlgn="base" latinLnBrk="0" hangingPunct="0">
              <a:spcBef>
                <a:spcPct val="0"/>
              </a:spcBef>
              <a:spcAft>
                <a:spcPts val="600"/>
              </a:spcAft>
              <a:buClrTx/>
              <a:buSzTx/>
              <a:buFontTx/>
              <a:buNone/>
              <a:tabLst/>
            </a:pPr>
            <a:endParaRPr kumimoji="0" lang="en-US" altLang="en-US" u="none" strike="noStrike" cap="none" normalizeH="0" baseline="0" dirty="0">
              <a:ln>
                <a:noFill/>
              </a:ln>
              <a:solidFill>
                <a:srgbClr val="000000"/>
              </a:solidFill>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br>
              <a:rPr kumimoji="0" lang="en-US" altLang="en-US" b="0" i="0" u="none" strike="noStrike" cap="none" normalizeH="0" baseline="0" dirty="0">
                <a:ln>
                  <a:noFill/>
                </a:ln>
                <a:effectLst/>
                <a:latin typeface="Arial" panose="020B0604020202020204" pitchFamily="34" charset="0"/>
              </a:rPr>
            </a:br>
            <a:endParaRPr kumimoji="0" lang="en-US" altLang="en-US"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1554021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5" name="Rectangle 1059">
            <a:extLst>
              <a:ext uri="{FF2B5EF4-FFF2-40B4-BE49-F238E27FC236}">
                <a16:creationId xmlns:a16="http://schemas.microsoft.com/office/drawing/2014/main" id="{78632963-757B-40C2-BB84-FC6107A54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19386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7" name="Rectangle 1061">
            <a:extLst>
              <a:ext uri="{FF2B5EF4-FFF2-40B4-BE49-F238E27FC236}">
                <a16:creationId xmlns:a16="http://schemas.microsoft.com/office/drawing/2014/main" id="{EE0D13DB-D099-4541-888D-DE0186F1C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519" y="253548"/>
            <a:ext cx="5851795" cy="6384816"/>
          </a:xfrm>
          <a:prstGeom prst="rect">
            <a:avLst/>
          </a:prstGeom>
          <a:solidFill>
            <a:srgbClr val="FFFFFF"/>
          </a:solidFill>
          <a:ln w="6350" cap="sq" cmpd="sng" algn="ctr">
            <a:solidFill>
              <a:srgbClr val="404040"/>
            </a:solidFill>
            <a:prstDash val="solid"/>
            <a:miter lim="800000"/>
          </a:ln>
          <a:effectLst/>
        </p:spPr>
      </p:sp>
      <p:pic>
        <p:nvPicPr>
          <p:cNvPr id="1026" name="Picture 2">
            <a:extLst>
              <a:ext uri="{FF2B5EF4-FFF2-40B4-BE49-F238E27FC236}">
                <a16:creationId xmlns:a16="http://schemas.microsoft.com/office/drawing/2014/main" id="{DA5C5DD9-CB40-C371-DCCB-3023AB72C2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990" r="14582" b="1"/>
          <a:stretch/>
        </p:blipFill>
        <p:spPr bwMode="auto">
          <a:xfrm>
            <a:off x="424928" y="419292"/>
            <a:ext cx="5522976" cy="6053328"/>
          </a:xfrm>
          <a:prstGeom prst="rect">
            <a:avLst/>
          </a:prstGeom>
          <a:noFill/>
          <a:extLst>
            <a:ext uri="{909E8E84-426E-40DD-AFC4-6F175D3DCCD1}">
              <a14:hiddenFill xmlns:a14="http://schemas.microsoft.com/office/drawing/2010/main">
                <a:solidFill>
                  <a:srgbClr val="FFFFFF"/>
                </a:solidFill>
              </a14:hiddenFill>
            </a:ext>
          </a:extLst>
        </p:spPr>
      </p:pic>
      <p:sp>
        <p:nvSpPr>
          <p:cNvPr id="1064" name="Rectangle 1063">
            <a:extLst>
              <a:ext uri="{FF2B5EF4-FFF2-40B4-BE49-F238E27FC236}">
                <a16:creationId xmlns:a16="http://schemas.microsoft.com/office/drawing/2014/main" id="{2853AE55-7E35-44B0-89F1-3F52B262AF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9709" y="253548"/>
            <a:ext cx="5612193" cy="6361598"/>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6" name="Rectangle 1065">
            <a:extLst>
              <a:ext uri="{FF2B5EF4-FFF2-40B4-BE49-F238E27FC236}">
                <a16:creationId xmlns:a16="http://schemas.microsoft.com/office/drawing/2014/main" id="{DBC4BE4D-4B50-4F51-9F85-4B5D60B02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7542" y="407588"/>
            <a:ext cx="5299768" cy="6022878"/>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0CE133-365C-8170-CF5F-516CB533260B}"/>
              </a:ext>
            </a:extLst>
          </p:cNvPr>
          <p:cNvSpPr>
            <a:spLocks noGrp="1"/>
          </p:cNvSpPr>
          <p:nvPr>
            <p:ph type="title"/>
          </p:nvPr>
        </p:nvSpPr>
        <p:spPr>
          <a:xfrm>
            <a:off x="6846137" y="727626"/>
            <a:ext cx="4602152" cy="1718225"/>
          </a:xfrm>
        </p:spPr>
        <p:txBody>
          <a:bodyPr>
            <a:normAutofit/>
          </a:bodyPr>
          <a:lstStyle/>
          <a:p>
            <a:r>
              <a:rPr lang="en-SG"/>
              <a:t>Introduction</a:t>
            </a:r>
            <a:endParaRPr lang="en-US"/>
          </a:p>
        </p:txBody>
      </p:sp>
      <p:sp>
        <p:nvSpPr>
          <p:cNvPr id="3" name="Content Placeholder 2">
            <a:extLst>
              <a:ext uri="{FF2B5EF4-FFF2-40B4-BE49-F238E27FC236}">
                <a16:creationId xmlns:a16="http://schemas.microsoft.com/office/drawing/2014/main" id="{37CCBC49-3DDA-6E35-B613-576BE8ABF93F}"/>
              </a:ext>
            </a:extLst>
          </p:cNvPr>
          <p:cNvSpPr>
            <a:spLocks noGrp="1"/>
          </p:cNvSpPr>
          <p:nvPr>
            <p:ph idx="1"/>
          </p:nvPr>
        </p:nvSpPr>
        <p:spPr>
          <a:xfrm>
            <a:off x="6846137" y="2106387"/>
            <a:ext cx="4602152" cy="3990338"/>
          </a:xfrm>
        </p:spPr>
        <p:txBody>
          <a:bodyPr>
            <a:normAutofit fontScale="85000" lnSpcReduction="20000"/>
          </a:bodyPr>
          <a:lstStyle/>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effectLst/>
                <a:latin typeface="Arial" panose="020B0604020202020204" pitchFamily="34" charset="0"/>
                <a:cs typeface="Arial" panose="020B0604020202020204" pitchFamily="34" charset="0"/>
              </a:rPr>
              <a:t>The Socially Responsible Behavior Through Embodied Thinking (SORBET) project </a:t>
            </a: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effectLst/>
                <a:latin typeface="Arial" panose="020B0604020202020204" pitchFamily="34" charset="0"/>
                <a:cs typeface="Arial" panose="020B0604020202020204" pitchFamily="34" charset="0"/>
              </a:rPr>
              <a:t>SORBET is a two-part activity.</a:t>
            </a: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1200" b="0" i="0" u="none" strike="noStrike" cap="none" normalizeH="0" baseline="0" dirty="0">
                <a:ln>
                  <a:noFill/>
                </a:ln>
                <a:effectLst/>
                <a:latin typeface="Arial" panose="020B0604020202020204" pitchFamily="34" charset="0"/>
                <a:cs typeface="Arial" panose="020B0604020202020204" pitchFamily="34" charset="0"/>
              </a:rPr>
              <a:t>In the first part, students log in to an immersive environment which they can freely explore together.</a:t>
            </a:r>
          </a:p>
          <a:p>
            <a:pPr marL="0" marR="0" lvl="0" indent="0" defTabSz="914400" rtl="0" eaLnBrk="0" fontAlgn="base" latinLnBrk="0" hangingPunct="0">
              <a:lnSpc>
                <a:spcPct val="100000"/>
              </a:lnSpc>
              <a:spcBef>
                <a:spcPct val="0"/>
              </a:spcBef>
              <a:spcAft>
                <a:spcPts val="600"/>
              </a:spcAft>
              <a:buClrTx/>
              <a:buSzTx/>
              <a:buFontTx/>
              <a:buNone/>
              <a:tabLst/>
            </a:pPr>
            <a:endParaRPr kumimoji="0" lang="en-US" altLang="en-US" sz="12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cs typeface="Arial" panose="020B0604020202020204" pitchFamily="34" charset="0"/>
              </a:rPr>
              <a:t>While they are doing so, a disease simulation (set up by their teacher) runs in the background, modeling the spread of the disease. The simulation consists of several cycles (typically five cycles, of about three to five minutes duration each). The first part of the activity concludes when the simulation ends.</a:t>
            </a:r>
            <a:endParaRPr kumimoji="0" lang="en-US" altLang="en-US" sz="2000" b="0" i="0" u="none" strike="noStrike" cap="none" normalizeH="0" baseline="0" dirty="0">
              <a:ln>
                <a:noFill/>
              </a:ln>
              <a:effectLst/>
            </a:endParaRP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cs typeface="Arial" panose="020B0604020202020204" pitchFamily="34" charset="0"/>
              </a:rPr>
              <a:t>        </a:t>
            </a:r>
            <a:endParaRPr kumimoji="0" lang="en-US" altLang="en-US" sz="2000" b="0" i="0" u="none" strike="noStrike" cap="none" normalizeH="0" baseline="0" dirty="0">
              <a:ln>
                <a:noFill/>
              </a:ln>
              <a:effectLst/>
            </a:endParaRPr>
          </a:p>
          <a:p>
            <a:pPr marL="0" marR="0" lvl="0" indent="0" defTabSz="914400" rtl="0" eaLnBrk="0" fontAlgn="base" latinLnBrk="0" hangingPunct="0">
              <a:lnSpc>
                <a:spcPct val="100000"/>
              </a:lnSpc>
              <a:spcBef>
                <a:spcPct val="0"/>
              </a:spcBef>
              <a:spcAft>
                <a:spcPts val="600"/>
              </a:spcAft>
              <a:buClrTx/>
              <a:buSzTx/>
              <a:buFontTx/>
              <a:buNone/>
              <a:tabLst/>
            </a:pPr>
            <a:r>
              <a:rPr kumimoji="0" lang="en-US" altLang="en-US" sz="1200" b="0" i="1" u="none" strike="noStrike" cap="none" normalizeH="0" baseline="0" dirty="0">
                <a:ln>
                  <a:noFill/>
                </a:ln>
                <a:effectLst/>
                <a:latin typeface="Arial" panose="020B0604020202020204" pitchFamily="34" charset="0"/>
                <a:cs typeface="Arial" panose="020B0604020202020204" pitchFamily="34" charset="0"/>
              </a:rPr>
              <a:t>Avatars in the SORBET environment. Green rings indicate that the avatars are practicing social distancing.</a:t>
            </a:r>
            <a:endParaRPr kumimoji="0" lang="en-US" altLang="en-US" sz="1200" b="0" i="0" u="none" strike="noStrike" cap="none" normalizeH="0" baseline="0" dirty="0">
              <a:ln>
                <a:noFill/>
              </a:ln>
              <a:effectLst/>
            </a:endParaRPr>
          </a:p>
          <a:p>
            <a:pPr marL="0" marR="0" lvl="0" indent="0" defTabSz="914400" rtl="0" eaLnBrk="0" fontAlgn="base" latinLnBrk="0" hangingPunct="0">
              <a:lnSpc>
                <a:spcPct val="100000"/>
              </a:lnSpc>
              <a:spcBef>
                <a:spcPct val="0"/>
              </a:spcBef>
              <a:spcAft>
                <a:spcPts val="600"/>
              </a:spcAft>
              <a:buClrTx/>
              <a:buSzTx/>
              <a:buFontTx/>
              <a:buNone/>
              <a:tabLst/>
            </a:pPr>
            <a:br>
              <a:rPr kumimoji="0" lang="en-US" altLang="en-US" sz="1200" b="0" i="0" u="none" strike="noStrike" cap="none" normalizeH="0" baseline="0" dirty="0">
                <a:ln>
                  <a:noFill/>
                </a:ln>
                <a:effectLst/>
                <a:latin typeface="Arial" panose="020B0604020202020204" pitchFamily="34" charset="0"/>
              </a:rPr>
            </a:br>
            <a:endParaRPr kumimoji="0" lang="en-US" altLang="en-US" sz="12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414112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9" name="Rectangle 1030">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0" name="Rectangle 1032">
            <a:extLst>
              <a:ext uri="{FF2B5EF4-FFF2-40B4-BE49-F238E27FC236}">
                <a16:creationId xmlns:a16="http://schemas.microsoft.com/office/drawing/2014/main" id="{4EC7E010-C712-408D-9787-0842AFC9F4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1041" name="Rectangle 1034">
            <a:extLst>
              <a:ext uri="{FF2B5EF4-FFF2-40B4-BE49-F238E27FC236}">
                <a16:creationId xmlns:a16="http://schemas.microsoft.com/office/drawing/2014/main" id="{0503FCEF-A9BA-4991-9220-E36615FB8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pic>
        <p:nvPicPr>
          <p:cNvPr id="1026" name="Picture 2" descr="A screenshot of a computer&#10;&#10;Description automatically generated">
            <a:extLst>
              <a:ext uri="{FF2B5EF4-FFF2-40B4-BE49-F238E27FC236}">
                <a16:creationId xmlns:a16="http://schemas.microsoft.com/office/drawing/2014/main" id="{C338E897-AA93-A90C-D0A0-23C362141FF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643467" y="702733"/>
            <a:ext cx="10905066" cy="545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231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282E2A95-1A08-4118-83C6-B1CA5648E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4105" name="Rectangle 4104">
            <a:extLst>
              <a:ext uri="{FF2B5EF4-FFF2-40B4-BE49-F238E27FC236}">
                <a16:creationId xmlns:a16="http://schemas.microsoft.com/office/drawing/2014/main" id="{2FFEFC7E-85EE-4AC9-A351-FBEB13A1D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534" y="237744"/>
            <a:ext cx="2926080" cy="6382512"/>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07" name="Rectangle 4106">
            <a:extLst>
              <a:ext uri="{FF2B5EF4-FFF2-40B4-BE49-F238E27FC236}">
                <a16:creationId xmlns:a16="http://schemas.microsoft.com/office/drawing/2014/main" id="{CB2511BB-FC4C-45F3-94EB-661D6806C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9100" y="413053"/>
            <a:ext cx="2616201" cy="6064596"/>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713088-82A8-8071-58CE-BEA7888359F3}"/>
              </a:ext>
            </a:extLst>
          </p:cNvPr>
          <p:cNvSpPr>
            <a:spLocks noGrp="1"/>
          </p:cNvSpPr>
          <p:nvPr>
            <p:ph type="title"/>
          </p:nvPr>
        </p:nvSpPr>
        <p:spPr>
          <a:xfrm>
            <a:off x="557720" y="612843"/>
            <a:ext cx="2312480" cy="1499738"/>
          </a:xfrm>
        </p:spPr>
        <p:txBody>
          <a:bodyPr anchor="b">
            <a:normAutofit/>
          </a:bodyPr>
          <a:lstStyle/>
          <a:p>
            <a:r>
              <a:rPr lang="en-SG" sz="2800"/>
              <a:t>Data Collected</a:t>
            </a:r>
            <a:endParaRPr lang="en-US" sz="2800"/>
          </a:p>
        </p:txBody>
      </p:sp>
      <p:sp>
        <p:nvSpPr>
          <p:cNvPr id="3" name="Content Placeholder 2">
            <a:extLst>
              <a:ext uri="{FF2B5EF4-FFF2-40B4-BE49-F238E27FC236}">
                <a16:creationId xmlns:a16="http://schemas.microsoft.com/office/drawing/2014/main" id="{DBD50860-33D6-E3D1-358A-5881409D84D4}"/>
              </a:ext>
            </a:extLst>
          </p:cNvPr>
          <p:cNvSpPr>
            <a:spLocks noGrp="1"/>
          </p:cNvSpPr>
          <p:nvPr>
            <p:ph idx="1"/>
          </p:nvPr>
        </p:nvSpPr>
        <p:spPr>
          <a:xfrm>
            <a:off x="557720" y="2149813"/>
            <a:ext cx="2312479" cy="3854197"/>
          </a:xfrm>
        </p:spPr>
        <p:txBody>
          <a:bodyPr>
            <a:normAutofit/>
          </a:bodyPr>
          <a:lstStyle/>
          <a:p>
            <a:r>
              <a:rPr lang="en-SG" sz="1400" dirty="0">
                <a:solidFill>
                  <a:schemeClr val="tx1">
                    <a:lumMod val="85000"/>
                    <a:lumOff val="15000"/>
                  </a:schemeClr>
                </a:solidFill>
              </a:rPr>
              <a:t>No. of infected students over time in each cycle/stage</a:t>
            </a:r>
          </a:p>
          <a:p>
            <a:endParaRPr lang="en-SG" sz="1400" dirty="0">
              <a:solidFill>
                <a:schemeClr val="tx1">
                  <a:lumMod val="85000"/>
                  <a:lumOff val="15000"/>
                </a:schemeClr>
              </a:solidFill>
            </a:endParaRPr>
          </a:p>
          <a:p>
            <a:endParaRPr lang="en-US" sz="1400" dirty="0">
              <a:solidFill>
                <a:schemeClr val="tx1">
                  <a:lumMod val="85000"/>
                  <a:lumOff val="15000"/>
                </a:schemeClr>
              </a:solidFill>
            </a:endParaRPr>
          </a:p>
        </p:txBody>
      </p:sp>
      <p:sp>
        <p:nvSpPr>
          <p:cNvPr id="4109" name="Rectangle 4108">
            <a:extLst>
              <a:ext uri="{FF2B5EF4-FFF2-40B4-BE49-F238E27FC236}">
                <a16:creationId xmlns:a16="http://schemas.microsoft.com/office/drawing/2014/main" id="{68DC0EC7-60EA-4BD3-BC04-D547DE1B28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9764" y="413053"/>
            <a:ext cx="8212114" cy="6064596"/>
          </a:xfrm>
          <a:prstGeom prst="rect">
            <a:avLst/>
          </a:prstGeom>
          <a:noFill/>
          <a:ln w="6350" cap="sq" cmpd="sng" algn="ctr">
            <a:solidFill>
              <a:srgbClr val="404040"/>
            </a:solidFill>
            <a:prstDash val="solid"/>
            <a:miter lim="800000"/>
          </a:ln>
          <a:effectLst/>
        </p:spPr>
      </p:sp>
      <p:pic>
        <p:nvPicPr>
          <p:cNvPr id="4098" name="Picture 2">
            <a:extLst>
              <a:ext uri="{FF2B5EF4-FFF2-40B4-BE49-F238E27FC236}">
                <a16:creationId xmlns:a16="http://schemas.microsoft.com/office/drawing/2014/main" id="{C2CCBAA1-A83F-B26B-2792-6EFEF4A02AF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49422" y="1633735"/>
            <a:ext cx="7237877" cy="3618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646131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960" y="178115"/>
            <a:ext cx="10515600" cy="1325563"/>
          </a:xfrm>
        </p:spPr>
        <p:txBody>
          <a:bodyPr/>
          <a:lstStyle/>
          <a:p>
            <a:endParaRPr lang="en-SG" dirty="0"/>
          </a:p>
        </p:txBody>
      </p:sp>
      <p:graphicFrame>
        <p:nvGraphicFramePr>
          <p:cNvPr id="4" name="Content Placeholder 3"/>
          <p:cNvGraphicFramePr>
            <a:graphicFrameLocks noGrp="1"/>
          </p:cNvGraphicFramePr>
          <p:nvPr>
            <p:ph idx="1"/>
          </p:nvPr>
        </p:nvGraphicFramePr>
        <p:xfrm>
          <a:off x="1847213" y="365760"/>
          <a:ext cx="8213093" cy="6135048"/>
        </p:xfrm>
        <a:graphic>
          <a:graphicData uri="http://schemas.openxmlformats.org/drawingml/2006/table">
            <a:tbl>
              <a:tblPr firstRow="1" firstCol="1" bandRow="1">
                <a:tableStyleId>{5C22544A-7EE6-4342-B048-85BDC9FD1C3A}</a:tableStyleId>
              </a:tblPr>
              <a:tblGrid>
                <a:gridCol w="1173299">
                  <a:extLst>
                    <a:ext uri="{9D8B030D-6E8A-4147-A177-3AD203B41FA5}">
                      <a16:colId xmlns:a16="http://schemas.microsoft.com/office/drawing/2014/main" val="20000"/>
                    </a:ext>
                  </a:extLst>
                </a:gridCol>
                <a:gridCol w="1173299">
                  <a:extLst>
                    <a:ext uri="{9D8B030D-6E8A-4147-A177-3AD203B41FA5}">
                      <a16:colId xmlns:a16="http://schemas.microsoft.com/office/drawing/2014/main" val="20001"/>
                    </a:ext>
                  </a:extLst>
                </a:gridCol>
                <a:gridCol w="1173299">
                  <a:extLst>
                    <a:ext uri="{9D8B030D-6E8A-4147-A177-3AD203B41FA5}">
                      <a16:colId xmlns:a16="http://schemas.microsoft.com/office/drawing/2014/main" val="20002"/>
                    </a:ext>
                  </a:extLst>
                </a:gridCol>
                <a:gridCol w="1173299">
                  <a:extLst>
                    <a:ext uri="{9D8B030D-6E8A-4147-A177-3AD203B41FA5}">
                      <a16:colId xmlns:a16="http://schemas.microsoft.com/office/drawing/2014/main" val="20003"/>
                    </a:ext>
                  </a:extLst>
                </a:gridCol>
                <a:gridCol w="1173299">
                  <a:extLst>
                    <a:ext uri="{9D8B030D-6E8A-4147-A177-3AD203B41FA5}">
                      <a16:colId xmlns:a16="http://schemas.microsoft.com/office/drawing/2014/main" val="20004"/>
                    </a:ext>
                  </a:extLst>
                </a:gridCol>
                <a:gridCol w="1173299">
                  <a:extLst>
                    <a:ext uri="{9D8B030D-6E8A-4147-A177-3AD203B41FA5}">
                      <a16:colId xmlns:a16="http://schemas.microsoft.com/office/drawing/2014/main" val="20005"/>
                    </a:ext>
                  </a:extLst>
                </a:gridCol>
                <a:gridCol w="1173299">
                  <a:extLst>
                    <a:ext uri="{9D8B030D-6E8A-4147-A177-3AD203B41FA5}">
                      <a16:colId xmlns:a16="http://schemas.microsoft.com/office/drawing/2014/main" val="20006"/>
                    </a:ext>
                  </a:extLst>
                </a:gridCol>
              </a:tblGrid>
              <a:tr h="375003">
                <a:tc gridSpan="7">
                  <a:txBody>
                    <a:bodyPr/>
                    <a:lstStyle/>
                    <a:p>
                      <a:pPr algn="ctr">
                        <a:lnSpc>
                          <a:spcPct val="107000"/>
                        </a:lnSpc>
                        <a:spcAft>
                          <a:spcPts val="0"/>
                        </a:spcAft>
                      </a:pPr>
                      <a:r>
                        <a:rPr lang="en-SG" sz="2400" dirty="0">
                          <a:effectLst/>
                        </a:rPr>
                        <a:t>Table 3: Possibility Table</a:t>
                      </a:r>
                    </a:p>
                    <a:p>
                      <a:pPr algn="ctr">
                        <a:lnSpc>
                          <a:spcPct val="107000"/>
                        </a:lnSpc>
                        <a:spcAft>
                          <a:spcPts val="0"/>
                        </a:spcAft>
                      </a:pP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0000"/>
                  </a:ext>
                </a:extLst>
              </a:tr>
              <a:tr h="375003">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1</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2</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3</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4</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5</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6</a:t>
                      </a:r>
                    </a:p>
                    <a:p>
                      <a:pPr algn="ctr">
                        <a:lnSpc>
                          <a:spcPct val="107000"/>
                        </a:lnSpc>
                        <a:spcAft>
                          <a:spcPts val="0"/>
                        </a:spcAft>
                      </a:pP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1"/>
                  </a:ext>
                </a:extLst>
              </a:tr>
              <a:tr h="767386">
                <a:tc>
                  <a:txBody>
                    <a:bodyPr/>
                    <a:lstStyle/>
                    <a:p>
                      <a:pPr algn="ctr">
                        <a:lnSpc>
                          <a:spcPct val="107000"/>
                        </a:lnSpc>
                        <a:spcAft>
                          <a:spcPts val="0"/>
                        </a:spcAft>
                      </a:pPr>
                      <a:r>
                        <a:rPr lang="en-SG" sz="2400">
                          <a:effectLst/>
                        </a:rPr>
                        <a:t>1</a:t>
                      </a:r>
                    </a:p>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2"/>
                  </a:ext>
                </a:extLst>
              </a:tr>
              <a:tr h="767386">
                <a:tc>
                  <a:txBody>
                    <a:bodyPr/>
                    <a:lstStyle/>
                    <a:p>
                      <a:pPr algn="ctr">
                        <a:lnSpc>
                          <a:spcPct val="107000"/>
                        </a:lnSpc>
                        <a:spcAft>
                          <a:spcPts val="0"/>
                        </a:spcAft>
                      </a:pPr>
                      <a:r>
                        <a:rPr lang="en-SG" sz="2400">
                          <a:effectLst/>
                        </a:rPr>
                        <a:t>2</a:t>
                      </a:r>
                    </a:p>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3"/>
                  </a:ext>
                </a:extLst>
              </a:tr>
              <a:tr h="767386">
                <a:tc>
                  <a:txBody>
                    <a:bodyPr/>
                    <a:lstStyle/>
                    <a:p>
                      <a:pPr algn="ctr">
                        <a:lnSpc>
                          <a:spcPct val="107000"/>
                        </a:lnSpc>
                        <a:spcAft>
                          <a:spcPts val="0"/>
                        </a:spcAft>
                      </a:pPr>
                      <a:r>
                        <a:rPr lang="en-SG" sz="2400">
                          <a:effectLst/>
                        </a:rPr>
                        <a:t>3</a:t>
                      </a:r>
                    </a:p>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dirty="0">
                          <a:effectLst/>
                        </a:rPr>
                        <a:t> </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4"/>
                  </a:ext>
                </a:extLst>
              </a:tr>
              <a:tr h="767386">
                <a:tc>
                  <a:txBody>
                    <a:bodyPr/>
                    <a:lstStyle/>
                    <a:p>
                      <a:pPr algn="ctr">
                        <a:lnSpc>
                          <a:spcPct val="107000"/>
                        </a:lnSpc>
                        <a:spcAft>
                          <a:spcPts val="0"/>
                        </a:spcAft>
                      </a:pPr>
                      <a:r>
                        <a:rPr lang="en-SG" sz="2400">
                          <a:effectLst/>
                        </a:rPr>
                        <a:t>4</a:t>
                      </a:r>
                    </a:p>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5"/>
                  </a:ext>
                </a:extLst>
              </a:tr>
              <a:tr h="767386">
                <a:tc>
                  <a:txBody>
                    <a:bodyPr/>
                    <a:lstStyle/>
                    <a:p>
                      <a:pPr algn="ctr">
                        <a:lnSpc>
                          <a:spcPct val="107000"/>
                        </a:lnSpc>
                        <a:spcAft>
                          <a:spcPts val="0"/>
                        </a:spcAft>
                      </a:pPr>
                      <a:r>
                        <a:rPr lang="en-SG" sz="2400">
                          <a:effectLst/>
                        </a:rPr>
                        <a:t>5</a:t>
                      </a:r>
                    </a:p>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6"/>
                  </a:ext>
                </a:extLst>
              </a:tr>
              <a:tr h="767386">
                <a:tc>
                  <a:txBody>
                    <a:bodyPr/>
                    <a:lstStyle/>
                    <a:p>
                      <a:pPr algn="ctr">
                        <a:lnSpc>
                          <a:spcPct val="107000"/>
                        </a:lnSpc>
                        <a:spcAft>
                          <a:spcPts val="0"/>
                        </a:spcAft>
                      </a:pPr>
                      <a:r>
                        <a:rPr lang="en-SG" sz="2400">
                          <a:effectLst/>
                        </a:rPr>
                        <a:t>6</a:t>
                      </a:r>
                    </a:p>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nSpc>
                          <a:spcPct val="107000"/>
                        </a:lnSpc>
                        <a:spcAft>
                          <a:spcPts val="0"/>
                        </a:spcAft>
                      </a:pPr>
                      <a:r>
                        <a:rPr lang="en-SG" sz="2400" dirty="0">
                          <a:effectLst/>
                        </a:rPr>
                        <a:t> </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86001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960" y="178115"/>
            <a:ext cx="10515600" cy="1325563"/>
          </a:xfrm>
        </p:spPr>
        <p:txBody>
          <a:bodyPr/>
          <a:lstStyle/>
          <a:p>
            <a:endParaRPr lang="en-SG" dirty="0"/>
          </a:p>
        </p:txBody>
      </p:sp>
      <p:graphicFrame>
        <p:nvGraphicFramePr>
          <p:cNvPr id="4" name="Content Placeholder 3"/>
          <p:cNvGraphicFramePr>
            <a:graphicFrameLocks noGrp="1"/>
          </p:cNvGraphicFramePr>
          <p:nvPr>
            <p:ph idx="1"/>
          </p:nvPr>
        </p:nvGraphicFramePr>
        <p:xfrm>
          <a:off x="1847213" y="365760"/>
          <a:ext cx="8213093" cy="6135048"/>
        </p:xfrm>
        <a:graphic>
          <a:graphicData uri="http://schemas.openxmlformats.org/drawingml/2006/table">
            <a:tbl>
              <a:tblPr firstRow="1" firstCol="1" bandRow="1">
                <a:tableStyleId>{5C22544A-7EE6-4342-B048-85BDC9FD1C3A}</a:tableStyleId>
              </a:tblPr>
              <a:tblGrid>
                <a:gridCol w="1173299">
                  <a:extLst>
                    <a:ext uri="{9D8B030D-6E8A-4147-A177-3AD203B41FA5}">
                      <a16:colId xmlns:a16="http://schemas.microsoft.com/office/drawing/2014/main" val="20000"/>
                    </a:ext>
                  </a:extLst>
                </a:gridCol>
                <a:gridCol w="1173299">
                  <a:extLst>
                    <a:ext uri="{9D8B030D-6E8A-4147-A177-3AD203B41FA5}">
                      <a16:colId xmlns:a16="http://schemas.microsoft.com/office/drawing/2014/main" val="20001"/>
                    </a:ext>
                  </a:extLst>
                </a:gridCol>
                <a:gridCol w="1173299">
                  <a:extLst>
                    <a:ext uri="{9D8B030D-6E8A-4147-A177-3AD203B41FA5}">
                      <a16:colId xmlns:a16="http://schemas.microsoft.com/office/drawing/2014/main" val="20002"/>
                    </a:ext>
                  </a:extLst>
                </a:gridCol>
                <a:gridCol w="1173299">
                  <a:extLst>
                    <a:ext uri="{9D8B030D-6E8A-4147-A177-3AD203B41FA5}">
                      <a16:colId xmlns:a16="http://schemas.microsoft.com/office/drawing/2014/main" val="20003"/>
                    </a:ext>
                  </a:extLst>
                </a:gridCol>
                <a:gridCol w="1173299">
                  <a:extLst>
                    <a:ext uri="{9D8B030D-6E8A-4147-A177-3AD203B41FA5}">
                      <a16:colId xmlns:a16="http://schemas.microsoft.com/office/drawing/2014/main" val="20004"/>
                    </a:ext>
                  </a:extLst>
                </a:gridCol>
                <a:gridCol w="1173299">
                  <a:extLst>
                    <a:ext uri="{9D8B030D-6E8A-4147-A177-3AD203B41FA5}">
                      <a16:colId xmlns:a16="http://schemas.microsoft.com/office/drawing/2014/main" val="20005"/>
                    </a:ext>
                  </a:extLst>
                </a:gridCol>
                <a:gridCol w="1173299">
                  <a:extLst>
                    <a:ext uri="{9D8B030D-6E8A-4147-A177-3AD203B41FA5}">
                      <a16:colId xmlns:a16="http://schemas.microsoft.com/office/drawing/2014/main" val="20006"/>
                    </a:ext>
                  </a:extLst>
                </a:gridCol>
              </a:tblGrid>
              <a:tr h="375003">
                <a:tc gridSpan="7">
                  <a:txBody>
                    <a:bodyPr/>
                    <a:lstStyle/>
                    <a:p>
                      <a:pPr algn="ctr">
                        <a:lnSpc>
                          <a:spcPct val="107000"/>
                        </a:lnSpc>
                        <a:spcAft>
                          <a:spcPts val="0"/>
                        </a:spcAft>
                      </a:pPr>
                      <a:r>
                        <a:rPr lang="en-SG" sz="2400" dirty="0">
                          <a:effectLst/>
                        </a:rPr>
                        <a:t>Table 3: Possibility Table</a:t>
                      </a:r>
                    </a:p>
                    <a:p>
                      <a:pPr algn="ctr">
                        <a:lnSpc>
                          <a:spcPct val="107000"/>
                        </a:lnSpc>
                        <a:spcAft>
                          <a:spcPts val="0"/>
                        </a:spcAft>
                      </a:pP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0000"/>
                  </a:ext>
                </a:extLst>
              </a:tr>
              <a:tr h="375003">
                <a:tc>
                  <a:txBody>
                    <a:bodyPr/>
                    <a:lstStyle/>
                    <a:p>
                      <a:pP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b="1" dirty="0">
                          <a:effectLst/>
                        </a:rPr>
                        <a:t>1</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b="1" dirty="0">
                          <a:effectLst/>
                        </a:rPr>
                        <a:t>2</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b="1" dirty="0">
                          <a:effectLst/>
                        </a:rPr>
                        <a:t>3</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b="1" dirty="0">
                          <a:effectLst/>
                        </a:rPr>
                        <a:t>4</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b="1" dirty="0">
                          <a:effectLst/>
                        </a:rPr>
                        <a:t>5</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b="1" dirty="0">
                          <a:effectLst/>
                        </a:rPr>
                        <a:t>6</a:t>
                      </a:r>
                    </a:p>
                    <a:p>
                      <a:pPr algn="ctr">
                        <a:lnSpc>
                          <a:spcPct val="107000"/>
                        </a:lnSpc>
                        <a:spcAft>
                          <a:spcPts val="0"/>
                        </a:spcAft>
                      </a:pP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1"/>
                  </a:ext>
                </a:extLst>
              </a:tr>
              <a:tr h="767386">
                <a:tc>
                  <a:txBody>
                    <a:bodyPr/>
                    <a:lstStyle/>
                    <a:p>
                      <a:pPr algn="ctr">
                        <a:lnSpc>
                          <a:spcPct val="107000"/>
                        </a:lnSpc>
                        <a:spcAft>
                          <a:spcPts val="0"/>
                        </a:spcAft>
                      </a:pPr>
                      <a:r>
                        <a:rPr lang="en-SG" sz="2400" b="1" dirty="0">
                          <a:effectLst/>
                        </a:rPr>
                        <a:t>1</a:t>
                      </a:r>
                    </a:p>
                    <a:p>
                      <a:pPr algn="ctr">
                        <a:lnSpc>
                          <a:spcPct val="107000"/>
                        </a:lnSpc>
                        <a:spcAft>
                          <a:spcPts val="0"/>
                        </a:spcAft>
                      </a:pPr>
                      <a:r>
                        <a:rPr lang="en-SG" sz="2400" b="1" dirty="0">
                          <a:effectLst/>
                        </a:rPr>
                        <a:t> </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2</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3</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4</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5</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7</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2"/>
                  </a:ext>
                </a:extLst>
              </a:tr>
              <a:tr h="767386">
                <a:tc>
                  <a:txBody>
                    <a:bodyPr/>
                    <a:lstStyle/>
                    <a:p>
                      <a:pPr algn="ctr">
                        <a:lnSpc>
                          <a:spcPct val="107000"/>
                        </a:lnSpc>
                        <a:spcAft>
                          <a:spcPts val="0"/>
                        </a:spcAft>
                      </a:pPr>
                      <a:r>
                        <a:rPr lang="en-SG" sz="2400" b="1" dirty="0">
                          <a:effectLst/>
                        </a:rPr>
                        <a:t>2</a:t>
                      </a:r>
                    </a:p>
                    <a:p>
                      <a:pPr algn="ctr">
                        <a:lnSpc>
                          <a:spcPct val="107000"/>
                        </a:lnSpc>
                        <a:spcAft>
                          <a:spcPts val="0"/>
                        </a:spcAft>
                      </a:pPr>
                      <a:r>
                        <a:rPr lang="en-SG" sz="2400" b="1" dirty="0">
                          <a:effectLst/>
                        </a:rPr>
                        <a:t> </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3</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4</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5</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7</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8</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3"/>
                  </a:ext>
                </a:extLst>
              </a:tr>
              <a:tr h="767386">
                <a:tc>
                  <a:txBody>
                    <a:bodyPr/>
                    <a:lstStyle/>
                    <a:p>
                      <a:pPr algn="ctr">
                        <a:lnSpc>
                          <a:spcPct val="107000"/>
                        </a:lnSpc>
                        <a:spcAft>
                          <a:spcPts val="0"/>
                        </a:spcAft>
                      </a:pPr>
                      <a:r>
                        <a:rPr lang="en-SG" sz="2400" b="1" dirty="0">
                          <a:effectLst/>
                        </a:rPr>
                        <a:t>3</a:t>
                      </a:r>
                    </a:p>
                    <a:p>
                      <a:pPr algn="ctr">
                        <a:lnSpc>
                          <a:spcPct val="107000"/>
                        </a:lnSpc>
                        <a:spcAft>
                          <a:spcPts val="0"/>
                        </a:spcAft>
                      </a:pPr>
                      <a:r>
                        <a:rPr lang="en-SG" sz="2400" b="1" dirty="0">
                          <a:effectLst/>
                        </a:rPr>
                        <a:t> </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4</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5</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7</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8</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9</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4"/>
                  </a:ext>
                </a:extLst>
              </a:tr>
              <a:tr h="767386">
                <a:tc>
                  <a:txBody>
                    <a:bodyPr/>
                    <a:lstStyle/>
                    <a:p>
                      <a:pPr algn="ctr">
                        <a:lnSpc>
                          <a:spcPct val="107000"/>
                        </a:lnSpc>
                        <a:spcAft>
                          <a:spcPts val="0"/>
                        </a:spcAft>
                      </a:pPr>
                      <a:r>
                        <a:rPr lang="en-SG" sz="2400" b="1" dirty="0">
                          <a:effectLst/>
                        </a:rPr>
                        <a:t>4</a:t>
                      </a:r>
                    </a:p>
                    <a:p>
                      <a:pPr algn="ctr">
                        <a:lnSpc>
                          <a:spcPct val="107000"/>
                        </a:lnSpc>
                        <a:spcAft>
                          <a:spcPts val="0"/>
                        </a:spcAft>
                      </a:pPr>
                      <a:r>
                        <a:rPr lang="en-SG" sz="2400" b="1" dirty="0">
                          <a:effectLst/>
                        </a:rPr>
                        <a:t> </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5</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7</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8</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9</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10</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5"/>
                  </a:ext>
                </a:extLst>
              </a:tr>
              <a:tr h="767386">
                <a:tc>
                  <a:txBody>
                    <a:bodyPr/>
                    <a:lstStyle/>
                    <a:p>
                      <a:pPr algn="ctr">
                        <a:lnSpc>
                          <a:spcPct val="107000"/>
                        </a:lnSpc>
                        <a:spcAft>
                          <a:spcPts val="0"/>
                        </a:spcAft>
                      </a:pPr>
                      <a:r>
                        <a:rPr lang="en-SG" sz="2400" b="1" dirty="0">
                          <a:effectLst/>
                        </a:rPr>
                        <a:t>5</a:t>
                      </a:r>
                    </a:p>
                    <a:p>
                      <a:pPr algn="ctr">
                        <a:lnSpc>
                          <a:spcPct val="107000"/>
                        </a:lnSpc>
                        <a:spcAft>
                          <a:spcPts val="0"/>
                        </a:spcAft>
                      </a:pPr>
                      <a:r>
                        <a:rPr lang="en-SG" sz="2400" b="1" dirty="0">
                          <a:effectLst/>
                        </a:rPr>
                        <a:t> </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6</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7</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8</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9</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10</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11</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6"/>
                  </a:ext>
                </a:extLst>
              </a:tr>
              <a:tr h="767386">
                <a:tc>
                  <a:txBody>
                    <a:bodyPr/>
                    <a:lstStyle/>
                    <a:p>
                      <a:pPr algn="ctr">
                        <a:lnSpc>
                          <a:spcPct val="107000"/>
                        </a:lnSpc>
                        <a:spcAft>
                          <a:spcPts val="0"/>
                        </a:spcAft>
                      </a:pPr>
                      <a:r>
                        <a:rPr lang="en-SG" sz="2400" b="1" dirty="0">
                          <a:effectLst/>
                        </a:rPr>
                        <a:t>6</a:t>
                      </a:r>
                    </a:p>
                    <a:p>
                      <a:pPr algn="ctr">
                        <a:lnSpc>
                          <a:spcPct val="107000"/>
                        </a:lnSpc>
                        <a:spcAft>
                          <a:spcPts val="0"/>
                        </a:spcAft>
                      </a:pPr>
                      <a:r>
                        <a:rPr lang="en-SG" sz="2400" b="1" dirty="0">
                          <a:effectLst/>
                        </a:rPr>
                        <a:t> </a:t>
                      </a:r>
                      <a:endParaRPr lang="en-SG" sz="2400" b="1"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7</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8</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9</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10</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11</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12</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25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graphicFrame>
        <p:nvGraphicFramePr>
          <p:cNvPr id="4" name="Content Placeholder 3"/>
          <p:cNvGraphicFramePr>
            <a:graphicFrameLocks noGrp="1"/>
          </p:cNvGraphicFramePr>
          <p:nvPr>
            <p:ph idx="1"/>
          </p:nvPr>
        </p:nvGraphicFramePr>
        <p:xfrm>
          <a:off x="3070860" y="1027906"/>
          <a:ext cx="5725160" cy="5224659"/>
        </p:xfrm>
        <a:graphic>
          <a:graphicData uri="http://schemas.openxmlformats.org/drawingml/2006/table">
            <a:tbl>
              <a:tblPr firstRow="1" firstCol="1" bandRow="1">
                <a:tableStyleId>{5C22544A-7EE6-4342-B048-85BDC9FD1C3A}</a:tableStyleId>
              </a:tblPr>
              <a:tblGrid>
                <a:gridCol w="2862580">
                  <a:extLst>
                    <a:ext uri="{9D8B030D-6E8A-4147-A177-3AD203B41FA5}">
                      <a16:colId xmlns:a16="http://schemas.microsoft.com/office/drawing/2014/main" val="20000"/>
                    </a:ext>
                  </a:extLst>
                </a:gridCol>
                <a:gridCol w="2862580">
                  <a:extLst>
                    <a:ext uri="{9D8B030D-6E8A-4147-A177-3AD203B41FA5}">
                      <a16:colId xmlns:a16="http://schemas.microsoft.com/office/drawing/2014/main" val="20001"/>
                    </a:ext>
                  </a:extLst>
                </a:gridCol>
              </a:tblGrid>
              <a:tr h="0">
                <a:tc gridSpan="2">
                  <a:txBody>
                    <a:bodyPr/>
                    <a:lstStyle/>
                    <a:p>
                      <a:pPr algn="ctr">
                        <a:lnSpc>
                          <a:spcPct val="107000"/>
                        </a:lnSpc>
                        <a:spcAft>
                          <a:spcPts val="0"/>
                        </a:spcAft>
                      </a:pPr>
                      <a:r>
                        <a:rPr lang="en-SG" sz="2400" dirty="0">
                          <a:effectLst/>
                        </a:rPr>
                        <a:t>Table 4: Probability of Getting a Certain Sum</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hMerge="1">
                  <a:txBody>
                    <a:bodyPr/>
                    <a:lstStyle/>
                    <a:p>
                      <a:endParaRPr lang="en-SG"/>
                    </a:p>
                  </a:txBody>
                  <a:tcPr/>
                </a:tc>
                <a:extLst>
                  <a:ext uri="{0D108BD9-81ED-4DB2-BD59-A6C34878D82A}">
                    <a16:rowId xmlns:a16="http://schemas.microsoft.com/office/drawing/2014/main" val="10000"/>
                  </a:ext>
                </a:extLst>
              </a:tr>
              <a:tr h="0">
                <a:tc>
                  <a:txBody>
                    <a:bodyPr/>
                    <a:lstStyle/>
                    <a:p>
                      <a:pPr algn="ctr">
                        <a:lnSpc>
                          <a:spcPct val="107000"/>
                        </a:lnSpc>
                        <a:spcAft>
                          <a:spcPts val="0"/>
                        </a:spcAft>
                      </a:pPr>
                      <a:r>
                        <a:rPr lang="en-SG" sz="2400">
                          <a:effectLst/>
                        </a:rPr>
                        <a:t>Sum</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Probability</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1"/>
                  </a:ext>
                </a:extLst>
              </a:tr>
              <a:tr h="0">
                <a:tc>
                  <a:txBody>
                    <a:bodyPr/>
                    <a:lstStyle/>
                    <a:p>
                      <a:pPr algn="ctr">
                        <a:lnSpc>
                          <a:spcPct val="107000"/>
                        </a:lnSpc>
                        <a:spcAft>
                          <a:spcPts val="0"/>
                        </a:spcAft>
                      </a:pPr>
                      <a:r>
                        <a:rPr lang="en-SG" sz="2400">
                          <a:effectLst/>
                        </a:rPr>
                        <a:t>2</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2"/>
                  </a:ext>
                </a:extLst>
              </a:tr>
              <a:tr h="0">
                <a:tc>
                  <a:txBody>
                    <a:bodyPr/>
                    <a:lstStyle/>
                    <a:p>
                      <a:pPr algn="ctr">
                        <a:lnSpc>
                          <a:spcPct val="107000"/>
                        </a:lnSpc>
                        <a:spcAft>
                          <a:spcPts val="0"/>
                        </a:spcAft>
                      </a:pPr>
                      <a:r>
                        <a:rPr lang="en-SG" sz="2400">
                          <a:effectLst/>
                        </a:rPr>
                        <a:t>3</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3"/>
                  </a:ext>
                </a:extLst>
              </a:tr>
              <a:tr h="0">
                <a:tc>
                  <a:txBody>
                    <a:bodyPr/>
                    <a:lstStyle/>
                    <a:p>
                      <a:pPr algn="ctr">
                        <a:lnSpc>
                          <a:spcPct val="107000"/>
                        </a:lnSpc>
                        <a:spcAft>
                          <a:spcPts val="0"/>
                        </a:spcAft>
                      </a:pPr>
                      <a:r>
                        <a:rPr lang="en-SG" sz="2400">
                          <a:effectLst/>
                        </a:rPr>
                        <a:t>4</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4"/>
                  </a:ext>
                </a:extLst>
              </a:tr>
              <a:tr h="0">
                <a:tc>
                  <a:txBody>
                    <a:bodyPr/>
                    <a:lstStyle/>
                    <a:p>
                      <a:pPr algn="ctr">
                        <a:lnSpc>
                          <a:spcPct val="107000"/>
                        </a:lnSpc>
                        <a:spcAft>
                          <a:spcPts val="0"/>
                        </a:spcAft>
                      </a:pPr>
                      <a:r>
                        <a:rPr lang="en-SG" sz="2400">
                          <a:effectLst/>
                        </a:rPr>
                        <a:t>5</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5"/>
                  </a:ext>
                </a:extLst>
              </a:tr>
              <a:tr h="0">
                <a:tc>
                  <a:txBody>
                    <a:bodyPr/>
                    <a:lstStyle/>
                    <a:p>
                      <a:pPr algn="ctr">
                        <a:lnSpc>
                          <a:spcPct val="107000"/>
                        </a:lnSpc>
                        <a:spcAft>
                          <a:spcPts val="0"/>
                        </a:spcAft>
                      </a:pPr>
                      <a:r>
                        <a:rPr lang="en-SG" sz="2400">
                          <a:effectLst/>
                        </a:rPr>
                        <a:t>6</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6"/>
                  </a:ext>
                </a:extLst>
              </a:tr>
              <a:tr h="0">
                <a:tc>
                  <a:txBody>
                    <a:bodyPr/>
                    <a:lstStyle/>
                    <a:p>
                      <a:pPr algn="ctr">
                        <a:lnSpc>
                          <a:spcPct val="107000"/>
                        </a:lnSpc>
                        <a:spcAft>
                          <a:spcPts val="0"/>
                        </a:spcAft>
                      </a:pPr>
                      <a:r>
                        <a:rPr lang="en-SG" sz="2400">
                          <a:effectLst/>
                        </a:rPr>
                        <a:t>7</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7"/>
                  </a:ext>
                </a:extLst>
              </a:tr>
              <a:tr h="0">
                <a:tc>
                  <a:txBody>
                    <a:bodyPr/>
                    <a:lstStyle/>
                    <a:p>
                      <a:pPr algn="ctr">
                        <a:lnSpc>
                          <a:spcPct val="107000"/>
                        </a:lnSpc>
                        <a:spcAft>
                          <a:spcPts val="0"/>
                        </a:spcAft>
                      </a:pPr>
                      <a:r>
                        <a:rPr lang="en-SG" sz="2400">
                          <a:effectLst/>
                        </a:rPr>
                        <a:t>8</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8"/>
                  </a:ext>
                </a:extLst>
              </a:tr>
              <a:tr h="0">
                <a:tc>
                  <a:txBody>
                    <a:bodyPr/>
                    <a:lstStyle/>
                    <a:p>
                      <a:pPr algn="ctr">
                        <a:lnSpc>
                          <a:spcPct val="107000"/>
                        </a:lnSpc>
                        <a:spcAft>
                          <a:spcPts val="0"/>
                        </a:spcAft>
                      </a:pPr>
                      <a:r>
                        <a:rPr lang="en-SG" sz="2400">
                          <a:effectLst/>
                        </a:rPr>
                        <a:t>9</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09"/>
                  </a:ext>
                </a:extLst>
              </a:tr>
              <a:tr h="0">
                <a:tc>
                  <a:txBody>
                    <a:bodyPr/>
                    <a:lstStyle/>
                    <a:p>
                      <a:pPr algn="ctr">
                        <a:lnSpc>
                          <a:spcPct val="107000"/>
                        </a:lnSpc>
                        <a:spcAft>
                          <a:spcPts val="0"/>
                        </a:spcAft>
                      </a:pPr>
                      <a:r>
                        <a:rPr lang="en-SG" sz="2400">
                          <a:effectLst/>
                        </a:rPr>
                        <a:t>10</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10"/>
                  </a:ext>
                </a:extLst>
              </a:tr>
              <a:tr h="0">
                <a:tc>
                  <a:txBody>
                    <a:bodyPr/>
                    <a:lstStyle/>
                    <a:p>
                      <a:pPr algn="ctr">
                        <a:lnSpc>
                          <a:spcPct val="107000"/>
                        </a:lnSpc>
                        <a:spcAft>
                          <a:spcPts val="0"/>
                        </a:spcAft>
                      </a:pPr>
                      <a:r>
                        <a:rPr lang="en-SG" sz="2400">
                          <a:effectLst/>
                        </a:rPr>
                        <a:t>11</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a:effectLst/>
                        </a:rPr>
                        <a:t> </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11"/>
                  </a:ext>
                </a:extLst>
              </a:tr>
              <a:tr h="0">
                <a:tc>
                  <a:txBody>
                    <a:bodyPr/>
                    <a:lstStyle/>
                    <a:p>
                      <a:pPr algn="ctr">
                        <a:lnSpc>
                          <a:spcPct val="107000"/>
                        </a:lnSpc>
                        <a:spcAft>
                          <a:spcPts val="0"/>
                        </a:spcAft>
                      </a:pPr>
                      <a:r>
                        <a:rPr lang="en-SG" sz="2400">
                          <a:effectLst/>
                        </a:rPr>
                        <a:t>12</a:t>
                      </a:r>
                      <a:endParaRPr lang="en-SG" sz="240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tc>
                  <a:txBody>
                    <a:bodyPr/>
                    <a:lstStyle/>
                    <a:p>
                      <a:pPr algn="ctr">
                        <a:lnSpc>
                          <a:spcPct val="107000"/>
                        </a:lnSpc>
                        <a:spcAft>
                          <a:spcPts val="0"/>
                        </a:spcAft>
                      </a:pPr>
                      <a:r>
                        <a:rPr lang="en-SG" sz="2400" dirty="0">
                          <a:effectLst/>
                        </a:rPr>
                        <a:t> </a:t>
                      </a:r>
                      <a:endParaRPr lang="en-SG" sz="2400" dirty="0">
                        <a:effectLst/>
                        <a:latin typeface="Calibri" panose="020F0502020204030204" pitchFamily="34" charset="0"/>
                        <a:ea typeface="Calibri" panose="020F0502020204030204" pitchFamily="34" charset="0"/>
                        <a:cs typeface="Latha" panose="020B0604020202020204" pitchFamily="34" charset="0"/>
                      </a:endParaRPr>
                    </a:p>
                  </a:txBody>
                  <a:tcPr marL="68580" marR="68580" marT="0" marB="0"/>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5169190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LightSeedRightStep">
      <a:dk1>
        <a:srgbClr val="000000"/>
      </a:dk1>
      <a:lt1>
        <a:srgbClr val="FFFFFF"/>
      </a:lt1>
      <a:dk2>
        <a:srgbClr val="382441"/>
      </a:dk2>
      <a:lt2>
        <a:srgbClr val="E8E7E2"/>
      </a:lt2>
      <a:accent1>
        <a:srgbClr val="6E81EE"/>
      </a:accent1>
      <a:accent2>
        <a:srgbClr val="784EEB"/>
      </a:accent2>
      <a:accent3>
        <a:srgbClr val="C66EEE"/>
      </a:accent3>
      <a:accent4>
        <a:srgbClr val="EB4EDA"/>
      </a:accent4>
      <a:accent5>
        <a:srgbClr val="EE6EAB"/>
      </a:accent5>
      <a:accent6>
        <a:srgbClr val="EB4E58"/>
      </a:accent6>
      <a:hlink>
        <a:srgbClr val="8B8354"/>
      </a:hlink>
      <a:folHlink>
        <a:srgbClr val="7F7F7F"/>
      </a:folHlink>
    </a:clrScheme>
    <a:fontScheme name="Savon">
      <a:majorFont>
        <a:latin typeface="Century School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266</TotalTime>
  <Words>514</Words>
  <Application>Microsoft Office PowerPoint</Application>
  <PresentationFormat>Widescreen</PresentationFormat>
  <Paragraphs>196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Schoolbook</vt:lpstr>
      <vt:lpstr>Franklin Gothic Book</vt:lpstr>
      <vt:lpstr>Garamond</vt:lpstr>
      <vt:lpstr>SavonVTI</vt:lpstr>
      <vt:lpstr>SORBET</vt:lpstr>
      <vt:lpstr>Introduction</vt:lpstr>
      <vt:lpstr>Join a session</vt:lpstr>
      <vt:lpstr>Introduction</vt:lpstr>
      <vt:lpstr>PowerPoint Presentation</vt:lpstr>
      <vt:lpstr>Data Collected</vt:lpstr>
      <vt:lpstr>PowerPoint Presentation</vt:lpstr>
      <vt:lpstr>PowerPoint Presentation</vt:lpstr>
      <vt:lpstr>PowerPoint Presentation</vt:lpstr>
      <vt:lpstr>PowerPoint Presentation</vt:lpstr>
      <vt:lpstr>SIR Model for spread of disease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SORBET</dc:title>
  <dc:creator>Leong Swee Ling</dc:creator>
  <cp:lastModifiedBy>Leong Swee Ling</cp:lastModifiedBy>
  <cp:revision>10</cp:revision>
  <dcterms:created xsi:type="dcterms:W3CDTF">2023-08-23T06:44:24Z</dcterms:created>
  <dcterms:modified xsi:type="dcterms:W3CDTF">2023-08-24T03:19:47Z</dcterms:modified>
</cp:coreProperties>
</file>