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510" r:id="rId2"/>
    <p:sldId id="511" r:id="rId3"/>
    <p:sldId id="487" r:id="rId4"/>
    <p:sldId id="489" r:id="rId5"/>
    <p:sldId id="512" r:id="rId6"/>
    <p:sldId id="513" r:id="rId7"/>
    <p:sldId id="519" r:id="rId8"/>
    <p:sldId id="490" r:id="rId9"/>
    <p:sldId id="517" r:id="rId10"/>
    <p:sldId id="518" r:id="rId11"/>
    <p:sldId id="516" r:id="rId12"/>
  </p:sldIdLst>
  <p:sldSz cx="9144000" cy="6858000" type="screen4x3"/>
  <p:notesSz cx="6640513" cy="99044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umimoji="1" sz="28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9">
          <p15:clr>
            <a:srgbClr val="A4A3A4"/>
          </p15:clr>
        </p15:guide>
        <p15:guide id="2" pos="20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hidden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80"/>
    <a:srgbClr val="FF6666"/>
    <a:srgbClr val="008000"/>
    <a:srgbClr val="00823B"/>
    <a:srgbClr val="009E47"/>
    <a:srgbClr val="7CBBCC"/>
    <a:srgbClr val="ACC0CE"/>
    <a:srgbClr val="70ACCC"/>
    <a:srgbClr val="389FCE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35" autoAdjust="0"/>
    <p:restoredTop sz="80113" autoAdjust="0"/>
  </p:normalViewPr>
  <p:slideViewPr>
    <p:cSldViewPr>
      <p:cViewPr>
        <p:scale>
          <a:sx n="100" d="100"/>
          <a:sy n="100" d="100"/>
        </p:scale>
        <p:origin x="1040" y="14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14" d="100"/>
        <a:sy n="114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872" y="-78"/>
      </p:cViewPr>
      <p:guideLst>
        <p:guide orient="horz" pos="3119"/>
        <p:guide pos="209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2375" y="0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2375" y="9409113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9FECBA4-0AC0-4A4E-A155-6020061C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55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8445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705350"/>
            <a:ext cx="4868863" cy="445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762375" y="0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2375" y="9409113"/>
            <a:ext cx="287813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0B87FCB-33E0-694E-B40D-837100C88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42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ＭＳ Ｐゴシック" pitchFamily="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F27CC7-D137-B942-9780-AB1FC9BD149E}" type="slidenum">
              <a:rPr lang="en-US">
                <a:latin typeface="Times New Roman" charset="0"/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6525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B87FCB-33E0-694E-B40D-837100C8848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43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39E6B-8B94-504A-A821-EC0D0CC7E639}" type="slidenum">
              <a:rPr lang="en-US" smtClean="0">
                <a:latin typeface="Times New Roman" charset="0"/>
                <a:ea typeface="ＭＳ Ｐゴシック" charset="-128"/>
                <a:cs typeface="ＭＳ Ｐゴシック" charset="-128"/>
              </a:rPr>
              <a:pPr/>
              <a:t>11</a:t>
            </a:fld>
            <a:endParaRPr lang="en-US" smtClean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085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839A2-B719-284E-921B-8C86E5EBDD7B}" type="slidenum">
              <a:rPr lang="en-US">
                <a:latin typeface="Times New Roman" charset="0"/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0656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None/>
              <a:defRPr/>
            </a:pPr>
            <a:endParaRPr lang="en-US" dirty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42893-863F-604D-A600-9A43BDBDB7FD}" type="slidenum">
              <a:rPr lang="en-US" smtClean="0">
                <a:latin typeface="Times New Roman" charset="0"/>
                <a:ea typeface="ＭＳ Ｐゴシック" charset="-128"/>
                <a:cs typeface="ＭＳ Ｐゴシック" charset="-128"/>
              </a:rPr>
              <a:pPr/>
              <a:t>3</a:t>
            </a:fld>
            <a:endParaRPr lang="en-US" smtClean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554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>
                <a:latin typeface="Arial"/>
                <a:ea typeface="ＭＳ Ｐゴシック" charset="-128"/>
                <a:cs typeface="Arial"/>
              </a:rPr>
              <a:t>Explain to students the terms used in describing a thin converging lens.</a:t>
            </a:r>
          </a:p>
        </p:txBody>
      </p:sp>
    </p:spTree>
    <p:extLst>
      <p:ext uri="{BB962C8B-B14F-4D97-AF65-F5344CB8AC3E}">
        <p14:creationId xmlns:p14="http://schemas.microsoft.com/office/powerpoint/2010/main" val="1778273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B87FCB-33E0-694E-B40D-837100C884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85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err="1" smtClean="0">
                <a:latin typeface="Arial"/>
                <a:ea typeface="ＭＳ Ｐゴシック" charset="-128"/>
                <a:cs typeface="Arial"/>
              </a:rPr>
              <a:t>Emphasise</a:t>
            </a:r>
            <a:r>
              <a:rPr lang="en-US" dirty="0" smtClean="0">
                <a:latin typeface="Arial"/>
                <a:ea typeface="ＭＳ Ｐゴシック" charset="-128"/>
                <a:cs typeface="Arial"/>
              </a:rPr>
              <a:t> to students that it is important they </a:t>
            </a:r>
            <a:r>
              <a:rPr lang="en-US" dirty="0" err="1" smtClean="0">
                <a:latin typeface="Arial"/>
                <a:ea typeface="ＭＳ Ｐゴシック" charset="-128"/>
                <a:cs typeface="Arial"/>
              </a:rPr>
              <a:t>familiarise</a:t>
            </a:r>
            <a:r>
              <a:rPr lang="en-US" dirty="0" smtClean="0">
                <a:latin typeface="Arial"/>
                <a:ea typeface="ＭＳ Ｐゴシック" charset="-128"/>
                <a:cs typeface="Arial"/>
              </a:rPr>
              <a:t> with these terms as it will help them understand the next section better.</a:t>
            </a: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112336-73CC-DA48-80A2-00F6633F6DFF}" type="slidenum">
              <a:rPr lang="en-US" smtClean="0">
                <a:latin typeface="Times New Roman" charset="0"/>
                <a:ea typeface="ＭＳ Ｐゴシック" charset="-128"/>
                <a:cs typeface="ＭＳ Ｐゴシック" charset="-128"/>
              </a:rPr>
              <a:pPr/>
              <a:t>6</a:t>
            </a:fld>
            <a:endParaRPr lang="en-US" smtClean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4960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39E6B-8B94-504A-A821-EC0D0CC7E639}" type="slidenum">
              <a:rPr lang="en-US" smtClean="0">
                <a:latin typeface="Times New Roman" charset="0"/>
                <a:ea typeface="ＭＳ Ｐゴシック" charset="-128"/>
                <a:cs typeface="ＭＳ Ｐゴシック" charset="-128"/>
              </a:rPr>
              <a:pPr/>
              <a:t>7</a:t>
            </a:fld>
            <a:endParaRPr lang="en-US" smtClean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1820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7790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B87FCB-33E0-694E-B40D-837100C8848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80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  <a:ea typeface="ＭＳ Ｐゴシック" pitchFamily="1" charset="-128"/>
          <a:cs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  <a:ea typeface="ＭＳ Ｐゴシック" pitchFamily="1" charset="-128"/>
          <a:cs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  <a:ea typeface="ＭＳ Ｐゴシック" pitchFamily="1" charset="-128"/>
          <a:cs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  <a:ea typeface="ＭＳ Ｐゴシック" pitchFamily="1" charset="-128"/>
          <a:cs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F3F2C"/>
          </a:solidFill>
          <a:latin typeface="Verdana" pitchFamily="1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charset="0"/>
        <a:buChar char="•"/>
        <a:defRPr sz="2400">
          <a:solidFill>
            <a:schemeClr val="tx1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1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1" charset="-128"/>
        </a:defRPr>
      </a:lvl3pPr>
      <a:lvl4pPr marL="15621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charset="0"/>
        <a:buChar char="•"/>
        <a:defRPr sz="1600">
          <a:solidFill>
            <a:schemeClr val="tx1"/>
          </a:solidFill>
          <a:latin typeface="+mn-lt"/>
          <a:ea typeface="ＭＳ Ｐゴシック" pitchFamily="1" charset="-128"/>
        </a:defRPr>
      </a:lvl4pPr>
      <a:lvl5pPr marL="1981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Times" charset="0"/>
        <a:buChar char="•"/>
        <a:defRPr sz="1400">
          <a:solidFill>
            <a:schemeClr val="tx1"/>
          </a:solidFill>
          <a:latin typeface="+mn-lt"/>
          <a:ea typeface="ＭＳ Ｐゴシック" pitchFamily="1" charset="-128"/>
        </a:defRPr>
      </a:lvl5pPr>
      <a:lvl6pPr marL="24384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" charset="0"/>
        <a:buChar char="•"/>
        <a:defRPr sz="1400">
          <a:solidFill>
            <a:schemeClr val="tx1"/>
          </a:solidFill>
          <a:latin typeface="+mn-lt"/>
          <a:ea typeface="ＭＳ Ｐゴシック" pitchFamily="1" charset="-128"/>
        </a:defRPr>
      </a:lvl6pPr>
      <a:lvl7pPr marL="2895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" charset="0"/>
        <a:buChar char="•"/>
        <a:defRPr sz="1400">
          <a:solidFill>
            <a:schemeClr val="tx1"/>
          </a:solidFill>
          <a:latin typeface="+mn-lt"/>
          <a:ea typeface="ＭＳ Ｐゴシック" pitchFamily="1" charset="-128"/>
        </a:defRPr>
      </a:lvl7pPr>
      <a:lvl8pPr marL="3352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" charset="0"/>
        <a:buChar char="•"/>
        <a:defRPr sz="1400">
          <a:solidFill>
            <a:schemeClr val="tx1"/>
          </a:solidFill>
          <a:latin typeface="+mn-lt"/>
          <a:ea typeface="ＭＳ Ｐゴシック" pitchFamily="1" charset="-128"/>
        </a:defRPr>
      </a:lvl8pPr>
      <a:lvl9pPr marL="3810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Font typeface="Times" pitchFamily="1" charset="0"/>
        <a:buChar char="•"/>
        <a:defRPr sz="140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iwant2study.org/lookangejss/04waves_13light/ejss_model_ThinLenModel05/ThinLenModel05_Simulation.x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219200" y="1870075"/>
            <a:ext cx="59436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7F7F7F"/>
                </a:solidFill>
                <a:latin typeface="Arial" charset="0"/>
              </a:rPr>
              <a:t>12.1	Reflection of Light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7F7F7F"/>
                </a:solidFill>
                <a:latin typeface="Arial" charset="0"/>
              </a:rPr>
              <a:t>12.2	Refraction of Light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7F7F7F"/>
                </a:solidFill>
                <a:latin typeface="Arial" charset="0"/>
              </a:rPr>
              <a:t>12.3	Total Internal Reflection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12.4	Refraction by Thin Lenses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12.5	Ray Diagrams for Thin 	Converging Lenses</a:t>
            </a:r>
          </a:p>
        </p:txBody>
      </p:sp>
      <p:sp>
        <p:nvSpPr>
          <p:cNvPr id="1136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4800"/>
            <a:ext cx="7543800" cy="533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FF"/>
                </a:solidFill>
                <a:latin typeface="Arial" charset="0"/>
                <a:ea typeface="ＭＳ Ｐゴシック" charset="-128"/>
                <a:cs typeface="ＭＳ Ｐゴシック" charset="-128"/>
              </a:rPr>
              <a:t>Chapter 12 Light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1066800" y="2735263"/>
            <a:ext cx="70945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passes through the lens by first passing through its </a:t>
            </a:r>
            <a:r>
              <a:rPr lang="en-US" sz="24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focal </a:t>
            </a:r>
            <a:r>
              <a:rPr lang="en-US" sz="2400" b="1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point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,</a:t>
            </a:r>
            <a:endParaRPr lang="en-US" sz="240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4147" name="Text Box 16"/>
          <p:cNvSpPr txBox="1">
            <a:spLocks noChangeArrowheads="1"/>
          </p:cNvSpPr>
          <p:nvPr/>
        </p:nvSpPr>
        <p:spPr bwMode="auto">
          <a:xfrm>
            <a:off x="990600" y="2286000"/>
            <a:ext cx="7094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When a ray of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light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1414463" y="5791200"/>
            <a:ext cx="6657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it is </a:t>
            </a:r>
            <a:r>
              <a:rPr lang="en-US" sz="2400" b="1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refracted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such that it emerges parallel to the principle axis.</a:t>
            </a:r>
          </a:p>
        </p:txBody>
      </p:sp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40088" y="3627438"/>
            <a:ext cx="3222625" cy="205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04800" y="76200"/>
            <a:ext cx="6705600" cy="990600"/>
          </a:xfrm>
          <a:prstGeom prst="rect">
            <a:avLst/>
          </a:prstGeom>
        </p:spPr>
        <p:txBody>
          <a:bodyPr/>
          <a:lstStyle/>
          <a:p>
            <a:pPr marL="812800" marR="0" lvl="0" indent="-812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2800" algn="l"/>
              </a:tabLst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12.4 Ray Diagrams for Thin Converging Lenses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066800" y="1295400"/>
            <a:ext cx="662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Drawing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Ray Diagrams for Thin Converging Lenses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5"/>
          <p:cNvSpPr>
            <a:spLocks noChangeArrowheads="1"/>
          </p:cNvSpPr>
          <p:nvPr/>
        </p:nvSpPr>
        <p:spPr bwMode="auto">
          <a:xfrm>
            <a:off x="611188" y="3325813"/>
            <a:ext cx="6697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9027" name="Rectangle 3"/>
          <p:cNvSpPr txBox="1">
            <a:spLocks noChangeArrowheads="1"/>
          </p:cNvSpPr>
          <p:nvPr/>
        </p:nvSpPr>
        <p:spPr bwMode="auto">
          <a:xfrm>
            <a:off x="1066800" y="1739106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ICT Activity (Discuss in Pairs)</a:t>
            </a:r>
          </a:p>
          <a:p>
            <a:pPr lvl="0"/>
            <a:r>
              <a:rPr lang="en-US" dirty="0"/>
              <a:t>In pairs, use the simulation to complete workbook questions with object moving from </a:t>
            </a:r>
            <a:endParaRPr lang="en-US" dirty="0" smtClean="0"/>
          </a:p>
          <a:p>
            <a:pPr marL="457200" lvl="0" indent="-457200">
              <a:buFont typeface="Arial" charset="0"/>
              <a:buChar char="•"/>
            </a:pPr>
            <a:r>
              <a:rPr lang="en-US" dirty="0" smtClean="0"/>
              <a:t>Beyond </a:t>
            </a:r>
            <a:r>
              <a:rPr lang="en-US" dirty="0"/>
              <a:t>2F, </a:t>
            </a:r>
            <a:endParaRPr lang="en-US" dirty="0" smtClean="0"/>
          </a:p>
          <a:p>
            <a:pPr marL="457200" lvl="0" indent="-457200">
              <a:buFont typeface="Arial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t </a:t>
            </a:r>
            <a:r>
              <a:rPr lang="en-US" dirty="0"/>
              <a:t>2F, </a:t>
            </a:r>
            <a:endParaRPr lang="en-US" dirty="0" smtClean="0"/>
          </a:p>
          <a:p>
            <a:pPr marL="457200" lvl="0" indent="-457200">
              <a:buFont typeface="Arial" charset="0"/>
              <a:buChar char="•"/>
            </a:pPr>
            <a:r>
              <a:rPr lang="en-US" dirty="0" smtClean="0"/>
              <a:t>Between </a:t>
            </a:r>
            <a:r>
              <a:rPr lang="en-US" dirty="0"/>
              <a:t>2F and F, </a:t>
            </a:r>
            <a:endParaRPr lang="en-US" dirty="0" smtClean="0"/>
          </a:p>
          <a:p>
            <a:pPr marL="457200" lvl="0" indent="-457200">
              <a:buFont typeface="Arial" charset="0"/>
              <a:buChar char="•"/>
            </a:pPr>
            <a:r>
              <a:rPr lang="en-US" dirty="0" smtClean="0"/>
              <a:t>At F </a:t>
            </a:r>
          </a:p>
          <a:p>
            <a:pPr marL="457200" lvl="0" indent="-457200">
              <a:buFont typeface="Arial" charset="0"/>
              <a:buChar char="•"/>
            </a:pPr>
            <a:r>
              <a:rPr lang="en-US" dirty="0"/>
              <a:t>B</a:t>
            </a:r>
            <a:r>
              <a:rPr lang="en-US" dirty="0" smtClean="0"/>
              <a:t>etween </a:t>
            </a:r>
            <a:r>
              <a:rPr lang="en-US" dirty="0"/>
              <a:t>F and lens.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04800" y="76200"/>
            <a:ext cx="6705600" cy="990600"/>
          </a:xfrm>
          <a:prstGeom prst="rect">
            <a:avLst/>
          </a:prstGeom>
        </p:spPr>
        <p:txBody>
          <a:bodyPr/>
          <a:lstStyle/>
          <a:p>
            <a:pPr marL="812800" marR="0" lvl="0" indent="-812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12.4 Ray Diagrams for Thin Converging Lenses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7543800" cy="533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FF"/>
                </a:solidFill>
                <a:latin typeface="Arial" charset="0"/>
                <a:ea typeface="ＭＳ Ｐゴシック" charset="-128"/>
                <a:cs typeface="ＭＳ Ｐゴシック" charset="-128"/>
              </a:rPr>
              <a:t>12.4 Refraction by Thin Lenses</a:t>
            </a:r>
          </a:p>
        </p:txBody>
      </p:sp>
      <p:sp>
        <p:nvSpPr>
          <p:cNvPr id="115715" name="Text Box 5"/>
          <p:cNvSpPr txBox="1">
            <a:spLocks noChangeArrowheads="1"/>
          </p:cNvSpPr>
          <p:nvPr/>
        </p:nvSpPr>
        <p:spPr bwMode="auto">
          <a:xfrm>
            <a:off x="1066800" y="1905000"/>
            <a:ext cx="693420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Learning Outcomes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At the end of this section, you should be able to:</a:t>
            </a:r>
          </a:p>
          <a:p>
            <a:pPr marL="342900" indent="-342900">
              <a:spcBef>
                <a:spcPts val="120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describe how light behaves when it passes through a thin converging or diverging lens;</a:t>
            </a:r>
          </a:p>
          <a:p>
            <a:pPr marL="342900" indent="-342900">
              <a:spcBef>
                <a:spcPts val="120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define the term </a:t>
            </a:r>
            <a:r>
              <a:rPr lang="en-US" sz="2400" i="1" dirty="0">
                <a:latin typeface="Arial" charset="0"/>
                <a:ea typeface="Arial" charset="0"/>
                <a:cs typeface="Arial" charset="0"/>
              </a:rPr>
              <a:t>focal length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for a thin converging lens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342900" indent="-342900">
              <a:spcBef>
                <a:spcPts val="1200"/>
              </a:spcBef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draw ray diagrams to illustrate how real and virtual images are formed by a thin converging lens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906463" y="1752600"/>
            <a:ext cx="70945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lens is a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piece of clear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plastic or glass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with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curved surfaces.</a:t>
            </a:r>
          </a:p>
        </p:txBody>
      </p: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304800" y="5875338"/>
            <a:ext cx="78374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The parallel light rays </a:t>
            </a:r>
            <a:r>
              <a:rPr lang="en-US" sz="24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converge</a:t>
            </a:r>
            <a:r>
              <a:rPr lang="en-US" sz="2400" dirty="0" smtClean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or </a:t>
            </a:r>
            <a:r>
              <a:rPr lang="en-US" sz="24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diverge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after passing through the lenses due to the </a:t>
            </a:r>
            <a:r>
              <a:rPr lang="en-US" sz="24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refraction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of light.</a:t>
            </a:r>
          </a:p>
        </p:txBody>
      </p:sp>
      <p:sp>
        <p:nvSpPr>
          <p:cNvPr id="117764" name="Rectangle 2"/>
          <p:cNvSpPr txBox="1">
            <a:spLocks noChangeArrowheads="1"/>
          </p:cNvSpPr>
          <p:nvPr/>
        </p:nvSpPr>
        <p:spPr bwMode="auto">
          <a:xfrm>
            <a:off x="457200" y="3048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FFFFFF"/>
                </a:solidFill>
                <a:latin typeface="Arial" charset="0"/>
              </a:rPr>
              <a:t>12.4 Refraction by Thin Lenses</a:t>
            </a:r>
          </a:p>
        </p:txBody>
      </p:sp>
      <p:sp>
        <p:nvSpPr>
          <p:cNvPr id="117765" name="Rectangle 3"/>
          <p:cNvSpPr txBox="1">
            <a:spLocks noChangeArrowheads="1"/>
          </p:cNvSpPr>
          <p:nvPr/>
        </p:nvSpPr>
        <p:spPr bwMode="auto">
          <a:xfrm>
            <a:off x="1066800" y="121920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>
                <a:solidFill>
                  <a:srgbClr val="008000"/>
                </a:solidFill>
                <a:latin typeface="Arial" charset="0"/>
              </a:rPr>
              <a:t>Lenses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066800" y="281940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Path of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Light </a:t>
            </a:r>
            <a:r>
              <a:rPr lang="en-US" b="1" dirty="0">
                <a:solidFill>
                  <a:srgbClr val="008000"/>
                </a:solidFill>
                <a:latin typeface="Arial" charset="0"/>
              </a:rPr>
              <a:t>in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Lenses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  <p:pic>
        <p:nvPicPr>
          <p:cNvPr id="1259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75" y="3673475"/>
            <a:ext cx="347662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5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84263" y="3759200"/>
            <a:ext cx="280987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841375" y="3355975"/>
            <a:ext cx="3281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  <a:ea typeface="Arial" charset="0"/>
                <a:cs typeface="Arial" charset="0"/>
              </a:rPr>
              <a:t>Through a converging lens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343400" y="3352800"/>
            <a:ext cx="3279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  <a:ea typeface="Arial" charset="0"/>
                <a:cs typeface="Arial" charset="0"/>
              </a:rPr>
              <a:t>Through a diverging lens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8" grpId="0"/>
      <p:bldP spid="95249" grpId="0"/>
      <p:bldP spid="10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 txBox="1">
            <a:spLocks noChangeArrowheads="1"/>
          </p:cNvSpPr>
          <p:nvPr/>
        </p:nvSpPr>
        <p:spPr bwMode="auto">
          <a:xfrm>
            <a:off x="457200" y="3048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FFFFFF"/>
                </a:solidFill>
                <a:latin typeface="Arial" charset="0"/>
              </a:rPr>
              <a:t>12.4 Refraction by Thin Lenses</a:t>
            </a:r>
          </a:p>
        </p:txBody>
      </p:sp>
      <p:sp>
        <p:nvSpPr>
          <p:cNvPr id="119811" name="Rectangle 3"/>
          <p:cNvSpPr txBox="1">
            <a:spLocks noChangeArrowheads="1"/>
          </p:cNvSpPr>
          <p:nvPr/>
        </p:nvSpPr>
        <p:spPr bwMode="auto">
          <a:xfrm>
            <a:off x="1066800" y="1252538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Features of a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Thin Converging Lens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3725" y="1981200"/>
            <a:ext cx="3398838" cy="279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Arrow Connector 2"/>
          <p:cNvCxnSpPr>
            <a:cxnSpLocks noChangeShapeType="1"/>
          </p:cNvCxnSpPr>
          <p:nvPr/>
        </p:nvCxnSpPr>
        <p:spPr bwMode="auto">
          <a:xfrm flipH="1" flipV="1">
            <a:off x="4489450" y="3521075"/>
            <a:ext cx="1409700" cy="1828800"/>
          </a:xfrm>
          <a:prstGeom prst="straightConnector1">
            <a:avLst/>
          </a:prstGeom>
          <a:noFill/>
          <a:ln w="22225" cap="sq">
            <a:solidFill>
              <a:srgbClr val="FF0000"/>
            </a:solidFill>
            <a:round/>
            <a:headEnd type="none" w="sm" len="sm"/>
            <a:tailEnd type="stealth" w="lg" len="lg"/>
          </a:ln>
        </p:spPr>
      </p:cxnSp>
      <p:sp>
        <p:nvSpPr>
          <p:cNvPr id="4" name="TextBox 3"/>
          <p:cNvSpPr txBox="1"/>
          <p:nvPr/>
        </p:nvSpPr>
        <p:spPr>
          <a:xfrm>
            <a:off x="4962525" y="4229100"/>
            <a:ext cx="3724275" cy="25545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Optical centre C</a:t>
            </a:r>
          </a:p>
          <a:p>
            <a:pPr marL="355600" indent="-355600">
              <a:spcBef>
                <a:spcPts val="600"/>
              </a:spcBef>
              <a:buFont typeface="Arial" charset="0"/>
              <a:buChar char="•"/>
            </a:pP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The midpoint between the surfaces of the lens on its principal axis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  <a:buFont typeface="Arial" charset="0"/>
              <a:buChar char="•"/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  <a:buFont typeface="Arial" charset="0"/>
              <a:buChar char="•"/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0" name="Straight Arrow Connector 19"/>
          <p:cNvCxnSpPr>
            <a:cxnSpLocks noChangeShapeType="1"/>
          </p:cNvCxnSpPr>
          <p:nvPr/>
        </p:nvCxnSpPr>
        <p:spPr bwMode="auto">
          <a:xfrm>
            <a:off x="2832100" y="3429000"/>
            <a:ext cx="423863" cy="0"/>
          </a:xfrm>
          <a:prstGeom prst="straightConnector1">
            <a:avLst/>
          </a:prstGeom>
          <a:noFill/>
          <a:ln w="22225" cap="sq">
            <a:solidFill>
              <a:srgbClr val="FF0000"/>
            </a:solidFill>
            <a:round/>
            <a:headEnd type="none" w="sm" len="sm"/>
            <a:tailEnd type="stealth" w="lg" len="lg"/>
          </a:ln>
        </p:spPr>
      </p:cxnSp>
      <p:sp>
        <p:nvSpPr>
          <p:cNvPr id="22" name="TextBox 21"/>
          <p:cNvSpPr txBox="1"/>
          <p:nvPr/>
        </p:nvSpPr>
        <p:spPr>
          <a:xfrm>
            <a:off x="155575" y="2333625"/>
            <a:ext cx="2708275" cy="28623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Principal axis</a:t>
            </a:r>
          </a:p>
          <a:p>
            <a:pPr marL="355600" indent="-355600">
              <a:spcBef>
                <a:spcPts val="600"/>
              </a:spcBef>
              <a:buFont typeface="Arial" charset="0"/>
              <a:buChar char="•"/>
            </a:pP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The horizontal line passing through the optical centre of the lens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  <a:buFont typeface="Arial" charset="0"/>
              <a:buChar char="•"/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  <a:buFont typeface="Arial" charset="0"/>
              <a:buChar char="•"/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5575" y="3989388"/>
            <a:ext cx="2708275" cy="13223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The principal axis is perpendicular to the vertical plane of the lens.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64113" y="5653088"/>
            <a:ext cx="3724275" cy="1016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Rays passing through the optical centre are not refracted.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 txBox="1">
            <a:spLocks noChangeArrowheads="1"/>
          </p:cNvSpPr>
          <p:nvPr/>
        </p:nvSpPr>
        <p:spPr bwMode="auto">
          <a:xfrm>
            <a:off x="457200" y="3048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FFFFFF"/>
                </a:solidFill>
                <a:latin typeface="Arial" charset="0"/>
              </a:rPr>
              <a:t>12.4 Refraction by Thin Lenses</a:t>
            </a:r>
          </a:p>
        </p:txBody>
      </p:sp>
      <p:sp>
        <p:nvSpPr>
          <p:cNvPr id="121859" name="Rectangle 3"/>
          <p:cNvSpPr txBox="1">
            <a:spLocks noChangeArrowheads="1"/>
          </p:cNvSpPr>
          <p:nvPr/>
        </p:nvSpPr>
        <p:spPr bwMode="auto">
          <a:xfrm>
            <a:off x="1066800" y="1252538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Features of a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Thin Converging Lens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  <p:pic>
        <p:nvPicPr>
          <p:cNvPr id="12186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981200"/>
            <a:ext cx="3400425" cy="279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 flipV="1">
            <a:off x="3505200" y="3600450"/>
            <a:ext cx="0" cy="1173163"/>
          </a:xfrm>
          <a:prstGeom prst="straightConnector1">
            <a:avLst/>
          </a:prstGeom>
          <a:noFill/>
          <a:ln w="22225" cap="sq">
            <a:solidFill>
              <a:srgbClr val="FF0000"/>
            </a:solidFill>
            <a:round/>
            <a:headEnd type="none" w="sm" len="sm"/>
            <a:tailEnd type="stealth" w="lg" len="lg"/>
          </a:ln>
        </p:spPr>
      </p:cxnSp>
      <p:sp>
        <p:nvSpPr>
          <p:cNvPr id="8" name="TextBox 7"/>
          <p:cNvSpPr txBox="1"/>
          <p:nvPr/>
        </p:nvSpPr>
        <p:spPr>
          <a:xfrm>
            <a:off x="2819400" y="4229100"/>
            <a:ext cx="4572000" cy="21698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Focal point F </a:t>
            </a:r>
          </a:p>
          <a:p>
            <a:pPr marL="355600" indent="-355600">
              <a:spcBef>
                <a:spcPts val="600"/>
              </a:spcBef>
              <a:buFont typeface="Arial" charset="0"/>
              <a:buChar char="•"/>
            </a:pP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The point at which all rays parallel to the principal axis converge after refraction by the lens</a:t>
            </a:r>
          </a:p>
          <a:p>
            <a:pPr>
              <a:spcBef>
                <a:spcPts val="600"/>
              </a:spcBef>
              <a:buFont typeface="Arial" charset="0"/>
              <a:buChar char="•"/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</a:pP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3521075" y="1981200"/>
            <a:ext cx="0" cy="14636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 flipH="1">
            <a:off x="3668713" y="2568575"/>
            <a:ext cx="1055687" cy="0"/>
          </a:xfrm>
          <a:prstGeom prst="straightConnector1">
            <a:avLst/>
          </a:prstGeom>
          <a:noFill/>
          <a:ln w="22225" cap="sq">
            <a:solidFill>
              <a:srgbClr val="FF0000"/>
            </a:solidFill>
            <a:round/>
            <a:headEnd type="none" w="sm" len="sm"/>
            <a:tailEnd type="stealth" w="lg" len="lg"/>
          </a:ln>
        </p:spPr>
      </p:cxnSp>
      <p:sp>
        <p:nvSpPr>
          <p:cNvPr id="14" name="TextBox 13"/>
          <p:cNvSpPr txBox="1"/>
          <p:nvPr/>
        </p:nvSpPr>
        <p:spPr>
          <a:xfrm>
            <a:off x="4576763" y="2330450"/>
            <a:ext cx="3424237" cy="16319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Focal plane</a:t>
            </a:r>
          </a:p>
          <a:p>
            <a:r>
              <a:rPr lang="en-US" sz="2000">
                <a:latin typeface="Arial" charset="0"/>
                <a:ea typeface="Arial" charset="0"/>
                <a:cs typeface="Arial" charset="0"/>
              </a:rPr>
              <a:t>The plane that passes through the focal point F and is perpendicular to the principal axis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24163" y="5565775"/>
            <a:ext cx="4572000" cy="7080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US" sz="2000">
                <a:latin typeface="Arial" charset="0"/>
                <a:ea typeface="Arial" charset="0"/>
                <a:cs typeface="Arial" charset="0"/>
              </a:rPr>
              <a:t>A lens has two focal points, one on each side of the lens.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 txBox="1">
            <a:spLocks noChangeArrowheads="1"/>
          </p:cNvSpPr>
          <p:nvPr/>
        </p:nvSpPr>
        <p:spPr bwMode="auto">
          <a:xfrm>
            <a:off x="457200" y="3048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FFFFFF"/>
                </a:solidFill>
                <a:latin typeface="Arial" charset="0"/>
              </a:rPr>
              <a:t>12.4 Refraction by Thin Lenses</a:t>
            </a:r>
          </a:p>
        </p:txBody>
      </p:sp>
      <p:sp>
        <p:nvSpPr>
          <p:cNvPr id="122883" name="Rectangle 3"/>
          <p:cNvSpPr txBox="1">
            <a:spLocks noChangeArrowheads="1"/>
          </p:cNvSpPr>
          <p:nvPr/>
        </p:nvSpPr>
        <p:spPr bwMode="auto">
          <a:xfrm>
            <a:off x="1066800" y="1252538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Features of a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Thin Converging Lens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  <p:pic>
        <p:nvPicPr>
          <p:cNvPr id="12288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95575" y="2046288"/>
            <a:ext cx="3400425" cy="279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>
            <a:off x="5532438" y="2046288"/>
            <a:ext cx="0" cy="146208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986213" y="1828800"/>
            <a:ext cx="2109787" cy="474663"/>
            <a:chOff x="3986220" y="1828800"/>
            <a:chExt cx="2109780" cy="474922"/>
          </a:xfrm>
        </p:grpSpPr>
        <p:cxnSp>
          <p:nvCxnSpPr>
            <p:cNvPr id="122889" name="Straight Arrow Connector 12"/>
            <p:cNvCxnSpPr>
              <a:cxnSpLocks noChangeShapeType="1"/>
            </p:cNvCxnSpPr>
            <p:nvPr/>
          </p:nvCxnSpPr>
          <p:spPr bwMode="auto">
            <a:xfrm>
              <a:off x="3986220" y="2225350"/>
              <a:ext cx="1554480" cy="0"/>
            </a:xfrm>
            <a:prstGeom prst="straightConnector1">
              <a:avLst/>
            </a:prstGeom>
            <a:noFill/>
            <a:ln w="22225" cap="sq">
              <a:solidFill>
                <a:srgbClr val="FF0000"/>
              </a:solidFill>
              <a:round/>
              <a:headEnd type="stealth" w="lg" len="lg"/>
              <a:tailEnd type="stealth" w="lg" len="lg"/>
            </a:ln>
          </p:spPr>
        </p:cxnSp>
        <p:cxnSp>
          <p:nvCxnSpPr>
            <p:cNvPr id="122890" name="Straight Connector 14"/>
            <p:cNvCxnSpPr>
              <a:cxnSpLocks noChangeShapeType="1"/>
            </p:cNvCxnSpPr>
            <p:nvPr/>
          </p:nvCxnSpPr>
          <p:spPr bwMode="auto">
            <a:xfrm>
              <a:off x="4007995" y="2105603"/>
              <a:ext cx="0" cy="19811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</p:cxnSp>
        <p:sp>
          <p:nvSpPr>
            <p:cNvPr id="122891" name="TextBox 15"/>
            <p:cNvSpPr txBox="1">
              <a:spLocks noChangeArrowheads="1"/>
            </p:cNvSpPr>
            <p:nvPr/>
          </p:nvSpPr>
          <p:spPr bwMode="auto">
            <a:xfrm>
              <a:off x="4114800" y="182880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focal length</a:t>
              </a:r>
            </a:p>
          </p:txBody>
        </p:sp>
      </p:grp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066800" y="5073650"/>
            <a:ext cx="6248400" cy="946150"/>
          </a:xfrm>
          <a:prstGeom prst="rect">
            <a:avLst/>
          </a:prstGeom>
          <a:solidFill>
            <a:srgbClr val="F9CB77">
              <a:alpha val="61960"/>
            </a:srgbClr>
          </a:solidFill>
          <a:ln w="12700" cap="sq">
            <a:noFill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1295400" y="5181600"/>
            <a:ext cx="640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 sz="2400" b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Focal length </a:t>
            </a:r>
            <a:r>
              <a:rPr lang="en-US" sz="2400" b="1" i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f 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is the distance between the</a:t>
            </a:r>
          </a:p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optical centre C and the focal point F.</a:t>
            </a:r>
            <a:endParaRPr kumimoji="0" lang="en-US" sz="240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5"/>
          <p:cNvSpPr>
            <a:spLocks noChangeArrowheads="1"/>
          </p:cNvSpPr>
          <p:nvPr/>
        </p:nvSpPr>
        <p:spPr bwMode="auto">
          <a:xfrm>
            <a:off x="611188" y="3325813"/>
            <a:ext cx="66976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9027" name="Rectangle 3"/>
          <p:cNvSpPr txBox="1">
            <a:spLocks noChangeArrowheads="1"/>
          </p:cNvSpPr>
          <p:nvPr/>
        </p:nvSpPr>
        <p:spPr bwMode="auto">
          <a:xfrm>
            <a:off x="1143000" y="220980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 smtClean="0">
                <a:solidFill>
                  <a:srgbClr val="008000"/>
                </a:solidFill>
                <a:latin typeface="Arial" charset="0"/>
                <a:hlinkClick r:id="rId3"/>
              </a:rPr>
              <a:t>Thin Converging Lens Ray Diagram Simulation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04800" y="76200"/>
            <a:ext cx="6705600" cy="990600"/>
          </a:xfrm>
          <a:prstGeom prst="rect">
            <a:avLst/>
          </a:prstGeom>
        </p:spPr>
        <p:txBody>
          <a:bodyPr/>
          <a:lstStyle/>
          <a:p>
            <a:pPr marL="812800" marR="0" lvl="0" indent="-812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12.4 Ray Diagrams for Thin Converging Lenses</a:t>
            </a:r>
          </a:p>
        </p:txBody>
      </p:sp>
    </p:spTree>
    <p:extLst>
      <p:ext uri="{BB962C8B-B14F-4D97-AF65-F5344CB8AC3E}">
        <p14:creationId xmlns:p14="http://schemas.microsoft.com/office/powerpoint/2010/main" val="19499749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 txBox="1">
            <a:spLocks noChangeArrowheads="1"/>
          </p:cNvSpPr>
          <p:nvPr/>
        </p:nvSpPr>
        <p:spPr bwMode="auto">
          <a:xfrm>
            <a:off x="1066800" y="1295400"/>
            <a:ext cx="662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Drawing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Ray Diagrams for Thin Converging Lenses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1103313" y="2846388"/>
            <a:ext cx="7092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passes through the </a:t>
            </a:r>
            <a:r>
              <a:rPr lang="en-US" sz="24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optical centre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of the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lens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,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1077" name="Text Box 16"/>
          <p:cNvSpPr txBox="1">
            <a:spLocks noChangeArrowheads="1"/>
          </p:cNvSpPr>
          <p:nvPr/>
        </p:nvSpPr>
        <p:spPr bwMode="auto">
          <a:xfrm>
            <a:off x="1027113" y="2397125"/>
            <a:ext cx="7092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When a ray of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light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800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4213" y="3429000"/>
            <a:ext cx="3338512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463675" y="5737225"/>
            <a:ext cx="5265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it passes through </a:t>
            </a:r>
            <a:r>
              <a:rPr lang="en-US" sz="2400" b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without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 bending.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04800" y="76200"/>
            <a:ext cx="6705600" cy="990600"/>
          </a:xfrm>
          <a:prstGeom prst="rect">
            <a:avLst/>
          </a:prstGeom>
        </p:spPr>
        <p:txBody>
          <a:bodyPr/>
          <a:lstStyle/>
          <a:p>
            <a:pPr marL="812800" marR="0" lvl="0" indent="-812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12.4 Ray Diagrams for Thin Converging Lenses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1103313" y="2846388"/>
            <a:ext cx="70929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passes through the lens </a:t>
            </a:r>
            <a:r>
              <a:rPr lang="en-US" sz="2400" b="1" dirty="0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parallel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to the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len’s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principal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axis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,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3123" name="Text Box 16"/>
          <p:cNvSpPr txBox="1">
            <a:spLocks noChangeArrowheads="1"/>
          </p:cNvSpPr>
          <p:nvPr/>
        </p:nvSpPr>
        <p:spPr bwMode="auto">
          <a:xfrm>
            <a:off x="1027113" y="2397125"/>
            <a:ext cx="7092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When a ray of light…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1463675" y="5862638"/>
            <a:ext cx="7070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it is </a:t>
            </a:r>
            <a:r>
              <a:rPr lang="en-US" sz="2400" b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refracted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 to pass through the </a:t>
            </a:r>
            <a:r>
              <a:rPr lang="en-US" sz="2400" b="1">
                <a:solidFill>
                  <a:srgbClr val="008000"/>
                </a:solidFill>
                <a:latin typeface="Arial" charset="0"/>
                <a:ea typeface="Arial" charset="0"/>
                <a:cs typeface="Arial" charset="0"/>
              </a:rPr>
              <a:t>focal point F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81338" y="3744913"/>
            <a:ext cx="3343275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04800" y="76200"/>
            <a:ext cx="6705600" cy="990600"/>
          </a:xfrm>
          <a:prstGeom prst="rect">
            <a:avLst/>
          </a:prstGeom>
        </p:spPr>
        <p:txBody>
          <a:bodyPr/>
          <a:lstStyle/>
          <a:p>
            <a:pPr marL="812800" marR="0" lvl="0" indent="-812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12.4 Ray Diagrams for Thin Converging Lenses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066800" y="1295400"/>
            <a:ext cx="662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  <a:tabLst>
                <a:tab pos="465138" algn="l"/>
              </a:tabLst>
            </a:pPr>
            <a:r>
              <a:rPr lang="en-US" b="1" dirty="0">
                <a:solidFill>
                  <a:srgbClr val="008000"/>
                </a:solidFill>
                <a:latin typeface="Arial" charset="0"/>
              </a:rPr>
              <a:t>Drawing</a:t>
            </a:r>
            <a:r>
              <a:rPr lang="en-US" b="1" dirty="0" smtClean="0">
                <a:solidFill>
                  <a:srgbClr val="008000"/>
                </a:solidFill>
                <a:latin typeface="Arial" charset="0"/>
              </a:rPr>
              <a:t> Ray Diagrams for Thin Converging Lenses</a:t>
            </a:r>
            <a:endParaRPr lang="en-US" b="1" dirty="0">
              <a:solidFill>
                <a:srgbClr val="008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theme/theme1.xml><?xml version="1.0" encoding="utf-8"?>
<a:theme xmlns:a="http://schemas.openxmlformats.org/drawingml/2006/main" name="MC ppt (coporate)">
  <a:themeElements>
    <a:clrScheme name="MC ppt (coporate)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C ppt (coporate)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lnDef>
  </a:objectDefaults>
  <a:extraClrSchemeLst>
    <a:extraClrScheme>
      <a:clrScheme name="MC ppt (coporate)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 ppt (coporate)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 ppt (coporate)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 ppt (coporate)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 ppt (coporate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 ppt (coporate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 ppt (coporate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 ppt (coporate) 8">
        <a:dk1>
          <a:srgbClr val="000000"/>
        </a:dk1>
        <a:lt1>
          <a:srgbClr val="E1EBF8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EEF3FB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Documents\Templates\Documents\MC ppt (coporate).ppt</Template>
  <TotalTime>12981</TotalTime>
  <Words>502</Words>
  <Application>Microsoft Macintosh PowerPoint</Application>
  <PresentationFormat>On-screen Show (4:3)</PresentationFormat>
  <Paragraphs>77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ＭＳ Ｐゴシック</vt:lpstr>
      <vt:lpstr>Times</vt:lpstr>
      <vt:lpstr>Times New Roman</vt:lpstr>
      <vt:lpstr>Verdana</vt:lpstr>
      <vt:lpstr>MC ppt (coporate)</vt:lpstr>
      <vt:lpstr>Chapter 12 Light</vt:lpstr>
      <vt:lpstr>12.4 Refraction by Thin Lenses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Times Media Pte Ltd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Overview</dc:title>
  <dc:creator>Federal</dc:creator>
  <cp:lastModifiedBy>Joseph Chua</cp:lastModifiedBy>
  <cp:revision>944</cp:revision>
  <cp:lastPrinted>2012-11-22T06:35:16Z</cp:lastPrinted>
  <dcterms:created xsi:type="dcterms:W3CDTF">2012-12-12T01:27:07Z</dcterms:created>
  <dcterms:modified xsi:type="dcterms:W3CDTF">2016-08-01T08:58:38Z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-833148910</vt:i4>
  </property>
  <property fmtid="{D5CDD505-2E9C-101B-9397-08002B2CF9AE}" pid="3" name="_EmailSubject">
    <vt:lpwstr>Slides</vt:lpwstr>
  </property>
  <property fmtid="{D5CDD505-2E9C-101B-9397-08002B2CF9AE}" pid="4" name="_AuthorEmail">
    <vt:lpwstr>joytanli@singnet.com.sg</vt:lpwstr>
  </property>
  <property fmtid="{D5CDD505-2E9C-101B-9397-08002B2CF9AE}" pid="5" name="_AuthorEmailDisplayName">
    <vt:lpwstr>francis&amp;joy</vt:lpwstr>
  </property>
  <property fmtid="{D5CDD505-2E9C-101B-9397-08002B2CF9AE}" pid="6" name="_ReviewingToolsShownOnce">
    <vt:lpwstr/>
  </property>
</Properties>
</file>