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376" r:id="rId4"/>
    <p:sldId id="372" r:id="rId5"/>
    <p:sldId id="374" r:id="rId6"/>
    <p:sldId id="3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674EC-DD02-4739-825D-CE2281E279AA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5673-6AAF-4D8F-80D0-632E7DB3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78311" indent="-29935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9740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7636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55324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4284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1324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9220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71167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7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DD526-3DB7-4355-A33A-93F0FCA61D2D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l" defTabSz="96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TIP1: Energy is a measure of how much change (position/motion) in an interaction between bodies</a:t>
            </a:r>
          </a:p>
          <a:p>
            <a:pPr eaLnBrk="1" hangingPunct="1"/>
            <a:endParaRPr lang="en-SG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SG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 in position</a:t>
            </a:r>
          </a:p>
          <a:p>
            <a:pPr eaLnBrk="1" hangingPunct="1"/>
            <a:r>
              <a:rPr lang="en-SG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</a:t>
            </a: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motion</a:t>
            </a:r>
          </a:p>
          <a:p>
            <a:pPr eaLnBrk="1" hangingPunct="1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Basketball in air interaction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Activity One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using Basketball</a:t>
            </a:r>
          </a:p>
          <a:p>
            <a:pPr marL="285750" indent="-285750" eaLnBrk="1" hangingPunct="1">
              <a:buFontTx/>
              <a:buChar char="-"/>
            </a:pP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Show three positions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position illustrates Energy cube &amp; Energy bar</a:t>
            </a:r>
            <a:b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forms of energy? 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total amount of energy?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change in energy in stage 2 and 3?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forces that are acting on the object? Bring in the Earth and object Acting on their prior knowledge.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distribution of thermal energy Critical thinking on the system</a:t>
            </a:r>
          </a:p>
          <a:p>
            <a:pPr lvl="0"/>
            <a:endParaRPr lang="en-SG" sz="1800" b="1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A– 10 PE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B – 5 PE 3 KE 1TE, 1TE out of body Why do you have 1 TE here? One object moving I the environment, the object will be heated up? Thermal energy generated?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C– 5 KE 3 TE, 2 TE out of body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baseline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32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78311" indent="-29935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9740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7636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55324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4284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1324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9220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71167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7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DD526-3DB7-4355-A33A-93F0FCA61D2D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l" defTabSz="96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TIP1: Energy is a measure of how much change (position/motion) in an interaction between bodies</a:t>
            </a:r>
          </a:p>
          <a:p>
            <a:pPr eaLnBrk="1" hangingPunct="1"/>
            <a:endParaRPr lang="en-SG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SG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 in position</a:t>
            </a:r>
          </a:p>
          <a:p>
            <a:pPr eaLnBrk="1" hangingPunct="1"/>
            <a:r>
              <a:rPr lang="en-SG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Change</a:t>
            </a: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motion</a:t>
            </a:r>
          </a:p>
          <a:p>
            <a:pPr eaLnBrk="1" hangingPunct="1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Basketball in air interaction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Activity One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using Basketball</a:t>
            </a:r>
          </a:p>
          <a:p>
            <a:pPr marL="285750" indent="-285750" eaLnBrk="1" hangingPunct="1">
              <a:buFontTx/>
              <a:buChar char="-"/>
            </a:pP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Show three positions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position illustrates Energy cube &amp; Energy bar</a:t>
            </a:r>
            <a:b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forms of energy? 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total amount of energy?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change in energy in stage 2 and 3?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forces that are acting on the object? Bring in the Earth and object Acting on their prior knowledge.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distribution of thermal energy Critical thinking on the system</a:t>
            </a:r>
          </a:p>
          <a:p>
            <a:pPr lvl="0"/>
            <a:endParaRPr lang="en-SG" sz="1800" b="1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A– 10 PE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B – 5 PE 3 KE 1TE, 1TE out of body Why do you have 1 TE here? One object moving I the environment, the object will be heated up? Thermal energy generated?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C– 5 KE 3 TE, 2 TE out of body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baseline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10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78311" indent="-29935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9740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7636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55324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4284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1324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9220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71167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7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DD526-3DB7-4355-A33A-93F0FCA61D2D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l" defTabSz="96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Activity One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using Basketball</a:t>
            </a:r>
          </a:p>
          <a:p>
            <a:pPr marL="285750" indent="-285750" eaLnBrk="1" hangingPunct="1">
              <a:buFontTx/>
              <a:buChar char="-"/>
            </a:pP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Show three positions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position illustrates Energy cube &amp; Energy bar</a:t>
            </a:r>
            <a:b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forms of energy? 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total amount of energy?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change in energy in stage 2 and 3?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forces that are acting on the object? Bring in the Earth and object Acting on their prior knowledge.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distribution of thermal energy Critical thinking on the system</a:t>
            </a:r>
            <a:b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A– 10 PE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B – 5 PE 3 KE 1TE, 1TE out of body Why do you have 1 TE here? One object moving I the environment, the object will be heated up? Thermal energy generated?</a:t>
            </a: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GPE is determined by the height, half the height, half amount of GPE</a:t>
            </a: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faster,</a:t>
            </a:r>
            <a:r>
              <a:rPr lang="en-SG" sz="18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has higher resistance</a:t>
            </a:r>
            <a:endParaRPr lang="en-SG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C– 5 KE 3 TE, 2 TE out of body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baseline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87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78311" indent="-29935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9740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76362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155324" indent="-239481" defTabSz="9679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634284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11324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592205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71167" indent="-239481" defTabSz="9679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67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3DD526-3DB7-4355-A33A-93F0FCA61D2D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  <a:sym typeface="Arial"/>
              </a:rPr>
              <a:pPr marL="0" marR="0" lvl="0" indent="0" algn="l" defTabSz="9679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Activity One</a:t>
            </a:r>
            <a:r>
              <a:rPr lang="en-US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using Basketball</a:t>
            </a:r>
          </a:p>
          <a:p>
            <a:pPr marL="285750" indent="-285750" eaLnBrk="1" hangingPunct="1">
              <a:buFontTx/>
              <a:buChar char="-"/>
            </a:pP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Show three positions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Real world </a:t>
            </a:r>
            <a:b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Dynamically linked representation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position illustrates Energy cube &amp; Energy bar</a:t>
            </a:r>
          </a:p>
          <a:p>
            <a:pPr lvl="0"/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QUESTION CARD</a:t>
            </a:r>
            <a:b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SG" altLang="en-US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Q1.</a:t>
            </a:r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forms of energy? 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Q2.What is the total amount of energy?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Q3.What is the change in energy in stage 2 and 3? (compare previous and current)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Q4.What are the forces that are acting on the object? Bring in the Earth and object Acting on their prior knowledge. When there is a presence of forces, it</a:t>
            </a: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results a change and transfer of energy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Frictional force causes transfer of thermal energy.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must convert GPE to KE before it was converted to TE.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 PT – students may interpret GPE to TE, position A is there any thermal energy, object must move faster, it increases the air resistance.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Frictional force slows down the object.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GPE is dependent on the height. (what happens to KE?)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Q5. What is the distribution of thermal energy? Two</a:t>
            </a:r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bodies get heated;</a:t>
            </a:r>
          </a:p>
          <a:p>
            <a: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is poor thermal conductor (less TE in air); Assume similar thermal conductivity. IF metal than air, higher thermal conductivity. Basketball and air (two bodies) </a:t>
            </a:r>
            <a:br>
              <a:rPr lang="en-SG" sz="18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thinking on the system</a:t>
            </a:r>
            <a:br>
              <a:rPr lang="en-SG" sz="18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A– 10 PE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B – 5 PE 3 KE 1TE, 1TE out of body Why do you have 1 TE here? One object moving I the environment, the object will be heated up? Thermal energy generated?</a:t>
            </a:r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C– 4</a:t>
            </a:r>
            <a:r>
              <a:rPr lang="en-SG" sz="18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 3 TE, 2 TE out of body</a:t>
            </a: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TE in the position B</a:t>
            </a:r>
          </a:p>
          <a:p>
            <a:r>
              <a:rPr lang="en-SG" sz="1800" b="0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TE stays inside</a:t>
            </a:r>
            <a:r>
              <a:rPr lang="en-SG" sz="18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ball</a:t>
            </a:r>
          </a:p>
          <a:p>
            <a:r>
              <a:rPr lang="en-SG" sz="18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TE outside the ball </a:t>
            </a:r>
          </a:p>
          <a:p>
            <a:r>
              <a:rPr lang="en-SG" sz="18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KE indicates speed is maximum and therefore there are more TE due to higher resistance</a:t>
            </a:r>
          </a:p>
          <a:p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800" b="0" i="0" u="none" strike="noStrike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baseline="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14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C47F-77C5-4748-A267-3B169D774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4C126-2781-45B3-9DD0-3D735A7B2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6C67B-6CD5-4A5E-9ADD-BAC7F5E1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D0B7-2C57-4F0E-AF5A-C2369360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080B-4BA0-46A5-B7C9-046E98CE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6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D220-4208-43A6-91A4-C7194EDE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CB689-7B63-4592-84F0-F65A235FB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0B90-C1F8-4203-A23E-2E799543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024D-4A7F-4502-9589-278C641D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674AF-C1A1-404B-A434-31AE54E6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47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511A0-A46D-49E9-9E73-9E1948D56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E93D8-5DBE-444C-B183-080DF55DA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AF36-38A1-4A59-8FEE-1D63DED0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DBCA0-4CC2-4B6B-89D4-4F3401DC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F24F-8677-4324-A10D-A67532E0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9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486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7/7/20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4366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240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056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7214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069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227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64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86D6-BC14-4C0F-94D0-D67EF81D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B0F4-BA45-4C76-B6F8-D5FFBE7E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69A72-2566-4C70-BA2E-A517B15E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22EB-64DF-47FA-AB1A-2563A298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D30DA-3A5C-4627-8A09-170835E7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1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3932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4404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BDF9-EDC3-4B2A-A1C5-EF75BE95AA77}" type="datetimeFigureOut">
              <a:rPr lang="en-SG" smtClean="0"/>
              <a:t>7/7/20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2CA7-5B86-469B-BAB9-5E9B758A48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03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E0FE-23AA-47E3-A83F-A4E65D48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20406-6B50-4492-B49A-A9768B7C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AAFD-0077-4920-8E25-72A35963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FF187-B6C4-4622-9F13-A11AB12B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7DC57-7E20-4D57-8A3D-52E44F2E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CC76-5637-4E88-9A11-91F409879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6D9CB-5733-4A39-82FA-0F7672C00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A9ECB-46F9-4B3E-9265-6D83C154F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9EC87-C148-4CCE-96BE-2F106AD1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08472-06C5-4AD8-8F88-C1C75295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5F013-79AD-4FE3-B620-0898B1F4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577E-35B5-4B0A-A11A-B8AC8CDA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58F6A-904D-4BC7-A3D9-E2807417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7DB2C5-1632-4017-BA67-669816B6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A2FED-ACB9-4871-A59D-4885F0161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B6033-03E6-42A9-B043-5C949C6AA0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FA08-FB21-48FC-879F-1F833409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1E0CB-6BBD-4DCB-B0F2-CE24AC17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60800-7275-4E6C-BC84-F1D04A62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3367-6370-4A54-B9B7-0F665C0B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DB32C-E6FE-40D6-91B3-4ADAFBF9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7F0AD-BACC-4624-B5E0-9280F854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B4B3F-8B0E-4178-B762-54CC1C89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9C66C-3BE4-44D9-9F7C-B312EBF6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854DD-614C-4206-B816-3EB8C3F9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8EB3-454E-489A-A305-91C18BA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6D03-F1A5-4710-9320-83A93AE1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20C4-8F39-4BA2-87BD-0306F9D7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CB22A-EDE2-4B87-A190-E0E257582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D99D6-99A9-432B-8CEC-6C7683DC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6A12-C5BF-4FEB-A550-1DCFFDC5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7B2F4-75B6-46C9-86A6-37016292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1E58-5B9A-4F26-9004-8BCDECA6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B7AC7-C288-4E9E-92CB-65B0E6005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7C46D-BC73-4D5D-9826-C26E8CFA1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B6B97-7E0C-4409-A203-2EE05E7B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EEEEA-B728-417C-A875-A673A6CA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9E21D-61DC-4BC3-B522-024E013D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F01BE-16EC-4F0B-9339-46912305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9881-3ED4-43F8-8272-FAA06D54D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11AD1-A8D0-4138-8833-E0A21C61D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3304-0C12-40AF-A60E-6CF437D03E21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40E50-C973-4EB4-92AD-01DF56BF0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EA011-949A-4E8C-98AB-6B690BD34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D053-0298-4ECE-ACAB-CC156CC69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6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18BB-F30C-47E5-A003-E1C6D36DA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dropping Basket Ball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E7B20-4AC9-48B9-9353-7F82E6B93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Laws of  Conservation of Energy</a:t>
            </a:r>
          </a:p>
          <a:p>
            <a:r>
              <a:rPr lang="en-US" dirty="0"/>
              <a:t>Visualizing Energy Transfer and Energy Transformation using representations </a:t>
            </a:r>
          </a:p>
        </p:txBody>
      </p:sp>
    </p:spTree>
    <p:extLst>
      <p:ext uri="{BB962C8B-B14F-4D97-AF65-F5344CB8AC3E}">
        <p14:creationId xmlns:p14="http://schemas.microsoft.com/office/powerpoint/2010/main" val="168516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0" dirty="0">
                <a:solidFill>
                  <a:srgbClr val="FFFFFF"/>
                </a:solidFill>
              </a:rPr>
              <a:t>15.2 Energy Changes </a:t>
            </a:r>
            <a:endParaRPr lang="en-US" altLang="en-US" b="0" dirty="0"/>
          </a:p>
        </p:txBody>
      </p:sp>
      <p:sp>
        <p:nvSpPr>
          <p:cNvPr id="15" name="Shape 54"/>
          <p:cNvSpPr txBox="1"/>
          <p:nvPr/>
        </p:nvSpPr>
        <p:spPr>
          <a:xfrm>
            <a:off x="838200" y="72250"/>
            <a:ext cx="10725145" cy="9951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Understanding &amp; Visualizing Laws of Conservation of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57" y="1343135"/>
            <a:ext cx="1647450" cy="5258969"/>
          </a:xfrm>
          <a:prstGeom prst="rect">
            <a:avLst/>
          </a:prstGeom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46840" y="5944710"/>
            <a:ext cx="2951966" cy="56102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Ground (Earth)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19D1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9431" y="5914729"/>
            <a:ext cx="3552668" cy="299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AutoShape 14"/>
          <p:cNvSpPr>
            <a:spLocks noChangeArrowheads="1"/>
          </p:cNvSpPr>
          <p:nvPr/>
        </p:nvSpPr>
        <p:spPr bwMode="auto">
          <a:xfrm>
            <a:off x="5617650" y="3827519"/>
            <a:ext cx="2503530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F19D1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air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19D1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FF11C-6DE9-4124-92AE-CE5F5AC26A63}"/>
              </a:ext>
            </a:extLst>
          </p:cNvPr>
          <p:cNvSpPr txBox="1"/>
          <p:nvPr/>
        </p:nvSpPr>
        <p:spPr>
          <a:xfrm>
            <a:off x="670159" y="436909"/>
            <a:ext cx="197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dropping basket ball with air resistance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DAB7A-3AE4-4307-A994-78B201C770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80" t="32347" r="46911" b="36241"/>
          <a:stretch/>
        </p:blipFill>
        <p:spPr>
          <a:xfrm>
            <a:off x="3308836" y="937439"/>
            <a:ext cx="4493643" cy="1595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0CEBC7-578A-4F67-B3AE-2F0F0262DF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36" t="48173" r="47719" b="19530"/>
          <a:stretch/>
        </p:blipFill>
        <p:spPr>
          <a:xfrm>
            <a:off x="3801764" y="2695685"/>
            <a:ext cx="4084936" cy="16192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505485-6FC6-44CB-A20B-C477C8F79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37" t="44374" r="47423" b="17298"/>
          <a:stretch/>
        </p:blipFill>
        <p:spPr>
          <a:xfrm>
            <a:off x="3991710" y="4209395"/>
            <a:ext cx="3552668" cy="164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0">
                <a:solidFill>
                  <a:srgbClr val="FFFFFF"/>
                </a:solidFill>
              </a:rPr>
              <a:t>15.2 Energy Changes </a:t>
            </a:r>
            <a:endParaRPr lang="en-US" altLang="en-US" b="0"/>
          </a:p>
        </p:txBody>
      </p:sp>
      <p:sp>
        <p:nvSpPr>
          <p:cNvPr id="15" name="Shape 54"/>
          <p:cNvSpPr txBox="1"/>
          <p:nvPr/>
        </p:nvSpPr>
        <p:spPr>
          <a:xfrm>
            <a:off x="1181100" y="22909"/>
            <a:ext cx="9715500" cy="9951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spcBef>
                <a:spcPts val="1600"/>
              </a:spcBef>
              <a:buClr>
                <a:prstClr val="black"/>
              </a:buClr>
              <a:buSzPts val="2400"/>
            </a:pP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Understanding &amp;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Visualising</a:t>
            </a: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Laws of Conservation of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9" y="1287366"/>
            <a:ext cx="1647450" cy="5258969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952164" y="989646"/>
            <a:ext cx="2058305" cy="1026488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/>
          <a:lstStyle/>
          <a:p>
            <a:pPr marL="266700" indent="-266700" algn="ctr">
              <a:defRPr/>
            </a:pPr>
            <a: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Position 1</a:t>
            </a:r>
          </a:p>
          <a:p>
            <a:pPr marL="266700" indent="-266700" algn="ctr">
              <a:defRPr/>
            </a:pPr>
            <a: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Height(max)</a:t>
            </a:r>
            <a:endParaRPr lang="en-US" sz="24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18620" y="1931211"/>
            <a:ext cx="2224942" cy="2103631"/>
          </a:xfrm>
          <a:prstGeom prst="ellipse">
            <a:avLst/>
          </a:prstGeom>
          <a:solidFill>
            <a:schemeClr val="bg1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002319" y="3904210"/>
            <a:ext cx="2503530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basketball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46840" y="5944710"/>
            <a:ext cx="2951966" cy="56102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Ground (Earth)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9431" y="5914729"/>
            <a:ext cx="3552668" cy="299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37290" y="2300905"/>
            <a:ext cx="347994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5413" y="2053635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23430" y="3287751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5514" y="2807831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1983" y="2755491"/>
            <a:ext cx="351080" cy="4288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6975" y="2524713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00754" y="3263913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05413" y="3006110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413" y="3512302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17641" y="2320874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38417" y="2048819"/>
            <a:ext cx="218245" cy="2043957"/>
            <a:chOff x="6314416" y="1942396"/>
            <a:chExt cx="218245" cy="2043957"/>
          </a:xfrm>
        </p:grpSpPr>
        <p:grpSp>
          <p:nvGrpSpPr>
            <p:cNvPr id="134" name="Group 133"/>
            <p:cNvGrpSpPr/>
            <p:nvPr/>
          </p:nvGrpSpPr>
          <p:grpSpPr>
            <a:xfrm>
              <a:off x="6320193" y="1942396"/>
              <a:ext cx="212468" cy="1017227"/>
              <a:chOff x="808959" y="3587069"/>
              <a:chExt cx="350445" cy="1596277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809514" y="4895001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810635" y="4562276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809513" y="4248273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808959" y="3918422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810635" y="3587069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314416" y="2997645"/>
              <a:ext cx="216045" cy="988708"/>
              <a:chOff x="808959" y="3587069"/>
              <a:chExt cx="350445" cy="1596277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809514" y="4895001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10635" y="4562276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9513" y="4248273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808959" y="3918422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10635" y="3587069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771692" y="1672007"/>
            <a:ext cx="3628336" cy="3041492"/>
            <a:chOff x="5247692" y="1672007"/>
            <a:chExt cx="3628336" cy="3041492"/>
          </a:xfrm>
        </p:grpSpPr>
        <p:grpSp>
          <p:nvGrpSpPr>
            <p:cNvPr id="37" name="Group 36"/>
            <p:cNvGrpSpPr/>
            <p:nvPr/>
          </p:nvGrpSpPr>
          <p:grpSpPr>
            <a:xfrm>
              <a:off x="5247692" y="1672007"/>
              <a:ext cx="3515308" cy="3041492"/>
              <a:chOff x="295109" y="1816863"/>
              <a:chExt cx="4707198" cy="420826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622464" y="5197987"/>
                <a:ext cx="3466464" cy="0"/>
              </a:xfrm>
              <a:prstGeom prst="straightConnector1">
                <a:avLst/>
              </a:prstGeom>
              <a:ln w="1587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34438" y="2008094"/>
                <a:ext cx="11488" cy="3203043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778131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230148" y="2379663"/>
                <a:ext cx="340912" cy="2838349"/>
                <a:chOff x="1230148" y="2379663"/>
                <a:chExt cx="340912" cy="2838349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245745" y="4904134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233971" y="4621644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230148" y="4343638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238099" y="4056665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-166693" y="3798838"/>
                  <a:ext cx="283834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120027" y="3798838"/>
                  <a:ext cx="283834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231073" y="3778659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252482" y="3505137"/>
                  <a:ext cx="31857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231073" y="3222648"/>
                  <a:ext cx="31857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244834" y="2944642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247278" y="2640084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246053" y="2379663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712144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2149214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2616221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3071253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508323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 Box 111673"/>
              <p:cNvSpPr txBox="1"/>
              <p:nvPr/>
            </p:nvSpPr>
            <p:spPr>
              <a:xfrm>
                <a:off x="3685253" y="4904134"/>
                <a:ext cx="1317054" cy="63772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endParaRPr lang="en-SG" sz="16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  <p:sp>
            <p:nvSpPr>
              <p:cNvPr id="48" name="Text Box 111674"/>
              <p:cNvSpPr txBox="1"/>
              <p:nvPr/>
            </p:nvSpPr>
            <p:spPr>
              <a:xfrm>
                <a:off x="676523" y="5217613"/>
                <a:ext cx="3315626" cy="8075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SG" sz="12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Total E       </a:t>
                </a:r>
                <a:r>
                  <a:rPr lang="en-SG" sz="2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rPr>
                  <a:t>        </a:t>
                </a:r>
                <a:r>
                  <a:rPr lang="en-SG" sz="2400" kern="0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rPr>
                  <a:t>       </a:t>
                </a:r>
                <a:r>
                  <a:rPr lang="en-SG" sz="2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</a:t>
                </a:r>
                <a:endParaRPr lang="en-SG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  <a:p>
                <a:pPr>
                  <a:lnSpc>
                    <a:spcPct val="107000"/>
                  </a:lnSpc>
                </a:pPr>
                <a:endParaRPr lang="en-SG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  <p:sp>
            <p:nvSpPr>
              <p:cNvPr id="49" name="Text Box 111675"/>
              <p:cNvSpPr txBox="1"/>
              <p:nvPr/>
            </p:nvSpPr>
            <p:spPr>
              <a:xfrm rot="16200000">
                <a:off x="-295189" y="2407161"/>
                <a:ext cx="1454948" cy="2743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SG" sz="1400" kern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Energy  </a:t>
                </a:r>
                <a:endParaRPr lang="en-SG" sz="3200" ker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902826" y="4101726"/>
              <a:ext cx="973202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Types of</a:t>
              </a:r>
              <a:b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</a:br>
              <a: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Energy</a:t>
              </a:r>
              <a:endParaRPr lang="en-SG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  <a:sym typeface="Arial"/>
              </a:endParaRPr>
            </a:p>
          </p:txBody>
        </p:sp>
      </p:grpSp>
      <p:sp>
        <p:nvSpPr>
          <p:cNvPr id="169" name="AutoShape 14"/>
          <p:cNvSpPr>
            <a:spLocks noChangeArrowheads="1"/>
          </p:cNvSpPr>
          <p:nvPr/>
        </p:nvSpPr>
        <p:spPr bwMode="auto">
          <a:xfrm>
            <a:off x="7198985" y="1182234"/>
            <a:ext cx="2116647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Bar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0" name="AutoShape 14"/>
          <p:cNvSpPr>
            <a:spLocks noChangeArrowheads="1"/>
          </p:cNvSpPr>
          <p:nvPr/>
        </p:nvSpPr>
        <p:spPr bwMode="auto">
          <a:xfrm>
            <a:off x="5197243" y="4481505"/>
            <a:ext cx="2503530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air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81411" y="2048819"/>
            <a:ext cx="218245" cy="2043957"/>
            <a:chOff x="5657410" y="1942396"/>
            <a:chExt cx="218245" cy="2043957"/>
          </a:xfrm>
        </p:grpSpPr>
        <p:grpSp>
          <p:nvGrpSpPr>
            <p:cNvPr id="141" name="Group 140"/>
            <p:cNvGrpSpPr/>
            <p:nvPr/>
          </p:nvGrpSpPr>
          <p:grpSpPr>
            <a:xfrm>
              <a:off x="5663187" y="1942396"/>
              <a:ext cx="212468" cy="1017227"/>
              <a:chOff x="808959" y="3587069"/>
              <a:chExt cx="350445" cy="1596277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809514" y="4895001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810635" y="4562276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809513" y="4248273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808959" y="3918422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810635" y="3587069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5657410" y="2997645"/>
              <a:ext cx="216045" cy="988708"/>
              <a:chOff x="808959" y="3587069"/>
              <a:chExt cx="350445" cy="1596277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809514" y="4895001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10635" y="4562276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09513" y="4248273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808959" y="3918422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810635" y="3587069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</p:grpSp>
      <p:sp>
        <p:nvSpPr>
          <p:cNvPr id="159" name="AutoShape 14"/>
          <p:cNvSpPr>
            <a:spLocks noChangeArrowheads="1"/>
          </p:cNvSpPr>
          <p:nvPr/>
        </p:nvSpPr>
        <p:spPr bwMode="auto">
          <a:xfrm>
            <a:off x="7642071" y="1620200"/>
            <a:ext cx="578042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10</a:t>
            </a:r>
            <a:endParaRPr lang="en-US" sz="24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0" name="AutoShape 14"/>
          <p:cNvSpPr>
            <a:spLocks noChangeArrowheads="1"/>
          </p:cNvSpPr>
          <p:nvPr/>
        </p:nvSpPr>
        <p:spPr bwMode="auto">
          <a:xfrm>
            <a:off x="6984649" y="1571697"/>
            <a:ext cx="578042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400" b="1" kern="0" dirty="0">
                <a:solidFill>
                  <a:srgbClr val="FF0000"/>
                </a:solidFill>
                <a:latin typeface="Calibri" panose="020F0502020204030204"/>
                <a:sym typeface="Arial"/>
              </a:rPr>
              <a:t>10</a:t>
            </a:r>
            <a:endParaRPr lang="en-US" sz="2400" kern="0" dirty="0">
              <a:solidFill>
                <a:srgbClr val="FF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8" name="AutoShape 14"/>
          <p:cNvSpPr>
            <a:spLocks noChangeArrowheads="1"/>
          </p:cNvSpPr>
          <p:nvPr/>
        </p:nvSpPr>
        <p:spPr bwMode="auto">
          <a:xfrm>
            <a:off x="4316450" y="1287366"/>
            <a:ext cx="1846672" cy="47653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Cube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3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6" grpId="0"/>
      <p:bldP spid="169" grpId="0"/>
      <p:bldP spid="140" grpId="0"/>
      <p:bldP spid="159" grpId="0"/>
      <p:bldP spid="1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0" dirty="0">
                <a:solidFill>
                  <a:srgbClr val="FFFFFF"/>
                </a:solidFill>
              </a:rPr>
              <a:t>15.2 Energy Changes </a:t>
            </a:r>
            <a:endParaRPr lang="en-US" altLang="en-US" b="0" dirty="0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468541" y="2233402"/>
            <a:ext cx="1872410" cy="87258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/>
          <a:lstStyle/>
          <a:p>
            <a:pPr marL="266700" indent="-266700">
              <a:defRPr/>
            </a:pPr>
            <a: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Position 2</a:t>
            </a:r>
          </a:p>
          <a:p>
            <a:pPr marL="266700" indent="-266700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Half the height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4746" y="2906071"/>
            <a:ext cx="2224942" cy="2103631"/>
          </a:xfrm>
          <a:prstGeom prst="ellipse">
            <a:avLst/>
          </a:prstGeom>
          <a:solidFill>
            <a:schemeClr val="bg1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646840" y="5944710"/>
            <a:ext cx="2951966" cy="56102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Ground (Earth)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39431" y="5914729"/>
            <a:ext cx="3552668" cy="2998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2905" y="3357970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054" y="3042828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6054" y="3960909"/>
            <a:ext cx="393538" cy="38196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9883" y="4247841"/>
            <a:ext cx="393538" cy="38196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3051" y="3789020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877" y="3494383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2348" y="3353688"/>
            <a:ext cx="393538" cy="381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GPE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26054" y="5204620"/>
            <a:ext cx="393538" cy="381964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TE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0008" y="4281922"/>
            <a:ext cx="393538" cy="381964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KE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24324" y="2547942"/>
            <a:ext cx="3763182" cy="3041492"/>
            <a:chOff x="5400324" y="2547942"/>
            <a:chExt cx="3763182" cy="3041492"/>
          </a:xfrm>
        </p:grpSpPr>
        <p:grpSp>
          <p:nvGrpSpPr>
            <p:cNvPr id="37" name="Group 36"/>
            <p:cNvGrpSpPr/>
            <p:nvPr/>
          </p:nvGrpSpPr>
          <p:grpSpPr>
            <a:xfrm>
              <a:off x="5400324" y="2547942"/>
              <a:ext cx="3515308" cy="3041492"/>
              <a:chOff x="295109" y="1816863"/>
              <a:chExt cx="4707198" cy="420826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622464" y="5197987"/>
                <a:ext cx="3466464" cy="0"/>
              </a:xfrm>
              <a:prstGeom prst="straightConnector1">
                <a:avLst/>
              </a:prstGeom>
              <a:ln w="15875"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634438" y="2008094"/>
                <a:ext cx="11488" cy="3203043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778131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1230148" y="2379663"/>
                <a:ext cx="340912" cy="2838349"/>
                <a:chOff x="1230148" y="2379663"/>
                <a:chExt cx="340912" cy="2838349"/>
              </a:xfrm>
            </p:grpSpPr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245745" y="4904134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233971" y="4621644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230148" y="4343638"/>
                  <a:ext cx="319134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1238099" y="4056665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>
                  <a:off x="-166693" y="3798838"/>
                  <a:ext cx="283834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5400000">
                  <a:off x="120027" y="3798838"/>
                  <a:ext cx="283834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231073" y="3778659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252482" y="3505137"/>
                  <a:ext cx="31857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231073" y="3222648"/>
                  <a:ext cx="318578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1244834" y="2944642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247278" y="2640084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246053" y="2379663"/>
                  <a:ext cx="31858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1712144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2149214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2616221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3071253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508323" y="2379663"/>
                <a:ext cx="330603" cy="2838348"/>
                <a:chOff x="0" y="0"/>
                <a:chExt cx="164741" cy="120586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715" y="1072515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810" y="95250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05" y="834390"/>
                  <a:ext cx="15902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905" y="71247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>
                  <a:off x="-597218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-454343" y="602933"/>
                  <a:ext cx="1205865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3810" y="59436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715" y="478155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810" y="35814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05" y="24003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0" y="11811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905" y="0"/>
                  <a:ext cx="158750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 Box 111673"/>
              <p:cNvSpPr txBox="1"/>
              <p:nvPr/>
            </p:nvSpPr>
            <p:spPr>
              <a:xfrm>
                <a:off x="3685253" y="4904134"/>
                <a:ext cx="1317054" cy="63772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endParaRPr lang="en-SG" sz="16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  <p:sp>
            <p:nvSpPr>
              <p:cNvPr id="48" name="Text Box 111674"/>
              <p:cNvSpPr txBox="1"/>
              <p:nvPr/>
            </p:nvSpPr>
            <p:spPr>
              <a:xfrm>
                <a:off x="676523" y="5217613"/>
                <a:ext cx="3315626" cy="80751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SG" sz="12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Total E       </a:t>
                </a:r>
                <a:r>
                  <a:rPr lang="en-SG" sz="2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p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rPr>
                  <a:t>       </a:t>
                </a:r>
                <a:r>
                  <a:rPr lang="en-SG" sz="2400" kern="0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 err="1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rPr>
                  <a:t>       </a:t>
                </a:r>
                <a:r>
                  <a:rPr lang="en-SG" sz="2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</a:t>
                </a:r>
                <a:r>
                  <a:rPr lang="en-SG" sz="2400" kern="0" baseline="-2500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</a:t>
                </a:r>
                <a:endParaRPr lang="en-SG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  <a:p>
                <a:pPr>
                  <a:lnSpc>
                    <a:spcPct val="107000"/>
                  </a:lnSpc>
                </a:pPr>
                <a:endParaRPr lang="en-SG" sz="2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  <p:sp>
            <p:nvSpPr>
              <p:cNvPr id="49" name="Text Box 111675"/>
              <p:cNvSpPr txBox="1"/>
              <p:nvPr/>
            </p:nvSpPr>
            <p:spPr>
              <a:xfrm rot="16200000">
                <a:off x="-295189" y="2407161"/>
                <a:ext cx="1454948" cy="2743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SG" sz="1400" kern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Energy  </a:t>
                </a:r>
                <a:endParaRPr lang="en-SG" sz="3200" ker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8146185" y="4922581"/>
              <a:ext cx="1017321" cy="5533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Types of</a:t>
              </a:r>
              <a:b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</a:br>
              <a:r>
                <a:rPr lang="en-SG" sz="1400" kern="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Energy</a:t>
              </a:r>
              <a:endParaRPr lang="en-SG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  <a:sym typeface="Arial"/>
              </a:endParaRPr>
            </a:p>
          </p:txBody>
        </p:sp>
      </p:grpSp>
      <p:pic>
        <p:nvPicPr>
          <p:cNvPr id="140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3" y="1465691"/>
            <a:ext cx="1798011" cy="5317239"/>
          </a:xfrm>
          <a:prstGeom prst="rect">
            <a:avLst/>
          </a:prstGeom>
        </p:spPr>
      </p:pic>
      <p:sp>
        <p:nvSpPr>
          <p:cNvPr id="141" name="TextBox 140"/>
          <p:cNvSpPr txBox="1"/>
          <p:nvPr/>
        </p:nvSpPr>
        <p:spPr>
          <a:xfrm>
            <a:off x="4923734" y="4415980"/>
            <a:ext cx="393538" cy="373857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SG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rPr>
              <a:t>TE</a:t>
            </a:r>
            <a:endParaRPr lang="en-US" sz="1100" b="1" kern="0" dirty="0">
              <a:ln w="3175">
                <a:noFill/>
              </a:ln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4379978" y="1415052"/>
            <a:ext cx="1832008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Cube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7339418" y="1465691"/>
            <a:ext cx="2116647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Bar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4" name="AutoShape 14"/>
          <p:cNvSpPr>
            <a:spLocks noChangeArrowheads="1"/>
          </p:cNvSpPr>
          <p:nvPr/>
        </p:nvSpPr>
        <p:spPr bwMode="auto">
          <a:xfrm>
            <a:off x="5165139" y="4668824"/>
            <a:ext cx="2503530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air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62047" y="3552422"/>
            <a:ext cx="310513" cy="1416288"/>
            <a:chOff x="6438046" y="3552422"/>
            <a:chExt cx="310513" cy="1416288"/>
          </a:xfrm>
        </p:grpSpPr>
        <p:grpSp>
          <p:nvGrpSpPr>
            <p:cNvPr id="148" name="Group 147"/>
            <p:cNvGrpSpPr/>
            <p:nvPr/>
          </p:nvGrpSpPr>
          <p:grpSpPr>
            <a:xfrm>
              <a:off x="6467048" y="3980002"/>
              <a:ext cx="216045" cy="988708"/>
              <a:chOff x="808959" y="3587069"/>
              <a:chExt cx="350445" cy="1596277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809514" y="4895001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810635" y="4562276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809513" y="4248273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808959" y="3918422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10635" y="3587069"/>
                <a:ext cx="348769" cy="288345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162" name="AutoShape 14"/>
            <p:cNvSpPr>
              <a:spLocks noChangeArrowheads="1"/>
            </p:cNvSpPr>
            <p:nvPr/>
          </p:nvSpPr>
          <p:spPr bwMode="auto">
            <a:xfrm>
              <a:off x="6438046" y="3552422"/>
              <a:ext cx="310513" cy="536414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400" b="1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rPr>
                <a:t>5</a:t>
              </a:r>
              <a:endParaRPr lang="en-US" sz="2400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67540" y="2358884"/>
            <a:ext cx="578042" cy="2618577"/>
            <a:chOff x="5643540" y="2358883"/>
            <a:chExt cx="578042" cy="2618577"/>
          </a:xfrm>
        </p:grpSpPr>
        <p:grpSp>
          <p:nvGrpSpPr>
            <p:cNvPr id="2" name="Group 1"/>
            <p:cNvGrpSpPr/>
            <p:nvPr/>
          </p:nvGrpSpPr>
          <p:grpSpPr>
            <a:xfrm>
              <a:off x="5830881" y="2933503"/>
              <a:ext cx="218245" cy="2043957"/>
              <a:chOff x="5830881" y="2933503"/>
              <a:chExt cx="218245" cy="2043957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836658" y="2933503"/>
                <a:ext cx="212468" cy="1017227"/>
                <a:chOff x="808959" y="3587069"/>
                <a:chExt cx="350445" cy="1596277"/>
              </a:xfrm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809514" y="4895001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810635" y="4562276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809513" y="4248273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808959" y="3918422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810635" y="3587069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5830881" y="3988752"/>
                <a:ext cx="216045" cy="988708"/>
                <a:chOff x="808959" y="3587069"/>
                <a:chExt cx="350445" cy="1596277"/>
              </a:xfrm>
            </p:grpSpPr>
            <p:sp>
              <p:nvSpPr>
                <p:cNvPr id="157" name="Rectangle 156"/>
                <p:cNvSpPr/>
                <p:nvPr/>
              </p:nvSpPr>
              <p:spPr>
                <a:xfrm>
                  <a:off x="809514" y="4895001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810635" y="4562276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809513" y="4248273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808959" y="3918422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810635" y="3587069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</p:grpSp>
        <p:sp>
          <p:nvSpPr>
            <p:cNvPr id="163" name="AutoShape 14"/>
            <p:cNvSpPr>
              <a:spLocks noChangeArrowheads="1"/>
            </p:cNvSpPr>
            <p:nvPr/>
          </p:nvSpPr>
          <p:spPr bwMode="auto">
            <a:xfrm>
              <a:off x="5643540" y="2358883"/>
              <a:ext cx="578042" cy="549151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400" b="1" kern="0" dirty="0">
                  <a:solidFill>
                    <a:srgbClr val="FF0000"/>
                  </a:solidFill>
                  <a:latin typeface="Calibri" panose="020F0502020204030204"/>
                  <a:sym typeface="Arial"/>
                </a:rPr>
                <a:t>10</a:t>
              </a:r>
              <a:endParaRPr lang="en-US" sz="2400" kern="0" dirty="0">
                <a:solidFill>
                  <a:srgbClr val="FF0000"/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29423" y="3946233"/>
            <a:ext cx="310513" cy="1036811"/>
            <a:chOff x="7105422" y="3946232"/>
            <a:chExt cx="310513" cy="1036811"/>
          </a:xfrm>
        </p:grpSpPr>
        <p:grpSp>
          <p:nvGrpSpPr>
            <p:cNvPr id="3" name="Group 2"/>
            <p:cNvGrpSpPr/>
            <p:nvPr/>
          </p:nvGrpSpPr>
          <p:grpSpPr>
            <a:xfrm>
              <a:off x="7155860" y="4387168"/>
              <a:ext cx="212132" cy="595875"/>
              <a:chOff x="7155860" y="4387168"/>
              <a:chExt cx="212132" cy="595875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155860" y="4799295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156540" y="4587266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55860" y="4387168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165" name="AutoShape 14"/>
            <p:cNvSpPr>
              <a:spLocks noChangeArrowheads="1"/>
            </p:cNvSpPr>
            <p:nvPr/>
          </p:nvSpPr>
          <p:spPr bwMode="auto">
            <a:xfrm>
              <a:off x="7105422" y="3946232"/>
              <a:ext cx="310513" cy="536414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400" b="1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rPr>
                <a:t>3</a:t>
              </a:r>
              <a:endParaRPr lang="en-US" sz="2400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87633" y="4093177"/>
            <a:ext cx="310513" cy="821051"/>
            <a:chOff x="7763632" y="4093176"/>
            <a:chExt cx="310513" cy="821051"/>
          </a:xfrm>
        </p:grpSpPr>
        <p:grpSp>
          <p:nvGrpSpPr>
            <p:cNvPr id="4" name="Group 3"/>
            <p:cNvGrpSpPr/>
            <p:nvPr/>
          </p:nvGrpSpPr>
          <p:grpSpPr>
            <a:xfrm>
              <a:off x="7804614" y="4548724"/>
              <a:ext cx="211895" cy="365503"/>
              <a:chOff x="7804614" y="4548724"/>
              <a:chExt cx="211895" cy="365503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7804614" y="4548724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805057" y="4730479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sp>
          <p:nvSpPr>
            <p:cNvPr id="166" name="AutoShape 14"/>
            <p:cNvSpPr>
              <a:spLocks noChangeArrowheads="1"/>
            </p:cNvSpPr>
            <p:nvPr/>
          </p:nvSpPr>
          <p:spPr bwMode="auto">
            <a:xfrm>
              <a:off x="7763632" y="4093176"/>
              <a:ext cx="310513" cy="536414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400" b="1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rPr>
                <a:t>2</a:t>
              </a:r>
              <a:endParaRPr lang="en-US" sz="2400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64" name="Shape 54">
            <a:extLst>
              <a:ext uri="{FF2B5EF4-FFF2-40B4-BE49-F238E27FC236}">
                <a16:creationId xmlns:a16="http://schemas.microsoft.com/office/drawing/2014/main" id="{06C3686D-0428-408D-85C2-B9DC8DEF1027}"/>
              </a:ext>
            </a:extLst>
          </p:cNvPr>
          <p:cNvSpPr txBox="1"/>
          <p:nvPr/>
        </p:nvSpPr>
        <p:spPr>
          <a:xfrm>
            <a:off x="1181100" y="22909"/>
            <a:ext cx="9715500" cy="9951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spcBef>
                <a:spcPts val="1600"/>
              </a:spcBef>
              <a:buClr>
                <a:prstClr val="black"/>
              </a:buClr>
              <a:buSzPts val="2400"/>
            </a:pP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Understanding &amp; </a:t>
            </a:r>
            <a:r>
              <a:rPr lang="en-US" sz="2800" kern="0" dirty="0" err="1">
                <a:solidFill>
                  <a:prstClr val="black"/>
                </a:solidFill>
                <a:latin typeface="Arial"/>
                <a:cs typeface="Arial"/>
                <a:sym typeface="Arial"/>
              </a:rPr>
              <a:t>Visualising</a:t>
            </a: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 Laws of 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258038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b="0">
                <a:solidFill>
                  <a:srgbClr val="FFFFFF"/>
                </a:solidFill>
              </a:rPr>
              <a:t>15.2 Energy Changes </a:t>
            </a:r>
            <a:endParaRPr lang="en-US" altLang="en-US" b="0"/>
          </a:p>
        </p:txBody>
      </p:sp>
      <p:sp>
        <p:nvSpPr>
          <p:cNvPr id="15" name="Shape 54"/>
          <p:cNvSpPr txBox="1"/>
          <p:nvPr/>
        </p:nvSpPr>
        <p:spPr>
          <a:xfrm>
            <a:off x="1905000" y="47625"/>
            <a:ext cx="8382000" cy="9951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spcBef>
                <a:spcPts val="1600"/>
              </a:spcBef>
              <a:buClr>
                <a:prstClr val="black"/>
              </a:buClr>
              <a:buSzPts val="2400"/>
            </a:pP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Conservation of Energy – Describe Qualitatively</a:t>
            </a:r>
            <a:b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</a:br>
            <a:r>
              <a:rPr lang="en-US" sz="2800" kern="0" dirty="0">
                <a:solidFill>
                  <a:prstClr val="black"/>
                </a:solidFill>
                <a:latin typeface="Arial"/>
                <a:cs typeface="Arial"/>
                <a:sym typeface="Arial"/>
              </a:rPr>
              <a:t>Dropping of Basketball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491471" y="2092453"/>
            <a:ext cx="1984770" cy="979894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rIns="0"/>
          <a:lstStyle/>
          <a:p>
            <a:pPr marL="266700" indent="-266700" algn="ctr">
              <a:defRPr/>
            </a:pPr>
            <a: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Position 3</a:t>
            </a:r>
            <a:br>
              <a:rPr lang="en-SG" sz="24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</a:b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height= 0</a:t>
            </a:r>
          </a:p>
          <a:p>
            <a:pPr marL="266700" indent="-266700" algn="ctr">
              <a:defRPr/>
            </a:pPr>
            <a:endParaRPr lang="en-SG" sz="2000" b="1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Just before hitting the ground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4306405" y="1300076"/>
            <a:ext cx="1832008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Cube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7282619" y="1276827"/>
            <a:ext cx="2116647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marL="266700" indent="-266700" algn="ctr">
              <a:defRPr/>
            </a:pPr>
            <a:r>
              <a:rPr lang="en-SG" sz="20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Energy Bar</a:t>
            </a:r>
            <a:endParaRPr lang="en-US" sz="20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92" y="1953007"/>
            <a:ext cx="1817559" cy="479843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8D8F24D-C6BB-BE42-892B-75DADC850887}"/>
              </a:ext>
            </a:extLst>
          </p:cNvPr>
          <p:cNvGrpSpPr/>
          <p:nvPr/>
        </p:nvGrpSpPr>
        <p:grpSpPr>
          <a:xfrm>
            <a:off x="3639431" y="3315574"/>
            <a:ext cx="3552668" cy="3190156"/>
            <a:chOff x="2115431" y="3315574"/>
            <a:chExt cx="3552668" cy="3190156"/>
          </a:xfrm>
        </p:grpSpPr>
        <p:sp>
          <p:nvSpPr>
            <p:cNvPr id="5" name="Oval 4"/>
            <p:cNvSpPr/>
            <p:nvPr/>
          </p:nvSpPr>
          <p:spPr>
            <a:xfrm>
              <a:off x="2438407" y="3772985"/>
              <a:ext cx="2224942" cy="2103631"/>
            </a:xfrm>
            <a:prstGeom prst="ellipse">
              <a:avLst/>
            </a:prstGeom>
            <a:solidFill>
              <a:schemeClr val="bg1"/>
            </a:solidFill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kern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2122840" y="5944709"/>
              <a:ext cx="2951966" cy="561021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800" b="1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rPr>
                <a:t>Ground (Earth)</a:t>
              </a:r>
              <a:endParaRPr lang="en-US" sz="2800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15431" y="5914729"/>
              <a:ext cx="3552668" cy="2998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59291" y="4849219"/>
              <a:ext cx="393538" cy="381964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6384" y="4363689"/>
              <a:ext cx="393538" cy="381964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53024" y="5106640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47213" y="4648779"/>
              <a:ext cx="393538" cy="381964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362394" y="5376806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91765" y="4608313"/>
              <a:ext cx="393538" cy="381964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462651" y="3315574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537244" y="5406389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839575" y="5093974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53211" y="5398452"/>
              <a:ext cx="393538" cy="381964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SG" sz="1100" b="1" kern="0" dirty="0">
                  <a:ln w="3175">
                    <a:noFill/>
                  </a:ln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</a:t>
              </a:r>
              <a:endParaRPr lang="en-US" sz="1100" b="1" kern="0" dirty="0">
                <a:ln w="3175">
                  <a:noFill/>
                </a:ln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6" name="AutoShape 14"/>
          <p:cNvSpPr>
            <a:spLocks noChangeArrowheads="1"/>
          </p:cNvSpPr>
          <p:nvPr/>
        </p:nvSpPr>
        <p:spPr bwMode="auto">
          <a:xfrm>
            <a:off x="5269201" y="4553602"/>
            <a:ext cx="2503530" cy="549151"/>
          </a:xfrm>
          <a:prstGeom prst="roundRect">
            <a:avLst>
              <a:gd name="adj" fmla="val 16667"/>
            </a:avLst>
          </a:prstGeom>
          <a:noFill/>
          <a:ln>
            <a:noFill/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66700" indent="-266700" algn="ctr">
              <a:defRPr/>
            </a:pPr>
            <a:r>
              <a:rPr lang="en-SG" sz="2800" b="1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rPr>
              <a:t>air</a:t>
            </a:r>
            <a:endParaRPr lang="en-US" sz="2800" kern="0" dirty="0">
              <a:solidFill>
                <a:srgbClr val="F19D19">
                  <a:lumMod val="75000"/>
                </a:srgbClr>
              </a:solidFill>
              <a:latin typeface="Calibri" panose="020F0502020204030204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C89664-0674-964E-A2FA-3F21BAD21499}"/>
              </a:ext>
            </a:extLst>
          </p:cNvPr>
          <p:cNvGrpSpPr/>
          <p:nvPr/>
        </p:nvGrpSpPr>
        <p:grpSpPr>
          <a:xfrm>
            <a:off x="6924324" y="2382516"/>
            <a:ext cx="3763182" cy="3206918"/>
            <a:chOff x="5400324" y="2382516"/>
            <a:chExt cx="3763182" cy="3206918"/>
          </a:xfrm>
        </p:grpSpPr>
        <p:grpSp>
          <p:nvGrpSpPr>
            <p:cNvPr id="9" name="Group 8"/>
            <p:cNvGrpSpPr/>
            <p:nvPr/>
          </p:nvGrpSpPr>
          <p:grpSpPr>
            <a:xfrm>
              <a:off x="5400324" y="2547942"/>
              <a:ext cx="3763182" cy="3041492"/>
              <a:chOff x="5400324" y="2547942"/>
              <a:chExt cx="3763182" cy="304149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400324" y="2547942"/>
                <a:ext cx="3515308" cy="3041492"/>
                <a:chOff x="295109" y="1816863"/>
                <a:chExt cx="4707198" cy="4208261"/>
              </a:xfrm>
            </p:grpSpPr>
            <p:cxnSp>
              <p:nvCxnSpPr>
                <p:cNvPr id="38" name="Straight Arrow Connector 37"/>
                <p:cNvCxnSpPr/>
                <p:nvPr/>
              </p:nvCxnSpPr>
              <p:spPr>
                <a:xfrm flipH="1" flipV="1">
                  <a:off x="622464" y="5197987"/>
                  <a:ext cx="3466464" cy="0"/>
                </a:xfrm>
                <a:prstGeom prst="straightConnector1">
                  <a:avLst/>
                </a:prstGeom>
                <a:ln w="15875">
                  <a:headEnd type="arrow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 flipV="1">
                  <a:off x="634438" y="2008094"/>
                  <a:ext cx="11488" cy="3203043"/>
                </a:xfrm>
                <a:prstGeom prst="straightConnector1">
                  <a:avLst/>
                </a:prstGeom>
                <a:ln w="1587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0" name="Group 39"/>
                <p:cNvGrpSpPr/>
                <p:nvPr/>
              </p:nvGrpSpPr>
              <p:grpSpPr>
                <a:xfrm>
                  <a:off x="778131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230148" y="2379663"/>
                  <a:ext cx="340912" cy="2838349"/>
                  <a:chOff x="1230148" y="2379663"/>
                  <a:chExt cx="340912" cy="2838349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1245745" y="4904134"/>
                    <a:ext cx="319134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233971" y="4621644"/>
                    <a:ext cx="319134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1230148" y="4343638"/>
                    <a:ext cx="319134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1238099" y="4056665"/>
                    <a:ext cx="31858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5400000">
                    <a:off x="-166693" y="3798838"/>
                    <a:ext cx="2838348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>
                    <a:off x="120027" y="3798838"/>
                    <a:ext cx="2838348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1231073" y="3778659"/>
                    <a:ext cx="31858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1252482" y="3505137"/>
                    <a:ext cx="318578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1231073" y="3222648"/>
                    <a:ext cx="318578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244834" y="2944642"/>
                    <a:ext cx="31858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1247278" y="2640084"/>
                    <a:ext cx="31858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1246053" y="2379663"/>
                    <a:ext cx="31858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1712144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2149214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2616221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3071253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3508323" y="2379663"/>
                  <a:ext cx="330603" cy="2838348"/>
                  <a:chOff x="0" y="0"/>
                  <a:chExt cx="164741" cy="1205865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5715" y="1072515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810" y="95250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905" y="834390"/>
                    <a:ext cx="159026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1905" y="71247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-597218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-454343" y="602933"/>
                    <a:ext cx="1205865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3810" y="59436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5715" y="478155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3810" y="35814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905" y="24003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0" y="11811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905" y="0"/>
                    <a:ext cx="158750" cy="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Text Box 111673"/>
                <p:cNvSpPr txBox="1"/>
                <p:nvPr/>
              </p:nvSpPr>
              <p:spPr>
                <a:xfrm>
                  <a:off x="3685253" y="4904134"/>
                  <a:ext cx="1317054" cy="637723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endParaRPr lang="en-SG" sz="16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8" name="Text Box 111674"/>
                <p:cNvSpPr txBox="1"/>
                <p:nvPr/>
              </p:nvSpPr>
              <p:spPr>
                <a:xfrm>
                  <a:off x="676523" y="5217613"/>
                  <a:ext cx="3315626" cy="80751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</a:pPr>
                  <a:r>
                    <a:rPr lang="en-SG" sz="1200" kern="0" dirty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Total E        </a:t>
                  </a:r>
                  <a:r>
                    <a:rPr lang="en-SG" sz="2400" kern="0" dirty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E</a:t>
                  </a:r>
                  <a:r>
                    <a:rPr lang="en-SG" sz="2400" kern="0" baseline="-25000" dirty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p</a:t>
                  </a:r>
                  <a:r>
                    <a:rPr lang="en-SG" sz="2400" kern="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Latha" panose="020B0604020202020204" pitchFamily="34" charset="0"/>
                      <a:sym typeface="Arial"/>
                    </a:rPr>
                    <a:t>       </a:t>
                  </a:r>
                  <a:r>
                    <a:rPr lang="en-SG" sz="2400" kern="0" dirty="0" err="1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E</a:t>
                  </a:r>
                  <a:r>
                    <a:rPr lang="en-SG" sz="2400" kern="0" baseline="-25000" dirty="0" err="1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k</a:t>
                  </a:r>
                  <a:r>
                    <a:rPr lang="en-SG" sz="2400" kern="0" baseline="-250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Latha" panose="020B0604020202020204" pitchFamily="34" charset="0"/>
                      <a:sym typeface="Arial"/>
                    </a:rPr>
                    <a:t>       </a:t>
                  </a:r>
                  <a:r>
                    <a:rPr lang="en-SG" sz="2400" kern="0" dirty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E</a:t>
                  </a:r>
                  <a:r>
                    <a:rPr lang="en-SG" sz="2400" kern="0" baseline="-25000" dirty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T</a:t>
                  </a:r>
                  <a:endParaRPr lang="en-SG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endParaRPr>
                </a:p>
                <a:p>
                  <a:pPr>
                    <a:lnSpc>
                      <a:spcPct val="107000"/>
                    </a:lnSpc>
                  </a:pPr>
                  <a:endParaRPr lang="en-SG" sz="2400" kern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9" name="Text Box 111675"/>
                <p:cNvSpPr txBox="1"/>
                <p:nvPr/>
              </p:nvSpPr>
              <p:spPr>
                <a:xfrm rot="16200000">
                  <a:off x="-295189" y="2407161"/>
                  <a:ext cx="1454948" cy="27435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SG" sz="1400" kern="0">
                      <a:solidFill>
                        <a:srgbClr val="000000"/>
                      </a:solidFill>
                      <a:latin typeface="Comic Sans MS" panose="030F0702030302020204" pitchFamily="66" charset="0"/>
                      <a:ea typeface="Calibri" panose="020F0502020204030204" pitchFamily="34" charset="0"/>
                      <a:cs typeface="Times New Roman" panose="02020603050405020304" pitchFamily="18" charset="0"/>
                      <a:sym typeface="Arial"/>
                    </a:rPr>
                    <a:t>Energy  </a:t>
                  </a:r>
                  <a:endParaRPr lang="en-SG" sz="3200" kern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Latha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8146185" y="4922581"/>
                <a:ext cx="1017321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SG" sz="1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Types of</a:t>
                </a:r>
                <a:br>
                  <a:rPr lang="en-SG" sz="1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</a:br>
                <a:r>
                  <a:rPr lang="en-SG" sz="14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Energy</a:t>
                </a:r>
                <a:endParaRPr lang="en-SG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atha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763632" y="3250252"/>
              <a:ext cx="310513" cy="1706852"/>
              <a:chOff x="7763632" y="3277682"/>
              <a:chExt cx="310513" cy="1706852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7799918" y="3796472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7797105" y="3995826"/>
                <a:ext cx="216045" cy="988708"/>
                <a:chOff x="808959" y="3587069"/>
                <a:chExt cx="350445" cy="1596277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809514" y="4895001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810635" y="4562276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809513" y="4248273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808959" y="3918422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810635" y="3587069"/>
                  <a:ext cx="348769" cy="288345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  <p:sp>
            <p:nvSpPr>
              <p:cNvPr id="167" name="AutoShape 14"/>
              <p:cNvSpPr>
                <a:spLocks noChangeArrowheads="1"/>
              </p:cNvSpPr>
              <p:nvPr/>
            </p:nvSpPr>
            <p:spPr bwMode="auto">
              <a:xfrm>
                <a:off x="7763632" y="3277682"/>
                <a:ext cx="310513" cy="536414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66700" indent="-266700" algn="ctr">
                  <a:defRPr/>
                </a:pPr>
                <a:r>
                  <a:rPr lang="en-SG" sz="2400" b="1" kern="0" dirty="0">
                    <a:solidFill>
                      <a:srgbClr val="F19D19">
                        <a:lumMod val="75000"/>
                      </a:srgbClr>
                    </a:solidFill>
                    <a:latin typeface="Calibri" panose="020F0502020204030204"/>
                    <a:sym typeface="Arial"/>
                  </a:rPr>
                  <a:t>6</a:t>
                </a:r>
                <a:endParaRPr lang="en-US" sz="2400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559114" y="2382516"/>
              <a:ext cx="578042" cy="2579273"/>
              <a:chOff x="5581080" y="2389655"/>
              <a:chExt cx="578042" cy="257927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814923" y="2899066"/>
                <a:ext cx="216045" cy="2069862"/>
                <a:chOff x="5814923" y="2899066"/>
                <a:chExt cx="216045" cy="2069862"/>
              </a:xfrm>
            </p:grpSpPr>
            <p:grpSp>
              <p:nvGrpSpPr>
                <p:cNvPr id="139" name="Group 138"/>
                <p:cNvGrpSpPr/>
                <p:nvPr/>
              </p:nvGrpSpPr>
              <p:grpSpPr>
                <a:xfrm>
                  <a:off x="5814923" y="2899066"/>
                  <a:ext cx="212468" cy="1017227"/>
                  <a:chOff x="808959" y="3587069"/>
                  <a:chExt cx="350445" cy="1596277"/>
                </a:xfrm>
              </p:grpSpPr>
              <p:sp>
                <p:nvSpPr>
                  <p:cNvPr id="140" name="Rectangle 139"/>
                  <p:cNvSpPr/>
                  <p:nvPr/>
                </p:nvSpPr>
                <p:spPr>
                  <a:xfrm>
                    <a:off x="809514" y="4895001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810635" y="4562276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809513" y="4248273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808959" y="3918422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810635" y="3587069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</p:grpSp>
            <p:grpSp>
              <p:nvGrpSpPr>
                <p:cNvPr id="160" name="Group 159"/>
                <p:cNvGrpSpPr/>
                <p:nvPr/>
              </p:nvGrpSpPr>
              <p:grpSpPr>
                <a:xfrm>
                  <a:off x="5814923" y="3980220"/>
                  <a:ext cx="216045" cy="988708"/>
                  <a:chOff x="808959" y="3587069"/>
                  <a:chExt cx="350445" cy="1596277"/>
                </a:xfrm>
              </p:grpSpPr>
              <p:sp>
                <p:nvSpPr>
                  <p:cNvPr id="161" name="Rectangle 160"/>
                  <p:cNvSpPr/>
                  <p:nvPr/>
                </p:nvSpPr>
                <p:spPr>
                  <a:xfrm>
                    <a:off x="809514" y="4895001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810635" y="4562276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809513" y="4248273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808959" y="3918422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810635" y="3587069"/>
                    <a:ext cx="348769" cy="288345"/>
                  </a:xfrm>
                  <a:prstGeom prst="rect">
                    <a:avLst/>
                  </a:pr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SG" sz="1400" kern="0">
                      <a:solidFill>
                        <a:prstClr val="white"/>
                      </a:solidFill>
                      <a:latin typeface="Calibri" panose="020F0502020204030204"/>
                      <a:sym typeface="Arial"/>
                    </a:endParaRPr>
                  </a:p>
                </p:txBody>
              </p:sp>
            </p:grpSp>
          </p:grpSp>
          <p:sp>
            <p:nvSpPr>
              <p:cNvPr id="168" name="AutoShape 14"/>
              <p:cNvSpPr>
                <a:spLocks noChangeArrowheads="1"/>
              </p:cNvSpPr>
              <p:nvPr/>
            </p:nvSpPr>
            <p:spPr bwMode="auto">
              <a:xfrm>
                <a:off x="5581080" y="2389655"/>
                <a:ext cx="578042" cy="549151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  <a:headEnd type="none" w="sm" len="sm"/>
                <a:tailEnd type="none" w="sm" len="sm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66700" indent="-266700" algn="ctr">
                  <a:defRPr/>
                </a:pPr>
                <a:r>
                  <a:rPr lang="en-SG" sz="2400" b="1" kern="0" dirty="0">
                    <a:solidFill>
                      <a:srgbClr val="FF0000"/>
                    </a:solidFill>
                    <a:latin typeface="Calibri" panose="020F0502020204030204"/>
                    <a:sym typeface="Arial"/>
                  </a:rPr>
                  <a:t>10</a:t>
                </a:r>
                <a:endParaRPr lang="en-US" sz="2400" kern="0" dirty="0">
                  <a:solidFill>
                    <a:srgbClr val="FF0000"/>
                  </a:solidFill>
                  <a:latin typeface="Calibri" panose="020F0502020204030204"/>
                  <a:sym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134529" y="3686637"/>
              <a:ext cx="310513" cy="1279132"/>
              <a:chOff x="7124196" y="3704264"/>
              <a:chExt cx="310513" cy="1279132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7155860" y="4387168"/>
                <a:ext cx="211452" cy="18374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00" kern="0">
                  <a:solidFill>
                    <a:prstClr val="white"/>
                  </a:solidFill>
                  <a:latin typeface="Calibri" panose="020F0502020204030204"/>
                  <a:sym typeface="Arial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124196" y="3704264"/>
                <a:ext cx="310513" cy="1279132"/>
                <a:chOff x="7125919" y="3703911"/>
                <a:chExt cx="310513" cy="1279132"/>
              </a:xfrm>
            </p:grpSpPr>
            <p:sp>
              <p:nvSpPr>
                <p:cNvPr id="135" name="Rectangle 134"/>
                <p:cNvSpPr/>
                <p:nvPr/>
              </p:nvSpPr>
              <p:spPr>
                <a:xfrm>
                  <a:off x="7155860" y="4799295"/>
                  <a:ext cx="211452" cy="183748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7156540" y="4587266"/>
                  <a:ext cx="211452" cy="183748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7160867" y="4190425"/>
                  <a:ext cx="211452" cy="183748"/>
                </a:xfrm>
                <a:prstGeom prst="rect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G" sz="1400" kern="0">
                    <a:solidFill>
                      <a:prstClr val="white"/>
                    </a:solidFill>
                    <a:latin typeface="Calibri" panose="020F0502020204030204"/>
                    <a:sym typeface="Arial"/>
                  </a:endParaRPr>
                </a:p>
              </p:txBody>
            </p:sp>
            <p:sp>
              <p:nvSpPr>
                <p:cNvPr id="169" name="AutoShape 14"/>
                <p:cNvSpPr>
                  <a:spLocks noChangeArrowheads="1"/>
                </p:cNvSpPr>
                <p:nvPr/>
              </p:nvSpPr>
              <p:spPr bwMode="auto">
                <a:xfrm>
                  <a:off x="7125919" y="3703911"/>
                  <a:ext cx="310513" cy="536414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  <a:headEnd type="none" w="sm" len="sm"/>
                  <a:tailEnd type="none" w="sm" len="sm"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266700" indent="-266700" algn="ctr">
                    <a:defRPr/>
                  </a:pPr>
                  <a:r>
                    <a:rPr lang="en-SG" sz="2400" b="1" kern="0" dirty="0">
                      <a:solidFill>
                        <a:srgbClr val="F19D19">
                          <a:lumMod val="75000"/>
                        </a:srgbClr>
                      </a:solidFill>
                      <a:latin typeface="Calibri" panose="020F0502020204030204"/>
                      <a:sym typeface="Arial"/>
                    </a:rPr>
                    <a:t>4</a:t>
                  </a:r>
                  <a:endParaRPr lang="en-US" sz="2400" kern="0" dirty="0">
                    <a:solidFill>
                      <a:srgbClr val="F19D19">
                        <a:lumMod val="75000"/>
                      </a:srgbClr>
                    </a:solidFill>
                    <a:latin typeface="Calibri" panose="020F0502020204030204"/>
                    <a:sym typeface="Arial"/>
                  </a:endParaRPr>
                </a:p>
              </p:txBody>
            </p:sp>
          </p:grpSp>
        </p:grpSp>
        <p:sp>
          <p:nvSpPr>
            <p:cNvPr id="171" name="AutoShape 14"/>
            <p:cNvSpPr>
              <a:spLocks noChangeArrowheads="1"/>
            </p:cNvSpPr>
            <p:nvPr/>
          </p:nvSpPr>
          <p:spPr bwMode="auto">
            <a:xfrm>
              <a:off x="6531207" y="4551404"/>
              <a:ext cx="310513" cy="536414"/>
            </a:xfrm>
            <a:prstGeom prst="roundRect">
              <a:avLst>
                <a:gd name="adj" fmla="val 16667"/>
              </a:avLst>
            </a:prstGeom>
            <a:noFill/>
            <a:ln>
              <a:noFill/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266700" indent="-266700" algn="ctr">
                <a:defRPr/>
              </a:pPr>
              <a:r>
                <a:rPr lang="en-SG" sz="2400" b="1" kern="0" dirty="0">
                  <a:solidFill>
                    <a:srgbClr val="F19D19">
                      <a:lumMod val="75000"/>
                    </a:srgbClr>
                  </a:solidFill>
                  <a:latin typeface="Calibri" panose="020F0502020204030204"/>
                  <a:sym typeface="Arial"/>
                </a:rPr>
                <a:t>0</a:t>
              </a:r>
              <a:endParaRPr lang="en-US" sz="2400" kern="0" dirty="0">
                <a:solidFill>
                  <a:srgbClr val="F19D19">
                    <a:lumMod val="75000"/>
                  </a:srgbClr>
                </a:solidFill>
                <a:latin typeface="Calibri" panose="020F0502020204030204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346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1018</Words>
  <Application>Microsoft Macintosh PowerPoint</Application>
  <PresentationFormat>Widescreen</PresentationFormat>
  <Paragraphs>148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1_Office Theme</vt:lpstr>
      <vt:lpstr>A dropping Basket Ball</vt:lpstr>
      <vt:lpstr>15.2 Energy Changes </vt:lpstr>
      <vt:lpstr>15.2 Energy Changes </vt:lpstr>
      <vt:lpstr>15.2 Energy Changes </vt:lpstr>
      <vt:lpstr>15.2 Energy Changes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dropping Basket Ball</dc:title>
  <dc:creator>Boon Chien Yap</dc:creator>
  <cp:lastModifiedBy>Wee Loo Kang</cp:lastModifiedBy>
  <cp:revision>4</cp:revision>
  <dcterms:created xsi:type="dcterms:W3CDTF">2020-06-26T02:10:52Z</dcterms:created>
  <dcterms:modified xsi:type="dcterms:W3CDTF">2020-07-07T03:04:42Z</dcterms:modified>
</cp:coreProperties>
</file>