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7" r:id="rId2"/>
    <p:sldId id="263" r:id="rId3"/>
    <p:sldId id="264" r:id="rId4"/>
    <p:sldId id="262" r:id="rId5"/>
    <p:sldId id="269" r:id="rId6"/>
    <p:sldId id="267" r:id="rId7"/>
    <p:sldId id="268" r:id="rId8"/>
  </p:sldIdLst>
  <p:sldSz cx="9144000" cy="6858000" type="screen4x3"/>
  <p:notesSz cx="6858000" cy="9144000"/>
  <p:defaultTextStyle>
    <a:defPPr>
      <a:defRPr lang="en-US"/>
    </a:defPPr>
    <a:lvl1pPr algn="l" rtl="0" eaLnBrk="0" fontAlgn="base" hangingPunct="0">
      <a:spcBef>
        <a:spcPct val="0"/>
      </a:spcBef>
      <a:spcAft>
        <a:spcPct val="0"/>
      </a:spcAft>
      <a:defRPr sz="2400" b="1"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sz="2400" b="1"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sz="2400" b="1"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sz="2400" b="1"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sz="2400" b="1" kern="1200">
        <a:solidFill>
          <a:schemeClr val="tx1"/>
        </a:solidFill>
        <a:latin typeface="Arial" panose="020B0604020202020204" pitchFamily="34" charset="0"/>
        <a:ea typeface="+mn-ea"/>
        <a:cs typeface="+mn-cs"/>
      </a:defRPr>
    </a:lvl5pPr>
    <a:lvl6pPr marL="2286000" algn="l" defTabSz="914400" rtl="0" eaLnBrk="1" latinLnBrk="0" hangingPunct="1">
      <a:defRPr sz="2400" b="1" kern="1200">
        <a:solidFill>
          <a:schemeClr val="tx1"/>
        </a:solidFill>
        <a:latin typeface="Arial" panose="020B0604020202020204" pitchFamily="34" charset="0"/>
        <a:ea typeface="+mn-ea"/>
        <a:cs typeface="+mn-cs"/>
      </a:defRPr>
    </a:lvl6pPr>
    <a:lvl7pPr marL="2743200" algn="l" defTabSz="914400" rtl="0" eaLnBrk="1" latinLnBrk="0" hangingPunct="1">
      <a:defRPr sz="2400" b="1" kern="1200">
        <a:solidFill>
          <a:schemeClr val="tx1"/>
        </a:solidFill>
        <a:latin typeface="Arial" panose="020B0604020202020204" pitchFamily="34" charset="0"/>
        <a:ea typeface="+mn-ea"/>
        <a:cs typeface="+mn-cs"/>
      </a:defRPr>
    </a:lvl7pPr>
    <a:lvl8pPr marL="3200400" algn="l" defTabSz="914400" rtl="0" eaLnBrk="1" latinLnBrk="0" hangingPunct="1">
      <a:defRPr sz="2400" b="1" kern="1200">
        <a:solidFill>
          <a:schemeClr val="tx1"/>
        </a:solidFill>
        <a:latin typeface="Arial" panose="020B0604020202020204" pitchFamily="34" charset="0"/>
        <a:ea typeface="+mn-ea"/>
        <a:cs typeface="+mn-cs"/>
      </a:defRPr>
    </a:lvl8pPr>
    <a:lvl9pPr marL="3657600" algn="l" defTabSz="914400" rtl="0" eaLnBrk="1" latinLnBrk="0" hangingPunct="1">
      <a:defRPr sz="2400" b="1"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717" autoAdjust="0"/>
    <p:restoredTop sz="89119" autoAdjust="0"/>
  </p:normalViewPr>
  <p:slideViewPr>
    <p:cSldViewPr>
      <p:cViewPr varScale="1">
        <p:scale>
          <a:sx n="63" d="100"/>
          <a:sy n="63" d="100"/>
        </p:scale>
        <p:origin x="954" y="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b="0">
                <a:latin typeface="Arial" charset="0"/>
              </a:defRPr>
            </a:lvl1pPr>
          </a:lstStyle>
          <a:p>
            <a:pPr>
              <a:defRPr/>
            </a:pPr>
            <a:endParaRPr lang="en-US"/>
          </a:p>
        </p:txBody>
      </p:sp>
      <p:sp>
        <p:nvSpPr>
          <p:cNvPr id="2048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b="0">
                <a:latin typeface="Arial" charset="0"/>
              </a:defRPr>
            </a:lvl1pPr>
          </a:lstStyle>
          <a:p>
            <a:pPr>
              <a:defRPr/>
            </a:pPr>
            <a:endParaRPr lang="en-US"/>
          </a:p>
        </p:txBody>
      </p:sp>
      <p:sp>
        <p:nvSpPr>
          <p:cNvPr id="2052"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048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b="0">
                <a:latin typeface="Arial" charset="0"/>
              </a:defRPr>
            </a:lvl1pPr>
          </a:lstStyle>
          <a:p>
            <a:pPr>
              <a:defRPr/>
            </a:pPr>
            <a:endParaRPr lang="en-US"/>
          </a:p>
        </p:txBody>
      </p:sp>
      <p:sp>
        <p:nvSpPr>
          <p:cNvPr id="2048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b="0"/>
            </a:lvl1pPr>
          </a:lstStyle>
          <a:p>
            <a:pPr>
              <a:defRPr/>
            </a:pPr>
            <a:fld id="{6872E3AA-ABB4-4368-9805-C41BD56B6EBA}" type="slidenum">
              <a:rPr lang="en-US" altLang="en-US"/>
              <a:pPr>
                <a:defRPr/>
              </a:pPr>
              <a:t>‹#›</a:t>
            </a:fld>
            <a:endParaRPr lang="en-US" altLang="en-US"/>
          </a:p>
        </p:txBody>
      </p:sp>
    </p:spTree>
    <p:extLst>
      <p:ext uri="{BB962C8B-B14F-4D97-AF65-F5344CB8AC3E}">
        <p14:creationId xmlns:p14="http://schemas.microsoft.com/office/powerpoint/2010/main" val="55048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4782D558-FCA6-4326-B7E6-5EBC7992A8FF}" type="slidenum">
              <a:rPr lang="en-US" altLang="en-US" smtClean="0"/>
              <a:pPr>
                <a:spcBef>
                  <a:spcPct val="0"/>
                </a:spcBef>
              </a:pPr>
              <a:t>2</a:t>
            </a:fld>
            <a:endParaRPr lang="en-US" altLang="en-US" smtClean="0"/>
          </a:p>
        </p:txBody>
      </p:sp>
      <p:sp>
        <p:nvSpPr>
          <p:cNvPr id="6147" name="Rectangle 2"/>
          <p:cNvSpPr>
            <a:spLocks noRot="1" noChangeArrowheads="1" noTextEdit="1"/>
          </p:cNvSpPr>
          <p:nvPr>
            <p:ph type="sldImg"/>
          </p:nvPr>
        </p:nvSpPr>
        <p:spPr>
          <a:ln/>
        </p:spPr>
      </p:sp>
      <p:sp>
        <p:nvSpPr>
          <p:cNvPr id="61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i="1" smtClean="0">
                <a:latin typeface="Arial" panose="020B0604020202020204" pitchFamily="34" charset="0"/>
              </a:rPr>
              <a:t>Answer: </a:t>
            </a:r>
            <a:r>
              <a:rPr lang="en-US" altLang="en-US" smtClean="0">
                <a:latin typeface="Arial" panose="020B0604020202020204" pitchFamily="34" charset="0"/>
              </a:rPr>
              <a:t>2.The slope of the curve diminishes as time increases.</a:t>
            </a:r>
          </a:p>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975953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B8411CE3-F3C0-4771-981E-B715389CF288}" type="slidenum">
              <a:rPr lang="en-US" altLang="en-US" smtClean="0"/>
              <a:pPr>
                <a:spcBef>
                  <a:spcPct val="0"/>
                </a:spcBef>
              </a:pPr>
              <a:t>3</a:t>
            </a:fld>
            <a:endParaRPr lang="en-US" altLang="en-US" smtClean="0"/>
          </a:p>
        </p:txBody>
      </p:sp>
      <p:sp>
        <p:nvSpPr>
          <p:cNvPr id="8195" name="Rectangle 2"/>
          <p:cNvSpPr>
            <a:spLocks noRot="1" noChangeArrowheads="1" noTextEdit="1"/>
          </p:cNvSpPr>
          <p:nvPr>
            <p:ph type="sldImg"/>
          </p:nvPr>
        </p:nvSpPr>
        <p:spPr>
          <a:ln/>
        </p:spPr>
      </p:sp>
      <p:sp>
        <p:nvSpPr>
          <p:cNvPr id="81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i="1" smtClean="0">
                <a:latin typeface="Arial" panose="020B0604020202020204" pitchFamily="34" charset="0"/>
              </a:rPr>
              <a:t>Answer: </a:t>
            </a:r>
            <a:r>
              <a:rPr lang="en-US" altLang="en-US" smtClean="0">
                <a:latin typeface="Arial" panose="020B0604020202020204" pitchFamily="34" charset="0"/>
              </a:rPr>
              <a:t>3.The slope of curve </a:t>
            </a:r>
            <a:r>
              <a:rPr lang="en-US" altLang="en-US" i="1" smtClean="0">
                <a:latin typeface="Arial" panose="020B0604020202020204" pitchFamily="34" charset="0"/>
              </a:rPr>
              <a:t>B </a:t>
            </a:r>
            <a:r>
              <a:rPr lang="en-US" altLang="en-US" smtClean="0">
                <a:latin typeface="Arial" panose="020B0604020202020204" pitchFamily="34" charset="0"/>
              </a:rPr>
              <a:t>is parallel to line </a:t>
            </a:r>
            <a:r>
              <a:rPr lang="en-US" altLang="en-US" i="1" smtClean="0">
                <a:latin typeface="Arial" panose="020B0604020202020204" pitchFamily="34" charset="0"/>
              </a:rPr>
              <a:t>A </a:t>
            </a:r>
            <a:r>
              <a:rPr lang="en-US" altLang="en-US" smtClean="0">
                <a:latin typeface="Arial" panose="020B0604020202020204" pitchFamily="34" charset="0"/>
              </a:rPr>
              <a:t>at some point </a:t>
            </a:r>
            <a:r>
              <a:rPr lang="en-US" altLang="en-US" i="1" smtClean="0">
                <a:latin typeface="Arial" panose="020B0604020202020204" pitchFamily="34" charset="0"/>
              </a:rPr>
              <a:t>t </a:t>
            </a:r>
            <a:r>
              <a:rPr lang="en-US" altLang="en-US" smtClean="0">
                <a:latin typeface="Arial" panose="020B0604020202020204" pitchFamily="34" charset="0"/>
              </a:rPr>
              <a:t>&lt; </a:t>
            </a:r>
            <a:r>
              <a:rPr lang="en-US" altLang="en-US" i="1" smtClean="0">
                <a:latin typeface="Arial" panose="020B0604020202020204" pitchFamily="34" charset="0"/>
              </a:rPr>
              <a:t>t</a:t>
            </a:r>
            <a:r>
              <a:rPr lang="en-US" altLang="en-US" i="1" baseline="-25000" smtClean="0">
                <a:latin typeface="Arial" panose="020B0604020202020204" pitchFamily="34" charset="0"/>
              </a:rPr>
              <a:t>B</a:t>
            </a:r>
            <a:r>
              <a:rPr lang="en-US" altLang="en-US" smtClean="0">
                <a:latin typeface="Arial" panose="020B0604020202020204" pitchFamily="34" charset="0"/>
              </a:rPr>
              <a:t>.</a:t>
            </a:r>
          </a:p>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24852800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02723C4E-C3CB-44A8-B1A3-CAFE8D408086}" type="slidenum">
              <a:rPr lang="en-US" altLang="en-US" smtClean="0"/>
              <a:pPr>
                <a:spcBef>
                  <a:spcPct val="0"/>
                </a:spcBef>
              </a:pPr>
              <a:t>4</a:t>
            </a:fld>
            <a:endParaRPr lang="en-US" altLang="en-US" smtClean="0"/>
          </a:p>
        </p:txBody>
      </p:sp>
      <p:sp>
        <p:nvSpPr>
          <p:cNvPr id="10243" name="Rectangle 2"/>
          <p:cNvSpPr>
            <a:spLocks noRot="1" noChangeArrowheads="1" noTextEdit="1"/>
          </p:cNvSpPr>
          <p:nvPr>
            <p:ph type="sldImg"/>
          </p:nvPr>
        </p:nvSpPr>
        <p:spPr>
          <a:ln/>
        </p:spPr>
      </p:sp>
      <p:sp>
        <p:nvSpPr>
          <p:cNvPr id="102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i="1" smtClean="0">
                <a:latin typeface="Arial" panose="020B0604020202020204" pitchFamily="34" charset="0"/>
              </a:rPr>
              <a:t>Answer: </a:t>
            </a:r>
            <a:r>
              <a:rPr lang="en-US" altLang="en-US" smtClean="0">
                <a:latin typeface="Arial" panose="020B0604020202020204" pitchFamily="34" charset="0"/>
              </a:rPr>
              <a:t>3. Upon its descent, the velocity of an object thrown straight up</a:t>
            </a:r>
          </a:p>
          <a:p>
            <a:pPr eaLnBrk="1" hangingPunct="1"/>
            <a:r>
              <a:rPr lang="en-US" altLang="en-US" smtClean="0">
                <a:latin typeface="Arial" panose="020B0604020202020204" pitchFamily="34" charset="0"/>
              </a:rPr>
              <a:t>with an initial velocity </a:t>
            </a:r>
            <a:r>
              <a:rPr lang="en-US" altLang="en-US" i="1" smtClean="0">
                <a:latin typeface="Arial" panose="020B0604020202020204" pitchFamily="34" charset="0"/>
              </a:rPr>
              <a:t>v </a:t>
            </a:r>
            <a:r>
              <a:rPr lang="en-US" altLang="en-US" smtClean="0">
                <a:latin typeface="Arial" panose="020B0604020202020204" pitchFamily="34" charset="0"/>
              </a:rPr>
              <a:t>is exactly –</a:t>
            </a:r>
            <a:r>
              <a:rPr lang="en-US" altLang="en-US" i="1" smtClean="0">
                <a:latin typeface="Arial" panose="020B0604020202020204" pitchFamily="34" charset="0"/>
              </a:rPr>
              <a:t>v </a:t>
            </a:r>
            <a:r>
              <a:rPr lang="en-US" altLang="en-US" smtClean="0">
                <a:latin typeface="Arial" panose="020B0604020202020204" pitchFamily="34" charset="0"/>
              </a:rPr>
              <a:t>when it passes the point at which it</a:t>
            </a:r>
          </a:p>
          <a:p>
            <a:pPr eaLnBrk="1" hangingPunct="1"/>
            <a:r>
              <a:rPr lang="en-US" altLang="en-US" smtClean="0">
                <a:latin typeface="Arial" panose="020B0604020202020204" pitchFamily="34" charset="0"/>
              </a:rPr>
              <a:t>was first released.</a:t>
            </a:r>
          </a:p>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34704257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7242FD6B-0E1A-4188-BA2B-7B7B3754CCCB}" type="slidenum">
              <a:rPr lang="en-US" altLang="en-US" smtClean="0"/>
              <a:pPr>
                <a:spcBef>
                  <a:spcPct val="0"/>
                </a:spcBef>
              </a:pPr>
              <a:t>5</a:t>
            </a:fld>
            <a:endParaRPr lang="en-US" altLang="en-US" smtClean="0"/>
          </a:p>
        </p:txBody>
      </p:sp>
      <p:sp>
        <p:nvSpPr>
          <p:cNvPr id="12291" name="Rectangle 2"/>
          <p:cNvSpPr>
            <a:spLocks noRot="1" noChangeArrowheads="1" noTextEdit="1"/>
          </p:cNvSpPr>
          <p:nvPr>
            <p:ph type="sldImg"/>
          </p:nvPr>
        </p:nvSpPr>
        <p:spPr>
          <a:ln/>
        </p:spPr>
      </p:sp>
      <p:sp>
        <p:nvSpPr>
          <p:cNvPr id="122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i="1" smtClean="0">
                <a:latin typeface="Arial" panose="020B0604020202020204" pitchFamily="34" charset="0"/>
              </a:rPr>
              <a:t>Answer: </a:t>
            </a:r>
            <a:r>
              <a:rPr lang="en-US" altLang="en-US" smtClean="0">
                <a:latin typeface="Arial" panose="020B0604020202020204" pitchFamily="34" charset="0"/>
              </a:rPr>
              <a:t>3.The ball reaches its highest point when its velocity is zero; the</a:t>
            </a:r>
          </a:p>
          <a:p>
            <a:pPr eaLnBrk="1" hangingPunct="1"/>
            <a:r>
              <a:rPr lang="en-US" altLang="en-US" smtClean="0">
                <a:latin typeface="Arial" panose="020B0604020202020204" pitchFamily="34" charset="0"/>
              </a:rPr>
              <a:t>acceleration of gravity is never zero.</a:t>
            </a:r>
          </a:p>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27990799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C96288E8-A835-4F1C-BEDE-E6748840F4D3}" type="slidenum">
              <a:rPr lang="en-US" altLang="en-US" smtClean="0"/>
              <a:pPr>
                <a:spcBef>
                  <a:spcPct val="0"/>
                </a:spcBef>
              </a:pPr>
              <a:t>6</a:t>
            </a:fld>
            <a:endParaRPr lang="en-US" altLang="en-US" smtClean="0"/>
          </a:p>
        </p:txBody>
      </p:sp>
      <p:sp>
        <p:nvSpPr>
          <p:cNvPr id="14339" name="Rectangle 2"/>
          <p:cNvSpPr>
            <a:spLocks noRot="1" noChangeArrowheads="1" noTextEdit="1"/>
          </p:cNvSpPr>
          <p:nvPr>
            <p:ph type="sldImg"/>
          </p:nvPr>
        </p:nvSpPr>
        <p:spPr>
          <a:ln/>
        </p:spPr>
      </p:sp>
      <p:sp>
        <p:nvSpPr>
          <p:cNvPr id="143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i="1" smtClean="0">
                <a:latin typeface="Arial" panose="020B0604020202020204" pitchFamily="34" charset="0"/>
              </a:rPr>
              <a:t>Model Answer: </a:t>
            </a:r>
            <a:r>
              <a:rPr lang="en-US" altLang="en-US" smtClean="0">
                <a:latin typeface="Arial" panose="020B0604020202020204" pitchFamily="34" charset="0"/>
              </a:rPr>
              <a:t>1. Downward acceleration of bullet and criminal are identical, so the bullet will hit its target—they both “fall” the same distance.</a:t>
            </a:r>
          </a:p>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39653065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4FE57B51-32C9-46E9-95B1-285D7A30393F}" type="slidenum">
              <a:rPr lang="en-US" altLang="en-US" smtClean="0"/>
              <a:pPr>
                <a:spcBef>
                  <a:spcPct val="0"/>
                </a:spcBef>
              </a:pPr>
              <a:t>7</a:t>
            </a:fld>
            <a:endParaRPr lang="en-US" altLang="en-US" smtClean="0"/>
          </a:p>
        </p:txBody>
      </p:sp>
      <p:sp>
        <p:nvSpPr>
          <p:cNvPr id="16387" name="Rectangle 2"/>
          <p:cNvSpPr>
            <a:spLocks noRot="1" noChangeArrowheads="1" noTextEdit="1"/>
          </p:cNvSpPr>
          <p:nvPr>
            <p:ph type="sldImg"/>
          </p:nvPr>
        </p:nvSpPr>
        <p:spPr>
          <a:ln/>
        </p:spPr>
      </p:sp>
      <p:sp>
        <p:nvSpPr>
          <p:cNvPr id="163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i="1" smtClean="0">
                <a:latin typeface="Arial" panose="020B0604020202020204" pitchFamily="34" charset="0"/>
              </a:rPr>
              <a:t>Answer: </a:t>
            </a:r>
            <a:r>
              <a:rPr lang="en-US" altLang="en-US" smtClean="0">
                <a:latin typeface="Arial" panose="020B0604020202020204" pitchFamily="34" charset="0"/>
              </a:rPr>
              <a:t>3. The time a projectile spends in the air is equal to twice the</a:t>
            </a:r>
          </a:p>
          <a:p>
            <a:pPr eaLnBrk="1" hangingPunct="1"/>
            <a:r>
              <a:rPr lang="en-US" altLang="en-US" smtClean="0">
                <a:latin typeface="Arial" panose="020B0604020202020204" pitchFamily="34" charset="0"/>
              </a:rPr>
              <a:t>time it takes to fall from its maximum height. Because the shell fired at ship</a:t>
            </a:r>
          </a:p>
          <a:p>
            <a:pPr eaLnBrk="1" hangingPunct="1"/>
            <a:r>
              <a:rPr lang="en-US" altLang="en-US" i="1" smtClean="0">
                <a:latin typeface="Arial" panose="020B0604020202020204" pitchFamily="34" charset="0"/>
              </a:rPr>
              <a:t>A </a:t>
            </a:r>
            <a:r>
              <a:rPr lang="en-US" altLang="en-US" smtClean="0">
                <a:latin typeface="Arial" panose="020B0604020202020204" pitchFamily="34" charset="0"/>
              </a:rPr>
              <a:t>reaches a higher altitude than the one aimed at </a:t>
            </a:r>
            <a:r>
              <a:rPr lang="en-US" altLang="en-US" i="1" smtClean="0">
                <a:latin typeface="Arial" panose="020B0604020202020204" pitchFamily="34" charset="0"/>
              </a:rPr>
              <a:t>B</a:t>
            </a:r>
            <a:r>
              <a:rPr lang="en-US" altLang="en-US" smtClean="0">
                <a:latin typeface="Arial" panose="020B0604020202020204" pitchFamily="34" charset="0"/>
              </a:rPr>
              <a:t>, the former takes</a:t>
            </a:r>
          </a:p>
          <a:p>
            <a:pPr eaLnBrk="1" hangingPunct="1"/>
            <a:r>
              <a:rPr lang="en-US" altLang="en-US" smtClean="0">
                <a:latin typeface="Arial" panose="020B0604020202020204" pitchFamily="34" charset="0"/>
              </a:rPr>
              <a:t>longer to return to sea level.</a:t>
            </a:r>
          </a:p>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38635170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4087768-7061-4697-B138-892BC758B97D}" type="slidenum">
              <a:rPr lang="en-US" altLang="en-US"/>
              <a:pPr>
                <a:defRPr/>
              </a:pPr>
              <a:t>‹#›</a:t>
            </a:fld>
            <a:endParaRPr lang="en-US" altLang="en-US"/>
          </a:p>
        </p:txBody>
      </p:sp>
    </p:spTree>
    <p:extLst>
      <p:ext uri="{BB962C8B-B14F-4D97-AF65-F5344CB8AC3E}">
        <p14:creationId xmlns:p14="http://schemas.microsoft.com/office/powerpoint/2010/main" val="28370418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3B0039D-6E55-41F6-A209-EA960A50487E}" type="slidenum">
              <a:rPr lang="en-US" altLang="en-US"/>
              <a:pPr>
                <a:defRPr/>
              </a:pPr>
              <a:t>‹#›</a:t>
            </a:fld>
            <a:endParaRPr lang="en-US" altLang="en-US"/>
          </a:p>
        </p:txBody>
      </p:sp>
    </p:spTree>
    <p:extLst>
      <p:ext uri="{BB962C8B-B14F-4D97-AF65-F5344CB8AC3E}">
        <p14:creationId xmlns:p14="http://schemas.microsoft.com/office/powerpoint/2010/main" val="9043094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93C73F5-586D-49B8-AB4E-2141DA9D6F46}" type="slidenum">
              <a:rPr lang="en-US" altLang="en-US"/>
              <a:pPr>
                <a:defRPr/>
              </a:pPr>
              <a:t>‹#›</a:t>
            </a:fld>
            <a:endParaRPr lang="en-US" altLang="en-US"/>
          </a:p>
        </p:txBody>
      </p:sp>
    </p:spTree>
    <p:extLst>
      <p:ext uri="{BB962C8B-B14F-4D97-AF65-F5344CB8AC3E}">
        <p14:creationId xmlns:p14="http://schemas.microsoft.com/office/powerpoint/2010/main" val="11978732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6954F6D-A70B-4B04-9150-4BB7121B0BB3}" type="slidenum">
              <a:rPr lang="en-US" altLang="en-US"/>
              <a:pPr>
                <a:defRPr/>
              </a:pPr>
              <a:t>‹#›</a:t>
            </a:fld>
            <a:endParaRPr lang="en-US" altLang="en-US"/>
          </a:p>
        </p:txBody>
      </p:sp>
    </p:spTree>
    <p:extLst>
      <p:ext uri="{BB962C8B-B14F-4D97-AF65-F5344CB8AC3E}">
        <p14:creationId xmlns:p14="http://schemas.microsoft.com/office/powerpoint/2010/main" val="21184786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DA553B9-D73E-4244-A743-756F36660448}" type="slidenum">
              <a:rPr lang="en-US" altLang="en-US"/>
              <a:pPr>
                <a:defRPr/>
              </a:pPr>
              <a:t>‹#›</a:t>
            </a:fld>
            <a:endParaRPr lang="en-US" altLang="en-US"/>
          </a:p>
        </p:txBody>
      </p:sp>
    </p:spTree>
    <p:extLst>
      <p:ext uri="{BB962C8B-B14F-4D97-AF65-F5344CB8AC3E}">
        <p14:creationId xmlns:p14="http://schemas.microsoft.com/office/powerpoint/2010/main" val="38319081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C25A983-F592-42CE-A889-CCF015A9F68D}" type="slidenum">
              <a:rPr lang="en-US" altLang="en-US"/>
              <a:pPr>
                <a:defRPr/>
              </a:pPr>
              <a:t>‹#›</a:t>
            </a:fld>
            <a:endParaRPr lang="en-US" altLang="en-US"/>
          </a:p>
        </p:txBody>
      </p:sp>
    </p:spTree>
    <p:extLst>
      <p:ext uri="{BB962C8B-B14F-4D97-AF65-F5344CB8AC3E}">
        <p14:creationId xmlns:p14="http://schemas.microsoft.com/office/powerpoint/2010/main" val="20466253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A887F775-40B3-40B0-BDCC-B41414A7BD58}" type="slidenum">
              <a:rPr lang="en-US" altLang="en-US"/>
              <a:pPr>
                <a:defRPr/>
              </a:pPr>
              <a:t>‹#›</a:t>
            </a:fld>
            <a:endParaRPr lang="en-US" altLang="en-US"/>
          </a:p>
        </p:txBody>
      </p:sp>
    </p:spTree>
    <p:extLst>
      <p:ext uri="{BB962C8B-B14F-4D97-AF65-F5344CB8AC3E}">
        <p14:creationId xmlns:p14="http://schemas.microsoft.com/office/powerpoint/2010/main" val="39379046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13104801-B0CD-4266-BB1B-69063E3BB83C}" type="slidenum">
              <a:rPr lang="en-US" altLang="en-US"/>
              <a:pPr>
                <a:defRPr/>
              </a:pPr>
              <a:t>‹#›</a:t>
            </a:fld>
            <a:endParaRPr lang="en-US" altLang="en-US"/>
          </a:p>
        </p:txBody>
      </p:sp>
    </p:spTree>
    <p:extLst>
      <p:ext uri="{BB962C8B-B14F-4D97-AF65-F5344CB8AC3E}">
        <p14:creationId xmlns:p14="http://schemas.microsoft.com/office/powerpoint/2010/main" val="20538568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8DBE2F17-5463-4BEB-BB79-8CF3C18CBC15}" type="slidenum">
              <a:rPr lang="en-US" altLang="en-US"/>
              <a:pPr>
                <a:defRPr/>
              </a:pPr>
              <a:t>‹#›</a:t>
            </a:fld>
            <a:endParaRPr lang="en-US" altLang="en-US"/>
          </a:p>
        </p:txBody>
      </p:sp>
    </p:spTree>
    <p:extLst>
      <p:ext uri="{BB962C8B-B14F-4D97-AF65-F5344CB8AC3E}">
        <p14:creationId xmlns:p14="http://schemas.microsoft.com/office/powerpoint/2010/main" val="1374522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12ED974-66C7-44CF-9446-1131EF9DCDD2}" type="slidenum">
              <a:rPr lang="en-US" altLang="en-US"/>
              <a:pPr>
                <a:defRPr/>
              </a:pPr>
              <a:t>‹#›</a:t>
            </a:fld>
            <a:endParaRPr lang="en-US" altLang="en-US"/>
          </a:p>
        </p:txBody>
      </p:sp>
    </p:spTree>
    <p:extLst>
      <p:ext uri="{BB962C8B-B14F-4D97-AF65-F5344CB8AC3E}">
        <p14:creationId xmlns:p14="http://schemas.microsoft.com/office/powerpoint/2010/main" val="11991614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001B095-8383-4FC1-B9B0-307619A39AF7}" type="slidenum">
              <a:rPr lang="en-US" altLang="en-US"/>
              <a:pPr>
                <a:defRPr/>
              </a:pPr>
              <a:t>‹#›</a:t>
            </a:fld>
            <a:endParaRPr lang="en-US" altLang="en-US"/>
          </a:p>
        </p:txBody>
      </p:sp>
    </p:spTree>
    <p:extLst>
      <p:ext uri="{BB962C8B-B14F-4D97-AF65-F5344CB8AC3E}">
        <p14:creationId xmlns:p14="http://schemas.microsoft.com/office/powerpoint/2010/main" val="21904885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b="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b="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b="0"/>
            </a:lvl1pPr>
          </a:lstStyle>
          <a:p>
            <a:pPr>
              <a:defRPr/>
            </a:pPr>
            <a:fld id="{FF7EC002-A1D4-443A-BF56-B9A8E0AEC6E8}"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7.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4"/>
          <p:cNvSpPr txBox="1">
            <a:spLocks noChangeArrowheads="1"/>
          </p:cNvSpPr>
          <p:nvPr/>
        </p:nvSpPr>
        <p:spPr bwMode="auto">
          <a:xfrm>
            <a:off x="2667000" y="914400"/>
            <a:ext cx="3657600"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4800" dirty="0"/>
              <a:t>Kinematics</a:t>
            </a:r>
          </a:p>
        </p:txBody>
      </p:sp>
      <p:pic>
        <p:nvPicPr>
          <p:cNvPr id="4099" name="Picture 7"/>
          <p:cNvPicPr>
            <a:picLocks noChangeAspect="1" noChangeArrowheads="1"/>
          </p:cNvPicPr>
          <p:nvPr/>
        </p:nvPicPr>
        <p:blipFill>
          <a:blip r:embed="rId2">
            <a:extLst>
              <a:ext uri="{28A0092B-C50C-407E-A947-70E740481C1C}">
                <a14:useLocalDpi xmlns:a14="http://schemas.microsoft.com/office/drawing/2010/main" val="0"/>
              </a:ext>
            </a:extLst>
          </a:blip>
          <a:srcRect t="64153"/>
          <a:stretch>
            <a:fillRect/>
          </a:stretch>
        </p:blipFill>
        <p:spPr bwMode="auto">
          <a:xfrm>
            <a:off x="2476500" y="152400"/>
            <a:ext cx="40386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1"/>
          <p:cNvPicPr>
            <a:picLocks noChangeAspect="1"/>
          </p:cNvPicPr>
          <p:nvPr/>
        </p:nvPicPr>
        <p:blipFill rotWithShape="1">
          <a:blip r:embed="rId3"/>
          <a:srcRect l="34187" t="25000" r="36530" b="22917"/>
          <a:stretch/>
        </p:blipFill>
        <p:spPr>
          <a:xfrm>
            <a:off x="2590800" y="1738313"/>
            <a:ext cx="3810000" cy="3810000"/>
          </a:xfrm>
          <a:prstGeom prst="rect">
            <a:avLst/>
          </a:prstGeom>
        </p:spPr>
      </p:pic>
      <p:sp>
        <p:nvSpPr>
          <p:cNvPr id="7" name="Text Box 4"/>
          <p:cNvSpPr txBox="1">
            <a:spLocks noChangeArrowheads="1"/>
          </p:cNvSpPr>
          <p:nvPr/>
        </p:nvSpPr>
        <p:spPr bwMode="auto">
          <a:xfrm>
            <a:off x="0" y="5548313"/>
            <a:ext cx="91440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4800" dirty="0"/>
              <a:t>p</a:t>
            </a:r>
            <a:r>
              <a:rPr lang="en-US" altLang="en-US" sz="4800" dirty="0" smtClean="0"/>
              <a:t>ingo.upb.de </a:t>
            </a:r>
            <a:r>
              <a:rPr lang="en-US" altLang="en-US" sz="4800" dirty="0" smtClean="0">
                <a:sym typeface="Wingdings" panose="05000000000000000000" pitchFamily="2" charset="2"/>
              </a:rPr>
              <a:t> 682293</a:t>
            </a:r>
            <a:endParaRPr lang="en-US" altLang="en-US" sz="48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6"/>
          <p:cNvSpPr txBox="1">
            <a:spLocks noChangeArrowheads="1"/>
          </p:cNvSpPr>
          <p:nvPr/>
        </p:nvSpPr>
        <p:spPr bwMode="auto">
          <a:xfrm>
            <a:off x="685800" y="0"/>
            <a:ext cx="7848600" cy="6370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400" dirty="0">
                <a:latin typeface="Helvetica" panose="020B0604020202020204" pitchFamily="34" charset="0"/>
              </a:rPr>
              <a:t>ConcepTest 1: Driving-car applet</a:t>
            </a:r>
          </a:p>
          <a:p>
            <a:pPr eaLnBrk="1" hangingPunct="1">
              <a:spcBef>
                <a:spcPct val="0"/>
              </a:spcBef>
              <a:buFontTx/>
              <a:buNone/>
            </a:pPr>
            <a:r>
              <a:rPr lang="en-US" altLang="en-US" sz="2400" b="0" dirty="0">
                <a:latin typeface="Helvetica" panose="020B0604020202020204" pitchFamily="34" charset="0"/>
              </a:rPr>
              <a:t>A train car moves along a long straight track. The graph shows the position as a function of time for this train. The graph shows that the train:</a:t>
            </a:r>
          </a:p>
          <a:p>
            <a:pPr eaLnBrk="1" hangingPunct="1">
              <a:spcBef>
                <a:spcPct val="0"/>
              </a:spcBef>
              <a:buFontTx/>
              <a:buNone/>
            </a:pPr>
            <a:endParaRPr lang="en-US" altLang="en-US" sz="2400" b="0" dirty="0">
              <a:latin typeface="Helvetica" panose="020B0604020202020204" pitchFamily="34" charset="0"/>
            </a:endParaRPr>
          </a:p>
          <a:p>
            <a:pPr eaLnBrk="1" hangingPunct="1">
              <a:spcBef>
                <a:spcPct val="0"/>
              </a:spcBef>
              <a:buFontTx/>
              <a:buNone/>
            </a:pPr>
            <a:endParaRPr lang="en-US" altLang="en-US" sz="2400" b="0" dirty="0">
              <a:latin typeface="Helvetica" panose="020B0604020202020204" pitchFamily="34" charset="0"/>
            </a:endParaRPr>
          </a:p>
          <a:p>
            <a:pPr eaLnBrk="1" hangingPunct="1">
              <a:spcBef>
                <a:spcPct val="0"/>
              </a:spcBef>
              <a:buFontTx/>
              <a:buNone/>
            </a:pPr>
            <a:endParaRPr lang="en-US" altLang="en-US" sz="2400" b="0" dirty="0">
              <a:latin typeface="Helvetica" panose="020B0604020202020204" pitchFamily="34" charset="0"/>
            </a:endParaRPr>
          </a:p>
          <a:p>
            <a:pPr eaLnBrk="1" hangingPunct="1">
              <a:spcBef>
                <a:spcPct val="0"/>
              </a:spcBef>
              <a:buFontTx/>
              <a:buNone/>
            </a:pPr>
            <a:endParaRPr lang="en-US" altLang="en-US" sz="2400" b="0" dirty="0">
              <a:latin typeface="Helvetica" panose="020B0604020202020204" pitchFamily="34" charset="0"/>
            </a:endParaRPr>
          </a:p>
          <a:p>
            <a:pPr eaLnBrk="1" hangingPunct="1">
              <a:spcBef>
                <a:spcPct val="0"/>
              </a:spcBef>
              <a:buFontTx/>
              <a:buNone/>
            </a:pPr>
            <a:endParaRPr lang="en-US" altLang="en-US" sz="2400" b="0" dirty="0">
              <a:latin typeface="Helvetica" panose="020B0604020202020204" pitchFamily="34" charset="0"/>
            </a:endParaRPr>
          </a:p>
          <a:p>
            <a:pPr eaLnBrk="1" hangingPunct="1">
              <a:spcBef>
                <a:spcPct val="0"/>
              </a:spcBef>
              <a:buFontTx/>
              <a:buNone/>
            </a:pPr>
            <a:endParaRPr lang="en-US" altLang="en-US" sz="2400" b="0" dirty="0">
              <a:latin typeface="Helvetica" panose="020B0604020202020204" pitchFamily="34" charset="0"/>
            </a:endParaRPr>
          </a:p>
          <a:p>
            <a:pPr eaLnBrk="1" hangingPunct="1">
              <a:spcBef>
                <a:spcPct val="0"/>
              </a:spcBef>
              <a:buFontTx/>
              <a:buNone/>
            </a:pPr>
            <a:endParaRPr lang="en-US" altLang="en-US" sz="2400" b="0" dirty="0">
              <a:latin typeface="Helvetica" panose="020B0604020202020204" pitchFamily="34" charset="0"/>
            </a:endParaRPr>
          </a:p>
          <a:p>
            <a:pPr eaLnBrk="1" hangingPunct="1">
              <a:spcBef>
                <a:spcPct val="0"/>
              </a:spcBef>
              <a:buFontTx/>
              <a:buNone/>
            </a:pPr>
            <a:endParaRPr lang="en-US" altLang="en-US" sz="2400" b="0" dirty="0">
              <a:latin typeface="Helvetica" panose="020B0604020202020204" pitchFamily="34" charset="0"/>
            </a:endParaRPr>
          </a:p>
          <a:p>
            <a:pPr eaLnBrk="1" hangingPunct="1">
              <a:spcBef>
                <a:spcPct val="0"/>
              </a:spcBef>
              <a:buFontTx/>
              <a:buNone/>
            </a:pPr>
            <a:r>
              <a:rPr lang="en-US" altLang="en-US" sz="2400" b="0" dirty="0">
                <a:latin typeface="Helvetica" panose="020B0604020202020204" pitchFamily="34" charset="0"/>
              </a:rPr>
              <a:t>1. speeds up all the time.</a:t>
            </a:r>
          </a:p>
          <a:p>
            <a:pPr eaLnBrk="1" hangingPunct="1">
              <a:spcBef>
                <a:spcPct val="0"/>
              </a:spcBef>
              <a:buFontTx/>
              <a:buNone/>
            </a:pPr>
            <a:r>
              <a:rPr lang="en-US" altLang="en-US" sz="2400" b="0" dirty="0">
                <a:latin typeface="Helvetica" panose="020B0604020202020204" pitchFamily="34" charset="0"/>
              </a:rPr>
              <a:t>2. slows down all the time.</a:t>
            </a:r>
          </a:p>
          <a:p>
            <a:pPr eaLnBrk="1" hangingPunct="1">
              <a:spcBef>
                <a:spcPct val="0"/>
              </a:spcBef>
              <a:buFontTx/>
              <a:buNone/>
            </a:pPr>
            <a:r>
              <a:rPr lang="en-US" altLang="en-US" sz="2400" b="0" dirty="0">
                <a:latin typeface="Helvetica" panose="020B0604020202020204" pitchFamily="34" charset="0"/>
              </a:rPr>
              <a:t>3. speeds up part of the time and slows</a:t>
            </a:r>
          </a:p>
          <a:p>
            <a:pPr eaLnBrk="1" hangingPunct="1">
              <a:spcBef>
                <a:spcPct val="0"/>
              </a:spcBef>
              <a:buFontTx/>
              <a:buNone/>
            </a:pPr>
            <a:r>
              <a:rPr lang="en-US" altLang="en-US" sz="2400" b="0" dirty="0">
                <a:latin typeface="Helvetica" panose="020B0604020202020204" pitchFamily="34" charset="0"/>
              </a:rPr>
              <a:t>    down part of the time.</a:t>
            </a:r>
          </a:p>
          <a:p>
            <a:pPr eaLnBrk="1" hangingPunct="1">
              <a:spcBef>
                <a:spcPct val="0"/>
              </a:spcBef>
              <a:buFontTx/>
              <a:buNone/>
            </a:pPr>
            <a:r>
              <a:rPr lang="en-US" altLang="en-US" sz="2400" b="0" dirty="0">
                <a:latin typeface="Helvetica" panose="020B0604020202020204" pitchFamily="34" charset="0"/>
              </a:rPr>
              <a:t>4. moves at a constant velocity.</a:t>
            </a:r>
          </a:p>
        </p:txBody>
      </p:sp>
      <p:pic>
        <p:nvPicPr>
          <p:cNvPr id="5123"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0" y="1657350"/>
            <a:ext cx="3581400" cy="2703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pic>
        <p:nvPicPr>
          <p:cNvPr id="5124"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299450" y="6148388"/>
            <a:ext cx="844550" cy="709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22">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122">
                                            <p:txEl>
                                              <p:pRg st="10" end="10"/>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122">
                                            <p:txEl>
                                              <p:pRg st="11" end="1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122">
                                            <p:txEl>
                                              <p:pRg st="12" end="1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122">
                                            <p:txEl>
                                              <p:pRg st="13" end="1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122">
                                            <p:txEl>
                                              <p:pRg st="14" end="1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1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7"/>
          <p:cNvSpPr txBox="1">
            <a:spLocks noChangeArrowheads="1"/>
          </p:cNvSpPr>
          <p:nvPr/>
        </p:nvSpPr>
        <p:spPr bwMode="auto">
          <a:xfrm>
            <a:off x="685800" y="0"/>
            <a:ext cx="7848600" cy="674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400" dirty="0">
                <a:latin typeface="Helvetica" panose="020B0604020202020204" pitchFamily="34" charset="0"/>
              </a:rPr>
              <a:t>ConcepTest 2: Driving-car applet </a:t>
            </a:r>
            <a:r>
              <a:rPr lang="en-US" altLang="en-US" sz="2400" b="0" dirty="0">
                <a:latin typeface="Helvetica" panose="020B0604020202020204" pitchFamily="34" charset="0"/>
              </a:rPr>
              <a:t>(with </a:t>
            </a:r>
            <a:r>
              <a:rPr lang="en-US" altLang="en-US" sz="2400" dirty="0">
                <a:latin typeface="Helvetica" panose="020B0604020202020204" pitchFamily="34" charset="0"/>
              </a:rPr>
              <a:t>store data</a:t>
            </a:r>
            <a:r>
              <a:rPr lang="en-US" altLang="en-US" sz="2400" b="0" dirty="0">
                <a:latin typeface="Helvetica" panose="020B0604020202020204" pitchFamily="34" charset="0"/>
              </a:rPr>
              <a:t>)</a:t>
            </a:r>
          </a:p>
          <a:p>
            <a:pPr eaLnBrk="1" hangingPunct="1">
              <a:spcBef>
                <a:spcPct val="0"/>
              </a:spcBef>
              <a:buFontTx/>
              <a:buNone/>
            </a:pPr>
            <a:r>
              <a:rPr lang="en-US" altLang="en-US" sz="2400" b="0" dirty="0">
                <a:latin typeface="Helvetica" panose="020B0604020202020204" pitchFamily="34" charset="0"/>
              </a:rPr>
              <a:t>The graph shows position as a function of time for two trains running on parallel tracks. Which is true?</a:t>
            </a:r>
          </a:p>
          <a:p>
            <a:pPr eaLnBrk="1" hangingPunct="1">
              <a:spcBef>
                <a:spcPct val="0"/>
              </a:spcBef>
              <a:buFontTx/>
              <a:buNone/>
            </a:pPr>
            <a:endParaRPr lang="en-US" altLang="en-US" sz="2400" b="0" dirty="0">
              <a:latin typeface="Helvetica" panose="020B0604020202020204" pitchFamily="34" charset="0"/>
            </a:endParaRPr>
          </a:p>
          <a:p>
            <a:pPr eaLnBrk="1" hangingPunct="1">
              <a:spcBef>
                <a:spcPct val="0"/>
              </a:spcBef>
              <a:buFontTx/>
              <a:buNone/>
            </a:pPr>
            <a:endParaRPr lang="en-US" altLang="en-US" sz="2400" b="0" dirty="0">
              <a:latin typeface="Helvetica" panose="020B0604020202020204" pitchFamily="34" charset="0"/>
            </a:endParaRPr>
          </a:p>
          <a:p>
            <a:pPr eaLnBrk="1" hangingPunct="1">
              <a:spcBef>
                <a:spcPct val="0"/>
              </a:spcBef>
              <a:buFontTx/>
              <a:buNone/>
            </a:pPr>
            <a:endParaRPr lang="en-US" altLang="en-US" sz="2400" b="0" dirty="0">
              <a:latin typeface="Helvetica" panose="020B0604020202020204" pitchFamily="34" charset="0"/>
            </a:endParaRPr>
          </a:p>
          <a:p>
            <a:pPr eaLnBrk="1" hangingPunct="1">
              <a:spcBef>
                <a:spcPct val="0"/>
              </a:spcBef>
              <a:buFontTx/>
              <a:buNone/>
            </a:pPr>
            <a:endParaRPr lang="en-US" altLang="en-US" sz="2400" b="0" dirty="0">
              <a:latin typeface="Helvetica" panose="020B0604020202020204" pitchFamily="34" charset="0"/>
            </a:endParaRPr>
          </a:p>
          <a:p>
            <a:pPr eaLnBrk="1" hangingPunct="1">
              <a:spcBef>
                <a:spcPct val="0"/>
              </a:spcBef>
              <a:buFontTx/>
              <a:buNone/>
            </a:pPr>
            <a:endParaRPr lang="en-US" altLang="en-US" sz="2400" b="0" dirty="0">
              <a:latin typeface="Helvetica" panose="020B0604020202020204" pitchFamily="34" charset="0"/>
            </a:endParaRPr>
          </a:p>
          <a:p>
            <a:pPr eaLnBrk="1" hangingPunct="1">
              <a:spcBef>
                <a:spcPct val="0"/>
              </a:spcBef>
              <a:buFontTx/>
              <a:buNone/>
            </a:pPr>
            <a:endParaRPr lang="en-US" altLang="en-US" sz="2400" b="0" dirty="0">
              <a:latin typeface="Helvetica" panose="020B0604020202020204" pitchFamily="34" charset="0"/>
            </a:endParaRPr>
          </a:p>
          <a:p>
            <a:pPr eaLnBrk="1" hangingPunct="1">
              <a:spcBef>
                <a:spcPct val="0"/>
              </a:spcBef>
              <a:buFontTx/>
              <a:buNone/>
            </a:pPr>
            <a:endParaRPr lang="en-US" altLang="en-US" sz="2400" b="0" dirty="0">
              <a:latin typeface="Helvetica" panose="020B0604020202020204" pitchFamily="34" charset="0"/>
            </a:endParaRPr>
          </a:p>
          <a:p>
            <a:pPr eaLnBrk="1" hangingPunct="1">
              <a:spcBef>
                <a:spcPct val="0"/>
              </a:spcBef>
              <a:buFontTx/>
              <a:buNone/>
            </a:pPr>
            <a:endParaRPr lang="en-US" altLang="en-US" sz="2400" b="0" dirty="0">
              <a:latin typeface="Helvetica" panose="020B0604020202020204" pitchFamily="34" charset="0"/>
            </a:endParaRPr>
          </a:p>
          <a:p>
            <a:pPr eaLnBrk="1" hangingPunct="1">
              <a:spcBef>
                <a:spcPct val="0"/>
              </a:spcBef>
              <a:buFontTx/>
              <a:buNone/>
            </a:pPr>
            <a:endParaRPr lang="en-US" altLang="en-US" sz="2400" b="0" dirty="0">
              <a:latin typeface="Helvetica" panose="020B0604020202020204" pitchFamily="34" charset="0"/>
            </a:endParaRPr>
          </a:p>
          <a:p>
            <a:pPr eaLnBrk="1" hangingPunct="1">
              <a:spcBef>
                <a:spcPct val="0"/>
              </a:spcBef>
              <a:buFontTx/>
              <a:buNone/>
            </a:pPr>
            <a:r>
              <a:rPr lang="en-US" altLang="en-US" sz="2400" b="0" dirty="0">
                <a:latin typeface="Helvetica" panose="020B0604020202020204" pitchFamily="34" charset="0"/>
              </a:rPr>
              <a:t>1. At time </a:t>
            </a:r>
            <a:r>
              <a:rPr lang="en-US" altLang="en-US" sz="2400" b="0" i="1" dirty="0" err="1">
                <a:latin typeface="Helvetica" panose="020B0604020202020204" pitchFamily="34" charset="0"/>
              </a:rPr>
              <a:t>t</a:t>
            </a:r>
            <a:r>
              <a:rPr lang="en-US" altLang="en-US" sz="2400" b="0" i="1" baseline="-25000" dirty="0" err="1">
                <a:latin typeface="Helvetica" panose="020B0604020202020204" pitchFamily="34" charset="0"/>
              </a:rPr>
              <a:t>B</a:t>
            </a:r>
            <a:r>
              <a:rPr lang="en-US" altLang="en-US" sz="2400" b="0" dirty="0">
                <a:latin typeface="Helvetica" panose="020B0604020202020204" pitchFamily="34" charset="0"/>
              </a:rPr>
              <a:t>, both trains have the same velocity.</a:t>
            </a:r>
          </a:p>
          <a:p>
            <a:pPr eaLnBrk="1" hangingPunct="1">
              <a:spcBef>
                <a:spcPct val="0"/>
              </a:spcBef>
              <a:buFontTx/>
              <a:buNone/>
            </a:pPr>
            <a:r>
              <a:rPr lang="en-US" altLang="en-US" sz="2400" b="0" dirty="0">
                <a:latin typeface="Helvetica" panose="020B0604020202020204" pitchFamily="34" charset="0"/>
              </a:rPr>
              <a:t>2. Both trains speed up all the time.</a:t>
            </a:r>
          </a:p>
          <a:p>
            <a:pPr eaLnBrk="1" hangingPunct="1">
              <a:spcBef>
                <a:spcPct val="0"/>
              </a:spcBef>
              <a:buFontTx/>
              <a:buNone/>
            </a:pPr>
            <a:r>
              <a:rPr lang="en-US" altLang="en-US" sz="2400" b="0" dirty="0">
                <a:latin typeface="Helvetica" panose="020B0604020202020204" pitchFamily="34" charset="0"/>
              </a:rPr>
              <a:t>3. Both trains have the same velocity at some time</a:t>
            </a:r>
          </a:p>
          <a:p>
            <a:pPr eaLnBrk="1" hangingPunct="1">
              <a:spcBef>
                <a:spcPct val="0"/>
              </a:spcBef>
              <a:buFontTx/>
              <a:buNone/>
            </a:pPr>
            <a:r>
              <a:rPr lang="en-US" altLang="en-US" sz="2400" b="0" dirty="0">
                <a:latin typeface="Helvetica" panose="020B0604020202020204" pitchFamily="34" charset="0"/>
              </a:rPr>
              <a:t>    before </a:t>
            </a:r>
            <a:r>
              <a:rPr lang="en-US" altLang="en-US" sz="2400" b="0" i="1" dirty="0" err="1">
                <a:latin typeface="Helvetica" panose="020B0604020202020204" pitchFamily="34" charset="0"/>
              </a:rPr>
              <a:t>t</a:t>
            </a:r>
            <a:r>
              <a:rPr lang="en-US" altLang="en-US" sz="2400" b="0" i="1" baseline="-25000" dirty="0" err="1">
                <a:latin typeface="Helvetica" panose="020B0604020202020204" pitchFamily="34" charset="0"/>
              </a:rPr>
              <a:t>B</a:t>
            </a:r>
            <a:r>
              <a:rPr lang="en-US" altLang="en-US" sz="2400" b="0" dirty="0">
                <a:latin typeface="Helvetica" panose="020B0604020202020204" pitchFamily="34" charset="0"/>
              </a:rPr>
              <a:t>.</a:t>
            </a:r>
          </a:p>
          <a:p>
            <a:pPr eaLnBrk="1" hangingPunct="1">
              <a:spcBef>
                <a:spcPct val="0"/>
              </a:spcBef>
              <a:buFontTx/>
              <a:buNone/>
            </a:pPr>
            <a:r>
              <a:rPr lang="en-US" altLang="en-US" sz="2400" b="0" dirty="0">
                <a:latin typeface="Helvetica" panose="020B0604020202020204" pitchFamily="34" charset="0"/>
              </a:rPr>
              <a:t>4. Somewhere on the graph, both trains have the same</a:t>
            </a:r>
          </a:p>
          <a:p>
            <a:pPr eaLnBrk="1" hangingPunct="1">
              <a:spcBef>
                <a:spcPct val="0"/>
              </a:spcBef>
              <a:buFontTx/>
              <a:buNone/>
            </a:pPr>
            <a:r>
              <a:rPr lang="en-US" altLang="en-US" sz="2400" b="0" dirty="0">
                <a:latin typeface="Helvetica" panose="020B0604020202020204" pitchFamily="34" charset="0"/>
              </a:rPr>
              <a:t>    acceleration.</a:t>
            </a:r>
          </a:p>
        </p:txBody>
      </p:sp>
      <p:pic>
        <p:nvPicPr>
          <p:cNvPr id="7171"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62200" y="1219200"/>
            <a:ext cx="3810000" cy="3090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pic>
        <p:nvPicPr>
          <p:cNvPr id="7172"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299450" y="6148388"/>
            <a:ext cx="844550" cy="709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0">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170">
                                            <p:txEl>
                                              <p:pRg st="11" end="1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170">
                                            <p:txEl>
                                              <p:pRg st="12" end="1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170">
                                            <p:txEl>
                                              <p:pRg st="13" end="1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7170">
                                            <p:txEl>
                                              <p:pRg st="14" end="1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170">
                                            <p:txEl>
                                              <p:pRg st="15" end="1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7170">
                                            <p:txEl>
                                              <p:pRg st="16" end="1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717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6"/>
          <p:cNvSpPr txBox="1">
            <a:spLocks noChangeArrowheads="1"/>
          </p:cNvSpPr>
          <p:nvPr/>
        </p:nvSpPr>
        <p:spPr bwMode="auto">
          <a:xfrm>
            <a:off x="685800" y="0"/>
            <a:ext cx="7848600" cy="3786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400" dirty="0">
                <a:latin typeface="Helvetica" panose="020B0604020202020204" pitchFamily="34" charset="0"/>
              </a:rPr>
              <a:t>ConcepTest 3: Falling-ball applet</a:t>
            </a:r>
          </a:p>
          <a:p>
            <a:pPr eaLnBrk="1" hangingPunct="1">
              <a:spcBef>
                <a:spcPct val="0"/>
              </a:spcBef>
              <a:buFontTx/>
              <a:buNone/>
            </a:pPr>
            <a:r>
              <a:rPr lang="en-US" altLang="en-US" sz="2400" b="0" dirty="0">
                <a:latin typeface="Helvetica" panose="020B0604020202020204" pitchFamily="34" charset="0"/>
              </a:rPr>
              <a:t>A person standing at the edge of a cliff throws one ball straight up and another ball straight down at the same initial speed. Neglecting air resistance, the ball to hit the ground below the cliff with the greater speed is the one initially thrown</a:t>
            </a:r>
          </a:p>
          <a:p>
            <a:pPr eaLnBrk="1" hangingPunct="1">
              <a:spcBef>
                <a:spcPct val="0"/>
              </a:spcBef>
              <a:buFontTx/>
              <a:buNone/>
            </a:pPr>
            <a:endParaRPr lang="en-US" altLang="en-US" sz="2400" b="0" dirty="0">
              <a:latin typeface="Helvetica" panose="020B0604020202020204" pitchFamily="34" charset="0"/>
            </a:endParaRPr>
          </a:p>
          <a:p>
            <a:pPr eaLnBrk="1" hangingPunct="1">
              <a:spcBef>
                <a:spcPct val="0"/>
              </a:spcBef>
              <a:buFontTx/>
              <a:buNone/>
            </a:pPr>
            <a:r>
              <a:rPr lang="en-US" altLang="en-US" sz="2400" b="0" dirty="0">
                <a:latin typeface="Helvetica" panose="020B0604020202020204" pitchFamily="34" charset="0"/>
              </a:rPr>
              <a:t>1. upward.</a:t>
            </a:r>
          </a:p>
          <a:p>
            <a:pPr eaLnBrk="1" hangingPunct="1">
              <a:spcBef>
                <a:spcPct val="0"/>
              </a:spcBef>
              <a:buFontTx/>
              <a:buNone/>
            </a:pPr>
            <a:r>
              <a:rPr lang="en-US" altLang="en-US" sz="2400" b="0" dirty="0">
                <a:latin typeface="Helvetica" panose="020B0604020202020204" pitchFamily="34" charset="0"/>
              </a:rPr>
              <a:t>2. downward.</a:t>
            </a:r>
          </a:p>
          <a:p>
            <a:pPr eaLnBrk="1" hangingPunct="1">
              <a:spcBef>
                <a:spcPct val="0"/>
              </a:spcBef>
              <a:buFontTx/>
              <a:buNone/>
            </a:pPr>
            <a:r>
              <a:rPr lang="en-US" altLang="en-US" sz="2400" b="0" dirty="0">
                <a:latin typeface="Helvetica" panose="020B0604020202020204" pitchFamily="34" charset="0"/>
              </a:rPr>
              <a:t>3. neither—they both hit at the same speed.</a:t>
            </a:r>
          </a:p>
        </p:txBody>
      </p:sp>
      <p:pic>
        <p:nvPicPr>
          <p:cNvPr id="9219"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99450" y="6148388"/>
            <a:ext cx="844550" cy="709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18">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218">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9218">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9218">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3"/>
          <p:cNvSpPr txBox="1">
            <a:spLocks noChangeArrowheads="1"/>
          </p:cNvSpPr>
          <p:nvPr/>
        </p:nvSpPr>
        <p:spPr bwMode="auto">
          <a:xfrm>
            <a:off x="685800" y="0"/>
            <a:ext cx="7848600" cy="304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400" dirty="0">
                <a:latin typeface="Helvetica" panose="020B0604020202020204" pitchFamily="34" charset="0"/>
              </a:rPr>
              <a:t>ConcepTest 4: Falling-ball applet</a:t>
            </a:r>
          </a:p>
          <a:p>
            <a:pPr eaLnBrk="1" hangingPunct="1">
              <a:spcBef>
                <a:spcPct val="0"/>
              </a:spcBef>
              <a:buFontTx/>
              <a:buNone/>
            </a:pPr>
            <a:r>
              <a:rPr lang="en-US" altLang="en-US" sz="2400" b="0" dirty="0">
                <a:latin typeface="Helvetica" panose="020B0604020202020204" pitchFamily="34" charset="0"/>
              </a:rPr>
              <a:t>You are throwing a ball straight up in the air.</a:t>
            </a:r>
          </a:p>
          <a:p>
            <a:pPr eaLnBrk="1" hangingPunct="1">
              <a:spcBef>
                <a:spcPct val="0"/>
              </a:spcBef>
              <a:buFontTx/>
              <a:buNone/>
            </a:pPr>
            <a:r>
              <a:rPr lang="en-US" altLang="en-US" sz="2400" b="0" dirty="0">
                <a:latin typeface="Helvetica" panose="020B0604020202020204" pitchFamily="34" charset="0"/>
              </a:rPr>
              <a:t>At the highest point, the ball’s</a:t>
            </a:r>
          </a:p>
          <a:p>
            <a:pPr eaLnBrk="1" hangingPunct="1">
              <a:spcBef>
                <a:spcPct val="0"/>
              </a:spcBef>
              <a:buFontTx/>
              <a:buNone/>
            </a:pPr>
            <a:endParaRPr lang="en-US" altLang="en-US" sz="2400" b="0" dirty="0">
              <a:latin typeface="Helvetica" panose="020B0604020202020204" pitchFamily="34" charset="0"/>
            </a:endParaRPr>
          </a:p>
          <a:p>
            <a:pPr eaLnBrk="1" hangingPunct="1">
              <a:spcBef>
                <a:spcPct val="0"/>
              </a:spcBef>
              <a:buFontTx/>
              <a:buNone/>
            </a:pPr>
            <a:r>
              <a:rPr lang="en-US" altLang="en-US" sz="2400" b="0" dirty="0">
                <a:latin typeface="Helvetica" panose="020B0604020202020204" pitchFamily="34" charset="0"/>
              </a:rPr>
              <a:t>1. velocity and acceleration are zero.</a:t>
            </a:r>
          </a:p>
          <a:p>
            <a:pPr eaLnBrk="1" hangingPunct="1">
              <a:spcBef>
                <a:spcPct val="0"/>
              </a:spcBef>
              <a:buFontTx/>
              <a:buNone/>
            </a:pPr>
            <a:r>
              <a:rPr lang="en-US" altLang="en-US" sz="2400" b="0" dirty="0">
                <a:latin typeface="Helvetica" panose="020B0604020202020204" pitchFamily="34" charset="0"/>
              </a:rPr>
              <a:t>2. velocity is nonzero but its acceleration is zero.</a:t>
            </a:r>
          </a:p>
          <a:p>
            <a:pPr eaLnBrk="1" hangingPunct="1">
              <a:spcBef>
                <a:spcPct val="0"/>
              </a:spcBef>
              <a:buFontTx/>
              <a:buNone/>
            </a:pPr>
            <a:r>
              <a:rPr lang="en-US" altLang="en-US" sz="2400" b="0" dirty="0">
                <a:latin typeface="Helvetica" panose="020B0604020202020204" pitchFamily="34" charset="0"/>
              </a:rPr>
              <a:t>3. acceleration is nonzero, but its velocity is zero.</a:t>
            </a:r>
          </a:p>
          <a:p>
            <a:pPr eaLnBrk="1" hangingPunct="1">
              <a:spcBef>
                <a:spcPct val="0"/>
              </a:spcBef>
              <a:buFontTx/>
              <a:buNone/>
            </a:pPr>
            <a:r>
              <a:rPr lang="en-US" altLang="en-US" sz="2400" b="0" dirty="0">
                <a:latin typeface="Helvetica" panose="020B0604020202020204" pitchFamily="34" charset="0"/>
              </a:rPr>
              <a:t>4. velocity and acceleration are both nonzero.</a:t>
            </a:r>
          </a:p>
        </p:txBody>
      </p:sp>
      <p:pic>
        <p:nvPicPr>
          <p:cNvPr id="11267"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99450" y="6148388"/>
            <a:ext cx="844550" cy="709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6">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266">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1266">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1266">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1266">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126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3"/>
          <p:cNvSpPr txBox="1">
            <a:spLocks noChangeArrowheads="1"/>
          </p:cNvSpPr>
          <p:nvPr/>
        </p:nvSpPr>
        <p:spPr bwMode="auto">
          <a:xfrm>
            <a:off x="685800" y="0"/>
            <a:ext cx="7848600" cy="674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400" dirty="0">
                <a:latin typeface="Helvetica" panose="020B0604020202020204" pitchFamily="34" charset="0"/>
              </a:rPr>
              <a:t>ConcepTest 5: Extension (2D applet)</a:t>
            </a:r>
          </a:p>
          <a:p>
            <a:pPr eaLnBrk="1" hangingPunct="1">
              <a:spcBef>
                <a:spcPct val="0"/>
              </a:spcBef>
              <a:buFontTx/>
              <a:buNone/>
            </a:pPr>
            <a:r>
              <a:rPr lang="en-US" altLang="en-US" sz="2400" b="0" dirty="0">
                <a:latin typeface="Helvetica" panose="020B0604020202020204" pitchFamily="34" charset="0"/>
              </a:rPr>
              <a:t>Consider the situation depicted here. A gun is aimed directly at a dangerous criminal hanging from the gutter of a building. The target is well within the gun’s range, but the instant the gun is fired and the bullet moves with a speed </a:t>
            </a:r>
            <a:r>
              <a:rPr lang="en-US" altLang="en-US" sz="2400" b="0" i="1" dirty="0" err="1">
                <a:latin typeface="Helvetica" panose="020B0604020202020204" pitchFamily="34" charset="0"/>
              </a:rPr>
              <a:t>v</a:t>
            </a:r>
            <a:r>
              <a:rPr lang="en-US" altLang="en-US" sz="2400" b="0" baseline="-25000" dirty="0" err="1">
                <a:latin typeface="Helvetica" panose="020B0604020202020204" pitchFamily="34" charset="0"/>
              </a:rPr>
              <a:t>o</a:t>
            </a:r>
            <a:r>
              <a:rPr lang="en-US" altLang="en-US" sz="2400" b="0" dirty="0">
                <a:latin typeface="Helvetica" panose="020B0604020202020204" pitchFamily="34" charset="0"/>
              </a:rPr>
              <a:t>, the criminal lets go and drops to the ground. What happens? The bullet</a:t>
            </a:r>
          </a:p>
          <a:p>
            <a:pPr eaLnBrk="1" hangingPunct="1">
              <a:spcBef>
                <a:spcPct val="0"/>
              </a:spcBef>
              <a:buFontTx/>
              <a:buNone/>
            </a:pPr>
            <a:endParaRPr lang="en-US" altLang="en-US" sz="2400" b="0" dirty="0">
              <a:latin typeface="Helvetica" panose="020B0604020202020204" pitchFamily="34" charset="0"/>
            </a:endParaRPr>
          </a:p>
          <a:p>
            <a:pPr eaLnBrk="1" hangingPunct="1">
              <a:spcBef>
                <a:spcPct val="0"/>
              </a:spcBef>
              <a:buFontTx/>
              <a:buNone/>
            </a:pPr>
            <a:endParaRPr lang="en-US" altLang="en-US" sz="2400" b="0" dirty="0">
              <a:latin typeface="Helvetica" panose="020B0604020202020204" pitchFamily="34" charset="0"/>
            </a:endParaRPr>
          </a:p>
          <a:p>
            <a:pPr eaLnBrk="1" hangingPunct="1">
              <a:spcBef>
                <a:spcPct val="0"/>
              </a:spcBef>
              <a:buFontTx/>
              <a:buNone/>
            </a:pPr>
            <a:endParaRPr lang="en-US" altLang="en-US" sz="2400" b="0" dirty="0">
              <a:latin typeface="Helvetica" panose="020B0604020202020204" pitchFamily="34" charset="0"/>
            </a:endParaRPr>
          </a:p>
          <a:p>
            <a:pPr eaLnBrk="1" hangingPunct="1">
              <a:spcBef>
                <a:spcPct val="0"/>
              </a:spcBef>
              <a:buFontTx/>
              <a:buNone/>
            </a:pPr>
            <a:endParaRPr lang="en-US" altLang="en-US" sz="2400" b="0" dirty="0">
              <a:latin typeface="Helvetica" panose="020B0604020202020204" pitchFamily="34" charset="0"/>
            </a:endParaRPr>
          </a:p>
          <a:p>
            <a:pPr eaLnBrk="1" hangingPunct="1">
              <a:spcBef>
                <a:spcPct val="0"/>
              </a:spcBef>
              <a:buFontTx/>
              <a:buNone/>
            </a:pPr>
            <a:endParaRPr lang="en-US" altLang="en-US" sz="2400" b="0" dirty="0">
              <a:latin typeface="Helvetica" panose="020B0604020202020204" pitchFamily="34" charset="0"/>
            </a:endParaRPr>
          </a:p>
          <a:p>
            <a:pPr eaLnBrk="1" hangingPunct="1">
              <a:spcBef>
                <a:spcPct val="0"/>
              </a:spcBef>
              <a:buFontTx/>
              <a:buNone/>
            </a:pPr>
            <a:endParaRPr lang="en-US" altLang="en-US" sz="2400" b="0" dirty="0">
              <a:latin typeface="Helvetica" panose="020B0604020202020204" pitchFamily="34" charset="0"/>
            </a:endParaRPr>
          </a:p>
          <a:p>
            <a:pPr eaLnBrk="1" hangingPunct="1">
              <a:spcBef>
                <a:spcPct val="0"/>
              </a:spcBef>
              <a:buFontTx/>
              <a:buNone/>
            </a:pPr>
            <a:endParaRPr lang="en-US" altLang="en-US" sz="2400" b="0" dirty="0">
              <a:latin typeface="Helvetica" panose="020B0604020202020204" pitchFamily="34" charset="0"/>
            </a:endParaRPr>
          </a:p>
          <a:p>
            <a:pPr eaLnBrk="1" hangingPunct="1">
              <a:spcBef>
                <a:spcPct val="0"/>
              </a:spcBef>
              <a:buFontTx/>
              <a:buNone/>
            </a:pPr>
            <a:r>
              <a:rPr lang="en-US" altLang="en-US" sz="2400" b="0" dirty="0">
                <a:latin typeface="Helvetica" panose="020B0604020202020204" pitchFamily="34" charset="0"/>
              </a:rPr>
              <a:t>1. hits the criminal regardless of the value of </a:t>
            </a:r>
            <a:r>
              <a:rPr lang="en-US" altLang="en-US" sz="2400" b="0" i="1" dirty="0">
                <a:latin typeface="Times New Roman" panose="02020603050405020304" pitchFamily="18" charset="0"/>
              </a:rPr>
              <a:t>v</a:t>
            </a:r>
            <a:r>
              <a:rPr lang="en-US" altLang="en-US" sz="2400" b="0" baseline="-25000" dirty="0">
                <a:latin typeface="Helvetica" panose="020B0604020202020204" pitchFamily="34" charset="0"/>
              </a:rPr>
              <a:t>o</a:t>
            </a:r>
            <a:r>
              <a:rPr lang="en-US" altLang="en-US" sz="2400" b="0" dirty="0">
                <a:latin typeface="Helvetica" panose="020B0604020202020204" pitchFamily="34" charset="0"/>
              </a:rPr>
              <a:t>.</a:t>
            </a:r>
          </a:p>
          <a:p>
            <a:pPr eaLnBrk="1" hangingPunct="1">
              <a:spcBef>
                <a:spcPct val="0"/>
              </a:spcBef>
              <a:buFontTx/>
              <a:buNone/>
            </a:pPr>
            <a:r>
              <a:rPr lang="en-US" altLang="en-US" sz="2400" b="0" dirty="0">
                <a:latin typeface="Helvetica" panose="020B0604020202020204" pitchFamily="34" charset="0"/>
              </a:rPr>
              <a:t>2. hits the criminal only if </a:t>
            </a:r>
            <a:r>
              <a:rPr lang="en-US" altLang="en-US" sz="2400" b="0" i="1" dirty="0" err="1">
                <a:latin typeface="Times New Roman" panose="02020603050405020304" pitchFamily="18" charset="0"/>
              </a:rPr>
              <a:t>v</a:t>
            </a:r>
            <a:r>
              <a:rPr lang="en-US" altLang="en-US" sz="2400" b="0" baseline="-25000" dirty="0" err="1">
                <a:latin typeface="Helvetica" panose="020B0604020202020204" pitchFamily="34" charset="0"/>
              </a:rPr>
              <a:t>o</a:t>
            </a:r>
            <a:r>
              <a:rPr lang="en-US" altLang="en-US" sz="2400" b="0" dirty="0">
                <a:latin typeface="Helvetica" panose="020B0604020202020204" pitchFamily="34" charset="0"/>
              </a:rPr>
              <a:t> is large enough.</a:t>
            </a:r>
          </a:p>
          <a:p>
            <a:pPr eaLnBrk="1" hangingPunct="1">
              <a:spcBef>
                <a:spcPct val="0"/>
              </a:spcBef>
              <a:buFontTx/>
              <a:buNone/>
            </a:pPr>
            <a:r>
              <a:rPr lang="en-US" altLang="en-US" sz="2400" b="0" dirty="0">
                <a:latin typeface="Helvetica" panose="020B0604020202020204" pitchFamily="34" charset="0"/>
              </a:rPr>
              <a:t>3. misses the criminal.</a:t>
            </a:r>
          </a:p>
          <a:p>
            <a:pPr eaLnBrk="1" hangingPunct="1">
              <a:spcBef>
                <a:spcPct val="0"/>
              </a:spcBef>
              <a:buFontTx/>
              <a:buNone/>
            </a:pPr>
            <a:endParaRPr lang="en-US" altLang="en-US" sz="2400" b="0" dirty="0">
              <a:latin typeface="Helvetica" panose="020B0604020202020204" pitchFamily="34" charset="0"/>
            </a:endParaRPr>
          </a:p>
        </p:txBody>
      </p:sp>
      <p:pic>
        <p:nvPicPr>
          <p:cNvPr id="13315"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00" y="2667000"/>
            <a:ext cx="4279900" cy="2554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pic>
        <p:nvPicPr>
          <p:cNvPr id="13316"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299450" y="6148388"/>
            <a:ext cx="844550" cy="709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4">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314">
                                            <p:txEl>
                                              <p:pRg st="9" end="9"/>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3314">
                                            <p:txEl>
                                              <p:pRg st="10" end="1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314">
                                            <p:txEl>
                                              <p:pRg st="11" end="1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33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99450" y="6148388"/>
            <a:ext cx="844550" cy="709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3" name="Text Box 3"/>
          <p:cNvSpPr txBox="1">
            <a:spLocks noChangeArrowheads="1"/>
          </p:cNvSpPr>
          <p:nvPr/>
        </p:nvSpPr>
        <p:spPr bwMode="auto">
          <a:xfrm>
            <a:off x="685800" y="0"/>
            <a:ext cx="7848600" cy="563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400" dirty="0">
                <a:latin typeface="Helvetica" panose="020B0604020202020204" pitchFamily="34" charset="0"/>
              </a:rPr>
              <a:t>ConcepTest 6: Extension (2D </a:t>
            </a:r>
            <a:r>
              <a:rPr lang="en-US" altLang="en-US" sz="2400" dirty="0" smtClean="0">
                <a:latin typeface="Helvetica" panose="020B0604020202020204" pitchFamily="34" charset="0"/>
              </a:rPr>
              <a:t>applet)</a:t>
            </a:r>
            <a:endParaRPr lang="en-US" altLang="en-US" sz="2400" dirty="0">
              <a:latin typeface="Helvetica" panose="020B0604020202020204" pitchFamily="34" charset="0"/>
            </a:endParaRPr>
          </a:p>
          <a:p>
            <a:pPr eaLnBrk="1" hangingPunct="1">
              <a:spcBef>
                <a:spcPct val="0"/>
              </a:spcBef>
              <a:buFontTx/>
              <a:buNone/>
            </a:pPr>
            <a:r>
              <a:rPr lang="en-US" altLang="en-US" sz="2400" b="0" dirty="0">
                <a:latin typeface="Helvetica" panose="020B0604020202020204" pitchFamily="34" charset="0"/>
              </a:rPr>
              <a:t>A battleship simultaneously fires two shells at enemy ships. If the shells follow the parabolic trajectories shown, which ship gets hit first?</a:t>
            </a:r>
          </a:p>
          <a:p>
            <a:pPr eaLnBrk="1" hangingPunct="1">
              <a:spcBef>
                <a:spcPct val="0"/>
              </a:spcBef>
              <a:buFontTx/>
              <a:buNone/>
            </a:pPr>
            <a:endParaRPr lang="en-US" altLang="en-US" sz="2400" b="0" dirty="0">
              <a:latin typeface="Helvetica" panose="020B0604020202020204" pitchFamily="34" charset="0"/>
            </a:endParaRPr>
          </a:p>
          <a:p>
            <a:pPr eaLnBrk="1" hangingPunct="1">
              <a:spcBef>
                <a:spcPct val="0"/>
              </a:spcBef>
              <a:buFontTx/>
              <a:buNone/>
            </a:pPr>
            <a:endParaRPr lang="en-US" altLang="en-US" sz="2400" b="0" dirty="0">
              <a:latin typeface="Helvetica" panose="020B0604020202020204" pitchFamily="34" charset="0"/>
            </a:endParaRPr>
          </a:p>
          <a:p>
            <a:pPr eaLnBrk="1" hangingPunct="1">
              <a:spcBef>
                <a:spcPct val="0"/>
              </a:spcBef>
              <a:buFontTx/>
              <a:buNone/>
            </a:pPr>
            <a:endParaRPr lang="en-US" altLang="en-US" sz="2400" b="0" dirty="0">
              <a:latin typeface="Helvetica" panose="020B0604020202020204" pitchFamily="34" charset="0"/>
            </a:endParaRPr>
          </a:p>
          <a:p>
            <a:pPr eaLnBrk="1" hangingPunct="1">
              <a:spcBef>
                <a:spcPct val="0"/>
              </a:spcBef>
              <a:buFontTx/>
              <a:buNone/>
            </a:pPr>
            <a:endParaRPr lang="en-US" altLang="en-US" sz="2400" b="0" dirty="0">
              <a:latin typeface="Helvetica" panose="020B0604020202020204" pitchFamily="34" charset="0"/>
            </a:endParaRPr>
          </a:p>
          <a:p>
            <a:pPr eaLnBrk="1" hangingPunct="1">
              <a:spcBef>
                <a:spcPct val="0"/>
              </a:spcBef>
              <a:buFontTx/>
              <a:buNone/>
            </a:pPr>
            <a:endParaRPr lang="en-US" altLang="en-US" sz="2400" b="0" dirty="0">
              <a:latin typeface="Helvetica" panose="020B0604020202020204" pitchFamily="34" charset="0"/>
            </a:endParaRPr>
          </a:p>
          <a:p>
            <a:pPr eaLnBrk="1" hangingPunct="1">
              <a:spcBef>
                <a:spcPct val="0"/>
              </a:spcBef>
              <a:buFontTx/>
              <a:buNone/>
            </a:pPr>
            <a:endParaRPr lang="en-US" altLang="en-US" sz="2400" b="0" dirty="0">
              <a:latin typeface="Helvetica" panose="020B0604020202020204" pitchFamily="34" charset="0"/>
            </a:endParaRPr>
          </a:p>
          <a:p>
            <a:pPr eaLnBrk="1" hangingPunct="1">
              <a:spcBef>
                <a:spcPct val="0"/>
              </a:spcBef>
              <a:buFontTx/>
              <a:buNone/>
            </a:pPr>
            <a:endParaRPr lang="en-US" altLang="en-US" sz="2400" b="0" dirty="0">
              <a:latin typeface="Helvetica" panose="020B0604020202020204" pitchFamily="34" charset="0"/>
            </a:endParaRPr>
          </a:p>
          <a:p>
            <a:pPr eaLnBrk="1" hangingPunct="1">
              <a:spcBef>
                <a:spcPct val="0"/>
              </a:spcBef>
              <a:buFontTx/>
              <a:buNone/>
            </a:pPr>
            <a:r>
              <a:rPr lang="en-US" altLang="en-US" sz="2400" b="0" dirty="0">
                <a:latin typeface="Helvetica" panose="020B0604020202020204" pitchFamily="34" charset="0"/>
              </a:rPr>
              <a:t>1. </a:t>
            </a:r>
            <a:r>
              <a:rPr lang="en-US" altLang="en-US" sz="2400" b="0" i="1" dirty="0">
                <a:latin typeface="Helvetica" panose="020B0604020202020204" pitchFamily="34" charset="0"/>
              </a:rPr>
              <a:t>A</a:t>
            </a:r>
          </a:p>
          <a:p>
            <a:pPr eaLnBrk="1" hangingPunct="1">
              <a:spcBef>
                <a:spcPct val="0"/>
              </a:spcBef>
              <a:buFontTx/>
              <a:buNone/>
            </a:pPr>
            <a:r>
              <a:rPr lang="en-US" altLang="en-US" sz="2400" b="0" dirty="0">
                <a:latin typeface="Helvetica" panose="020B0604020202020204" pitchFamily="34" charset="0"/>
              </a:rPr>
              <a:t>2. both at the same time</a:t>
            </a:r>
          </a:p>
          <a:p>
            <a:pPr eaLnBrk="1" hangingPunct="1">
              <a:spcBef>
                <a:spcPct val="0"/>
              </a:spcBef>
              <a:buFontTx/>
              <a:buNone/>
            </a:pPr>
            <a:r>
              <a:rPr lang="en-US" altLang="en-US" sz="2400" b="0" dirty="0">
                <a:latin typeface="Helvetica" panose="020B0604020202020204" pitchFamily="34" charset="0"/>
              </a:rPr>
              <a:t>3. </a:t>
            </a:r>
            <a:r>
              <a:rPr lang="en-US" altLang="en-US" sz="2400" b="0" i="1" dirty="0">
                <a:latin typeface="Helvetica" panose="020B0604020202020204" pitchFamily="34" charset="0"/>
              </a:rPr>
              <a:t>B</a:t>
            </a:r>
          </a:p>
          <a:p>
            <a:pPr eaLnBrk="1" hangingPunct="1">
              <a:spcBef>
                <a:spcPct val="0"/>
              </a:spcBef>
              <a:buFontTx/>
              <a:buNone/>
            </a:pPr>
            <a:r>
              <a:rPr lang="en-US" altLang="en-US" sz="2400" b="0" dirty="0">
                <a:latin typeface="Helvetica" panose="020B0604020202020204" pitchFamily="34" charset="0"/>
              </a:rPr>
              <a:t>4. need more information</a:t>
            </a:r>
          </a:p>
        </p:txBody>
      </p:sp>
      <p:pic>
        <p:nvPicPr>
          <p:cNvPr id="15364"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5800" y="1905000"/>
            <a:ext cx="6469063" cy="192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5363">
                                            <p:txEl>
                                              <p:pRg st="9" end="9"/>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5363">
                                            <p:txEl>
                                              <p:pRg st="10" end="1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5363">
                                            <p:txEl>
                                              <p:pRg st="11" end="1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5363">
                                            <p:txEl>
                                              <p:pRg st="12" end="1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536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354</TotalTime>
  <Words>630</Words>
  <Application>Microsoft Office PowerPoint</Application>
  <PresentationFormat>On-screen Show (4:3)</PresentationFormat>
  <Paragraphs>91</Paragraphs>
  <Slides>7</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Helvetica</vt:lpstr>
      <vt:lpstr>Times New Roman</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Pearson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Pearson</dc:creator>
  <cp:lastModifiedBy>Dave Lommen</cp:lastModifiedBy>
  <cp:revision>55</cp:revision>
  <dcterms:created xsi:type="dcterms:W3CDTF">2007-02-15T22:52:37Z</dcterms:created>
  <dcterms:modified xsi:type="dcterms:W3CDTF">2017-03-07T02:57:45Z</dcterms:modified>
</cp:coreProperties>
</file>