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100" name="Slide Subtitle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101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109" name="Body Level One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0" name="Agenda Subtitle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Agenda Subtitle</a:t>
            </a:r>
          </a:p>
        </p:txBody>
      </p:sp>
      <p:sp>
        <p:nvSpPr>
          <p:cNvPr id="111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Fact information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Fact information</a:t>
            </a:r>
          </a:p>
        </p:txBody>
      </p:sp>
      <p:sp>
        <p:nvSpPr>
          <p:cNvPr id="127" name="Body Level One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Attribution</a:t>
            </a:r>
          </a:p>
        </p:txBody>
      </p:sp>
      <p:sp>
        <p:nvSpPr>
          <p:cNvPr id="136" name="Body Level One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ea against sky at sunset 2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5" name="Sea against sky at sunset 1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6" name="Beach and sea at sunset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each and sea at sunset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5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each and sea at sunset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Author and Date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3" name="Sea against sky at sunset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Slide Subtitle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1" name="Sea against sky at sunset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Slide Subtitle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63" name="Body Level One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xfrm>
            <a:off x="1200403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Title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72" name="Slide Subtitle"/>
          <p:cNvSpPr txBox="1"/>
          <p:nvPr>
            <p:ph type="body" sz="quarter" idx="21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73" name="Body Level One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xfrm>
            <a:off x="1200403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Title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2" name="Slide Subtitle"/>
          <p:cNvSpPr txBox="1"/>
          <p:nvPr>
            <p:ph type="body" sz="quarter" idx="21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83" name="Body Level One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xfrm>
            <a:off x="1200403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Section Title</a:t>
            </a:r>
          </a:p>
        </p:txBody>
      </p:sp>
      <p:sp>
        <p:nvSpPr>
          <p:cNvPr id="92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97689" y="12700000"/>
            <a:ext cx="388621" cy="4292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2000">
                <a:solidFill>
                  <a:srgbClr val="5E5E5E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hyperlink" Target="http://www.w3schools.com/js/js_type_conversion.asp" TargetMode="Externa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2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hyperlink" Target="http://www.w3schools.com/jsref/jsref_obj_math.asp" TargetMode="Externa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6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EJS Models in more detail"/>
          <p:cNvSpPr txBox="1"/>
          <p:nvPr>
            <p:ph type="ctrTitle"/>
          </p:nvPr>
        </p:nvSpPr>
        <p:spPr>
          <a:xfrm>
            <a:off x="1219200" y="1257581"/>
            <a:ext cx="21945600" cy="2063778"/>
          </a:xfrm>
          <a:prstGeom prst="rect">
            <a:avLst/>
          </a:prstGeom>
        </p:spPr>
        <p:txBody>
          <a:bodyPr/>
          <a:lstStyle>
            <a:lvl1pPr>
              <a:defRPr spc="-100" sz="10000">
                <a:solidFill>
                  <a:srgbClr val="0433FF"/>
                </a:solidFill>
                <a:latin typeface="Canela Regular"/>
                <a:ea typeface="Canela Regular"/>
                <a:cs typeface="Canela Regular"/>
                <a:sym typeface="Canela Regular"/>
              </a:defRPr>
            </a:lvl1pPr>
          </a:lstStyle>
          <a:p>
            <a:pPr/>
            <a:r>
              <a:t>EJS Models in more detail</a:t>
            </a:r>
          </a:p>
        </p:txBody>
      </p:sp>
      <p:sp>
        <p:nvSpPr>
          <p:cNvPr id="172" name="Francisco Esquembre"/>
          <p:cNvSpPr txBox="1"/>
          <p:nvPr>
            <p:ph type="subTitle" sz="quarter" idx="1"/>
          </p:nvPr>
        </p:nvSpPr>
        <p:spPr>
          <a:xfrm>
            <a:off x="1535327" y="8644307"/>
            <a:ext cx="10862125" cy="2279449"/>
          </a:xfrm>
          <a:prstGeom prst="rect">
            <a:avLst/>
          </a:prstGeom>
        </p:spPr>
        <p:txBody>
          <a:bodyPr/>
          <a:lstStyle>
            <a:lvl1pPr>
              <a:defRPr spc="-39" sz="4000">
                <a:solidFill>
                  <a:srgbClr val="0433FF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r>
              <a:t>Francisco Esquembre</a:t>
            </a:r>
          </a:p>
        </p:txBody>
      </p:sp>
      <p:pic>
        <p:nvPicPr>
          <p:cNvPr id="173" name="LogosimboloUMU-positivo.png" descr="LogosimboloUMU-positiv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6987" y="11986162"/>
            <a:ext cx="5147243" cy="1670686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Powered by WebEJS"/>
          <p:cNvSpPr txBox="1"/>
          <p:nvPr/>
        </p:nvSpPr>
        <p:spPr>
          <a:xfrm>
            <a:off x="21264571" y="13034571"/>
            <a:ext cx="2957592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2400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Powered by WebEJS</a:t>
            </a:r>
          </a:p>
        </p:txBody>
      </p:sp>
      <p:pic>
        <p:nvPicPr>
          <p:cNvPr id="175" name="WebEJS_logo_black_plain.png" descr="WebEJS_logo_black_plai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708764" y="11404637"/>
            <a:ext cx="2069206" cy="17686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Screenshot 2024-07-14 at 00.12.45.png" descr="Screenshot 2024-07-14 at 00.12.45.png"/>
          <p:cNvPicPr>
            <a:picLocks noChangeAspect="1"/>
          </p:cNvPicPr>
          <p:nvPr/>
        </p:nvPicPr>
        <p:blipFill>
          <a:blip r:embed="rId4">
            <a:extLst/>
          </a:blip>
          <a:srcRect l="0" t="0" r="0" b="25431"/>
          <a:stretch>
            <a:fillRect/>
          </a:stretch>
        </p:blipFill>
        <p:spPr>
          <a:xfrm>
            <a:off x="11453826" y="4574742"/>
            <a:ext cx="10862125" cy="5108805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Creation of Interactive Resources Using the WebEJS Authoring Toolkit"/>
          <p:cNvSpPr txBox="1"/>
          <p:nvPr/>
        </p:nvSpPr>
        <p:spPr>
          <a:xfrm>
            <a:off x="5894083" y="12360697"/>
            <a:ext cx="14870636" cy="921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ctr" defTabSz="2438400">
              <a:lnSpc>
                <a:spcPct val="80000"/>
              </a:lnSpc>
              <a:spcBef>
                <a:spcPts val="0"/>
              </a:spcBef>
              <a:defRPr spc="-39" sz="4000">
                <a:solidFill>
                  <a:srgbClr val="929292"/>
                </a:solidFill>
                <a:latin typeface="Canela Regular"/>
                <a:ea typeface="Canela Regular"/>
                <a:cs typeface="Canela Regular"/>
                <a:sym typeface="Canela Regular"/>
              </a:defRPr>
            </a:lvl1pPr>
          </a:lstStyle>
          <a:p>
            <a:pPr/>
            <a:r>
              <a:t>Creation of Interactive Resources Using the WebEJS Authoring Toolkit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EJS Models in more detail"/>
          <p:cNvSpPr txBox="1"/>
          <p:nvPr>
            <p:ph type="title"/>
          </p:nvPr>
        </p:nvSpPr>
        <p:spPr>
          <a:xfrm>
            <a:off x="1133888" y="538032"/>
            <a:ext cx="22116224" cy="2445974"/>
          </a:xfrm>
          <a:prstGeom prst="rect">
            <a:avLst/>
          </a:prstGeom>
        </p:spPr>
        <p:txBody>
          <a:bodyPr/>
          <a:lstStyle>
            <a:lvl1pPr>
              <a:defRPr spc="-89" sz="8900">
                <a:solidFill>
                  <a:srgbClr val="0433FF"/>
                </a:solidFill>
                <a:latin typeface="Canela Regular"/>
                <a:ea typeface="Canela Regular"/>
                <a:cs typeface="Canela Regular"/>
                <a:sym typeface="Canela Regular"/>
              </a:defRPr>
            </a:lvl1pPr>
          </a:lstStyle>
          <a:p>
            <a:pPr/>
            <a:r>
              <a:t>EJS Models in more detail</a:t>
            </a:r>
          </a:p>
        </p:txBody>
      </p:sp>
      <p:pic>
        <p:nvPicPr>
          <p:cNvPr id="253" name="LogosimboloUMU-positivo.png" descr="LogosimboloUMU-positiv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1938" y="12618136"/>
            <a:ext cx="2858375" cy="927768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Powered by WebEJS"/>
          <p:cNvSpPr txBox="1"/>
          <p:nvPr/>
        </p:nvSpPr>
        <p:spPr>
          <a:xfrm>
            <a:off x="21664576" y="13285037"/>
            <a:ext cx="285837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Powered by WebEJS</a:t>
            </a:r>
          </a:p>
        </p:txBody>
      </p:sp>
      <p:pic>
        <p:nvPicPr>
          <p:cNvPr id="255" name="WebEJS_logo_black_plain.png" descr="WebEJS_logo_black_plai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947704" y="12508643"/>
            <a:ext cx="1341592" cy="1146755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Creation of Interactive Resources Using the WebEJS Authoring Toolkit"/>
          <p:cNvSpPr txBox="1"/>
          <p:nvPr/>
        </p:nvSpPr>
        <p:spPr>
          <a:xfrm>
            <a:off x="4756682" y="12621213"/>
            <a:ext cx="14870636" cy="921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ctr" defTabSz="2438400">
              <a:lnSpc>
                <a:spcPct val="80000"/>
              </a:lnSpc>
              <a:spcBef>
                <a:spcPts val="0"/>
              </a:spcBef>
              <a:defRPr spc="-39" sz="4000">
                <a:solidFill>
                  <a:srgbClr val="929292"/>
                </a:solidFill>
                <a:latin typeface="Canela Regular"/>
                <a:ea typeface="Canela Regular"/>
                <a:cs typeface="Canela Regular"/>
                <a:sym typeface="Canela Regular"/>
              </a:defRPr>
            </a:lvl1pPr>
          </a:lstStyle>
          <a:p>
            <a:pPr/>
            <a:r>
              <a:t>Creation of Interactive Resources Using the WebEJS Authoring Toolkit</a:t>
            </a:r>
          </a:p>
        </p:txBody>
      </p:sp>
      <p:sp>
        <p:nvSpPr>
          <p:cNvPr id="257" name="Variables do NOT need to be declared before being used. (Potential caveat!)…"/>
          <p:cNvSpPr txBox="1"/>
          <p:nvPr>
            <p:ph type="body" sz="half" idx="1"/>
          </p:nvPr>
        </p:nvSpPr>
        <p:spPr>
          <a:xfrm>
            <a:off x="6441123" y="3815567"/>
            <a:ext cx="12583250" cy="8222474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342900" indent="-342900" defTabSz="91440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Char char="■"/>
              <a:defRPr sz="2900">
                <a:latin typeface="Arial"/>
                <a:ea typeface="Arial"/>
                <a:cs typeface="Arial"/>
                <a:sym typeface="Arial"/>
              </a:defRPr>
            </a:pPr>
            <a:r>
              <a:t>Variables do NOT need to be declared before being used. (Potential caveat!)</a:t>
            </a:r>
          </a:p>
          <a:p>
            <a:pPr marL="342900" indent="-342900" defTabSz="91440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Char char="■"/>
              <a:defRPr sz="2900">
                <a:latin typeface="Arial"/>
                <a:ea typeface="Arial"/>
                <a:cs typeface="Arial"/>
                <a:sym typeface="Arial"/>
              </a:defRPr>
            </a:pPr>
            <a:r>
              <a:t>All variables (when declared) are declared as </a:t>
            </a:r>
            <a:r>
              <a:rPr b="1"/>
              <a:t>var</a:t>
            </a:r>
            <a:endParaRPr b="1"/>
          </a:p>
          <a:p>
            <a:pPr lvl="1" marL="687387" indent="-342900" defTabSz="91440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Char char="■"/>
              <a:defRPr sz="2700"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var isGood = true;</a:t>
            </a:r>
            <a:endParaRPr b="1"/>
          </a:p>
          <a:p>
            <a:pPr lvl="1" marL="687387" indent="-342900" defTabSz="91440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Char char="■"/>
              <a:defRPr sz="2700"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var i = 0;</a:t>
            </a:r>
            <a:endParaRPr b="1"/>
          </a:p>
          <a:p>
            <a:pPr lvl="1" marL="687387" indent="-342900" defTabSz="91440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Char char="■"/>
              <a:defRPr sz="2700"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var x = 0.1;</a:t>
            </a:r>
            <a:endParaRPr b="1"/>
          </a:p>
          <a:p>
            <a:pPr lvl="1" marL="687387" indent="-342900" defTabSz="91440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Char char="■"/>
              <a:defRPr sz="2700"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var text = ’Hello’;</a:t>
            </a:r>
            <a:endParaRPr b="1"/>
          </a:p>
          <a:p>
            <a:pPr lvl="1" marL="687387" indent="-342900" defTabSz="91440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Char char="■"/>
              <a:defRPr sz="2700"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var array = [ 1.0, 2.0, 3.0 ];</a:t>
            </a:r>
            <a:endParaRPr b="1"/>
          </a:p>
          <a:p>
            <a:pPr lvl="1" marL="687387" indent="-342900" defTabSz="91440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Char char="■"/>
              <a:defRPr sz="2700"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var myObject = { x : 0.1, y : 0.2 };</a:t>
            </a:r>
            <a:endParaRPr b="1"/>
          </a:p>
          <a:p>
            <a:pPr lvl="1" marL="687387" indent="-342900" defTabSz="91440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Char char="■"/>
              <a:defRPr sz="2700"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console.log (“array[0] = “+array[0]);</a:t>
            </a:r>
            <a:endParaRPr b="1"/>
          </a:p>
          <a:p>
            <a:pPr lvl="1" marL="687387" indent="-342900" defTabSz="91440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Char char="■"/>
              <a:defRPr sz="2700"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console.log (“myObject x = “+myObject.x);</a:t>
            </a:r>
            <a:endParaRPr b="1"/>
          </a:p>
          <a:p>
            <a:pPr marL="342900" indent="-342900" defTabSz="91440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Char char="■"/>
              <a:defRPr sz="2900">
                <a:latin typeface="Arial"/>
                <a:ea typeface="Arial"/>
                <a:cs typeface="Arial"/>
                <a:sym typeface="Arial"/>
              </a:defRPr>
            </a:pPr>
            <a:endParaRPr b="1"/>
          </a:p>
          <a:p>
            <a:pPr marL="342900" indent="-342900" defTabSz="91440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Char char="■"/>
              <a:defRPr sz="2900">
                <a:latin typeface="Arial"/>
                <a:ea typeface="Arial"/>
                <a:cs typeface="Arial"/>
                <a:sym typeface="Arial"/>
              </a:defRPr>
            </a:pPr>
            <a:r>
              <a:t>But there are actually 5 types:</a:t>
            </a:r>
          </a:p>
          <a:p>
            <a:pPr lvl="1" marL="687387" indent="-342900" defTabSz="91440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Char char="■"/>
              <a:defRPr sz="2700">
                <a:latin typeface="Arial"/>
                <a:ea typeface="Arial"/>
                <a:cs typeface="Arial"/>
                <a:sym typeface="Arial"/>
              </a:defRPr>
            </a:pPr>
            <a:r>
              <a:t>string, number, boolean, object, function</a:t>
            </a:r>
          </a:p>
          <a:p>
            <a:pPr lvl="1" marL="687387" indent="-342900" defTabSz="91440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Char char="■"/>
              <a:defRPr sz="2700">
                <a:latin typeface="Arial"/>
                <a:ea typeface="Arial"/>
                <a:cs typeface="Arial"/>
                <a:sym typeface="Arial"/>
              </a:defRPr>
            </a:pPr>
            <a:r>
              <a:t>Conversion is automatic: </a:t>
            </a:r>
            <a:r>
              <a:rPr b="1" i="1"/>
              <a:t>text = 0.1;</a:t>
            </a:r>
            <a:r>
              <a:t>  </a:t>
            </a:r>
          </a:p>
          <a:p>
            <a:pPr lvl="1" marL="687387" indent="-342900" defTabSz="91440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Char char="■"/>
              <a:defRPr sz="2700">
                <a:latin typeface="Arial"/>
                <a:ea typeface="Arial"/>
                <a:cs typeface="Arial"/>
                <a:sym typeface="Arial"/>
              </a:defRPr>
            </a:pPr>
            <a:r>
              <a:t>Or through special functions: </a:t>
            </a:r>
            <a:r>
              <a:rPr b="1" i="1"/>
              <a:t>String (x), Number(“0.1”) </a:t>
            </a:r>
          </a:p>
          <a:p>
            <a:pPr lvl="1" marL="687387" indent="-342900" defTabSz="91440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Char char="■"/>
              <a:defRPr sz="2700"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defTabSz="91440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Char char="■"/>
              <a:defRPr sz="2900">
                <a:latin typeface="Arial"/>
                <a:ea typeface="Arial"/>
                <a:cs typeface="Arial"/>
                <a:sym typeface="Arial"/>
              </a:defRPr>
            </a:pPr>
            <a:r>
              <a:t>(</a:t>
            </a:r>
            <a:r>
              <a:rPr sz="2700" u="sng">
                <a:solidFill>
                  <a:srgbClr val="996600"/>
                </a:solidFill>
                <a:uFill>
                  <a:solidFill>
                    <a:srgbClr val="996600"/>
                  </a:solidFill>
                </a:uFill>
                <a:hlinkClick r:id="rId4" invalidUrl="" action="" tgtFrame="" tooltip="" history="1" highlightClick="0" endSnd="0"/>
              </a:rPr>
              <a:t>http://www.w3schools.com/js/js_type_conversion.asp</a:t>
            </a:r>
            <a:r>
              <a:t>)</a:t>
            </a:r>
          </a:p>
        </p:txBody>
      </p:sp>
      <p:sp>
        <p:nvSpPr>
          <p:cNvPr id="258" name="JavaScript 101: Variables in JavaScript"/>
          <p:cNvSpPr txBox="1"/>
          <p:nvPr/>
        </p:nvSpPr>
        <p:spPr>
          <a:xfrm>
            <a:off x="7636060" y="2369798"/>
            <a:ext cx="8229601" cy="114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 defTabSz="384047">
              <a:lnSpc>
                <a:spcPct val="100000"/>
              </a:lnSpc>
              <a:spcBef>
                <a:spcPts val="0"/>
              </a:spcBef>
              <a:defRPr sz="3696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JavaScript 101: Variables in JavaScript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advClick="1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EJS Models in more detail"/>
          <p:cNvSpPr txBox="1"/>
          <p:nvPr>
            <p:ph type="title"/>
          </p:nvPr>
        </p:nvSpPr>
        <p:spPr>
          <a:xfrm>
            <a:off x="1133888" y="538032"/>
            <a:ext cx="22116224" cy="2445974"/>
          </a:xfrm>
          <a:prstGeom prst="rect">
            <a:avLst/>
          </a:prstGeom>
        </p:spPr>
        <p:txBody>
          <a:bodyPr/>
          <a:lstStyle>
            <a:lvl1pPr>
              <a:defRPr spc="-89" sz="8900">
                <a:solidFill>
                  <a:srgbClr val="0433FF"/>
                </a:solidFill>
                <a:latin typeface="Canela Regular"/>
                <a:ea typeface="Canela Regular"/>
                <a:cs typeface="Canela Regular"/>
                <a:sym typeface="Canela Regular"/>
              </a:defRPr>
            </a:lvl1pPr>
          </a:lstStyle>
          <a:p>
            <a:pPr/>
            <a:r>
              <a:t>EJS Models in more detail</a:t>
            </a:r>
          </a:p>
        </p:txBody>
      </p:sp>
      <p:pic>
        <p:nvPicPr>
          <p:cNvPr id="261" name="LogosimboloUMU-positivo.png" descr="LogosimboloUMU-positiv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1938" y="12618136"/>
            <a:ext cx="2858375" cy="927768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Powered by WebEJS"/>
          <p:cNvSpPr txBox="1"/>
          <p:nvPr/>
        </p:nvSpPr>
        <p:spPr>
          <a:xfrm>
            <a:off x="21664576" y="13285037"/>
            <a:ext cx="285837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Powered by WebEJS</a:t>
            </a:r>
          </a:p>
        </p:txBody>
      </p:sp>
      <p:pic>
        <p:nvPicPr>
          <p:cNvPr id="263" name="WebEJS_logo_black_plain.png" descr="WebEJS_logo_black_plai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947704" y="12508643"/>
            <a:ext cx="1341592" cy="1146755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Creation of Interactive Resources Using the WebEJS Authoring Toolkit"/>
          <p:cNvSpPr txBox="1"/>
          <p:nvPr/>
        </p:nvSpPr>
        <p:spPr>
          <a:xfrm>
            <a:off x="4756682" y="12621213"/>
            <a:ext cx="14870636" cy="921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ctr" defTabSz="2438400">
              <a:lnSpc>
                <a:spcPct val="80000"/>
              </a:lnSpc>
              <a:spcBef>
                <a:spcPts val="0"/>
              </a:spcBef>
              <a:defRPr spc="-39" sz="4000">
                <a:solidFill>
                  <a:srgbClr val="929292"/>
                </a:solidFill>
                <a:latin typeface="Canela Regular"/>
                <a:ea typeface="Canela Regular"/>
                <a:cs typeface="Canela Regular"/>
                <a:sym typeface="Canela Regular"/>
              </a:defRPr>
            </a:lvl1pPr>
          </a:lstStyle>
          <a:p>
            <a:pPr/>
            <a:r>
              <a:t>Creation of Interactive Resources Using the WebEJS Authoring Toolkit</a:t>
            </a:r>
          </a:p>
        </p:txBody>
      </p:sp>
      <p:sp>
        <p:nvSpPr>
          <p:cNvPr id="265" name="Global variables are declared in the Variables tab and commented (recommended)…"/>
          <p:cNvSpPr txBox="1"/>
          <p:nvPr>
            <p:ph type="body" sz="quarter" idx="1"/>
          </p:nvPr>
        </p:nvSpPr>
        <p:spPr>
          <a:xfrm>
            <a:off x="3052156" y="4216786"/>
            <a:ext cx="7725016" cy="7168570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342900" indent="-342900" defTabSz="91440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Char char="■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Global variables are declared in the Variables tab and commented (recommended)</a:t>
            </a:r>
          </a:p>
          <a:p>
            <a:pPr marL="342900" indent="-342900" defTabSz="91440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Char char="■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We specify the type of variables when declaring in Variables (as a hint for the view)</a:t>
            </a:r>
          </a:p>
          <a:p>
            <a:pPr marL="342900" indent="-342900" defTabSz="91440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Char char="■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Variables are initialised if a value is given (recommended)</a:t>
            </a:r>
          </a:p>
          <a:p>
            <a:pPr marL="342900" indent="-342900" defTabSz="91440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Char char="■"/>
              <a:defRPr sz="2800"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defTabSz="91440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Char char="■"/>
              <a:defRPr sz="2800"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defTabSz="91440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Char char="■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Vars declared in code tabs are local to this tab (except…)</a:t>
            </a:r>
          </a:p>
          <a:p>
            <a:pPr marL="342900" indent="-342900" defTabSz="91440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Char char="■"/>
              <a:defRPr sz="2800"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defTabSz="91440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Char char="■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Vars declared in Custom, outside of a function, are also global.</a:t>
            </a:r>
          </a:p>
        </p:txBody>
      </p:sp>
      <p:pic>
        <p:nvPicPr>
          <p:cNvPr id="266" name="Screen Shot 2016-11-08 at 12.18.45.png" descr="Screen Shot 2016-11-08 at 12.18.45.png"/>
          <p:cNvPicPr>
            <a:picLocks noChangeAspect="1"/>
          </p:cNvPicPr>
          <p:nvPr/>
        </p:nvPicPr>
        <p:blipFill>
          <a:blip r:embed="rId4">
            <a:extLst/>
          </a:blip>
          <a:srcRect l="0" t="0" r="0" b="0"/>
          <a:stretch>
            <a:fillRect/>
          </a:stretch>
        </p:blipFill>
        <p:spPr>
          <a:xfrm>
            <a:off x="11239280" y="4067419"/>
            <a:ext cx="11861378" cy="7059202"/>
          </a:xfrm>
          <a:prstGeom prst="rect">
            <a:avLst/>
          </a:prstGeom>
          <a:ln w="12700">
            <a:miter lim="400000"/>
          </a:ln>
        </p:spPr>
      </p:pic>
      <p:sp>
        <p:nvSpPr>
          <p:cNvPr id="267" name="JavaScript 101: Variables in EJS"/>
          <p:cNvSpPr txBox="1"/>
          <p:nvPr/>
        </p:nvSpPr>
        <p:spPr>
          <a:xfrm>
            <a:off x="7033186" y="2366120"/>
            <a:ext cx="8229601" cy="114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 defTabSz="457200">
              <a:lnSpc>
                <a:spcPct val="100000"/>
              </a:lnSpc>
              <a:spcBef>
                <a:spcPts val="0"/>
              </a:spcBef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JavaScript 101: Variables in EJS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advClick="1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EJS Models in more detail"/>
          <p:cNvSpPr txBox="1"/>
          <p:nvPr>
            <p:ph type="title"/>
          </p:nvPr>
        </p:nvSpPr>
        <p:spPr>
          <a:xfrm>
            <a:off x="1133888" y="538032"/>
            <a:ext cx="22116224" cy="2445974"/>
          </a:xfrm>
          <a:prstGeom prst="rect">
            <a:avLst/>
          </a:prstGeom>
        </p:spPr>
        <p:txBody>
          <a:bodyPr/>
          <a:lstStyle>
            <a:lvl1pPr>
              <a:defRPr spc="-89" sz="8900">
                <a:solidFill>
                  <a:srgbClr val="0433FF"/>
                </a:solidFill>
                <a:latin typeface="Canela Regular"/>
                <a:ea typeface="Canela Regular"/>
                <a:cs typeface="Canela Regular"/>
                <a:sym typeface="Canela Regular"/>
              </a:defRPr>
            </a:lvl1pPr>
          </a:lstStyle>
          <a:p>
            <a:pPr/>
            <a:r>
              <a:t>EJS Models in more detail</a:t>
            </a:r>
          </a:p>
        </p:txBody>
      </p:sp>
      <p:pic>
        <p:nvPicPr>
          <p:cNvPr id="270" name="LogosimboloUMU-positivo.png" descr="LogosimboloUMU-positiv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1938" y="12618136"/>
            <a:ext cx="2858375" cy="927768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Powered by WebEJS"/>
          <p:cNvSpPr txBox="1"/>
          <p:nvPr/>
        </p:nvSpPr>
        <p:spPr>
          <a:xfrm>
            <a:off x="21664576" y="13285037"/>
            <a:ext cx="285837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Powered by WebEJS</a:t>
            </a:r>
          </a:p>
        </p:txBody>
      </p:sp>
      <p:pic>
        <p:nvPicPr>
          <p:cNvPr id="272" name="WebEJS_logo_black_plain.png" descr="WebEJS_logo_black_plai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947704" y="12508643"/>
            <a:ext cx="1341592" cy="1146755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Creation of Interactive Resources Using the WebEJS Authoring Toolkit"/>
          <p:cNvSpPr txBox="1"/>
          <p:nvPr/>
        </p:nvSpPr>
        <p:spPr>
          <a:xfrm>
            <a:off x="4756682" y="12621213"/>
            <a:ext cx="14870636" cy="921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ctr" defTabSz="2438400">
              <a:lnSpc>
                <a:spcPct val="80000"/>
              </a:lnSpc>
              <a:spcBef>
                <a:spcPts val="0"/>
              </a:spcBef>
              <a:defRPr spc="-39" sz="4000">
                <a:solidFill>
                  <a:srgbClr val="929292"/>
                </a:solidFill>
                <a:latin typeface="Canela Regular"/>
                <a:ea typeface="Canela Regular"/>
                <a:cs typeface="Canela Regular"/>
                <a:sym typeface="Canela Regular"/>
              </a:defRPr>
            </a:lvl1pPr>
          </a:lstStyle>
          <a:p>
            <a:pPr/>
            <a:r>
              <a:t>Creation of Interactive Resources Using the WebEJS Authoring Toolkit</a:t>
            </a:r>
          </a:p>
        </p:txBody>
      </p:sp>
      <p:sp>
        <p:nvSpPr>
          <p:cNvPr id="274" name="Arrays are declared with an indication of its dimension…"/>
          <p:cNvSpPr txBox="1"/>
          <p:nvPr>
            <p:ph type="body" sz="quarter" idx="1"/>
          </p:nvPr>
        </p:nvSpPr>
        <p:spPr>
          <a:xfrm>
            <a:off x="3637317" y="3649052"/>
            <a:ext cx="6982828" cy="8040349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342900" indent="-342900" defTabSz="91440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Char char="■"/>
              <a:defRPr sz="2700">
                <a:latin typeface="Arial"/>
                <a:ea typeface="Arial"/>
                <a:cs typeface="Arial"/>
                <a:sym typeface="Arial"/>
              </a:defRPr>
            </a:pPr>
            <a:r>
              <a:t>Arrays are declared with an indication of its dimension</a:t>
            </a:r>
          </a:p>
          <a:p>
            <a:pPr marL="342900" indent="-342900" defTabSz="91440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Char char="■"/>
              <a:defRPr sz="2700">
                <a:latin typeface="Arial"/>
                <a:ea typeface="Arial"/>
                <a:cs typeface="Arial"/>
                <a:sym typeface="Arial"/>
              </a:defRPr>
            </a:pPr>
            <a:r>
              <a:t>Or as x = new Array(n);</a:t>
            </a:r>
          </a:p>
          <a:p>
            <a:pPr marL="342900" indent="-342900" defTabSz="91440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Char char="■"/>
              <a:defRPr sz="2700">
                <a:latin typeface="Arial"/>
                <a:ea typeface="Arial"/>
                <a:cs typeface="Arial"/>
                <a:sym typeface="Arial"/>
              </a:defRPr>
            </a:pPr>
            <a:r>
              <a:t>Or as x = [ ];</a:t>
            </a:r>
          </a:p>
          <a:p>
            <a:pPr marL="342900" indent="-342900" defTabSz="91440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Char char="■"/>
              <a:defRPr sz="2700">
                <a:latin typeface="Arial"/>
                <a:ea typeface="Arial"/>
                <a:cs typeface="Arial"/>
                <a:sym typeface="Arial"/>
              </a:defRPr>
            </a:pPr>
            <a:r>
              <a:t>Though the length can be changed in run time</a:t>
            </a:r>
          </a:p>
          <a:p>
            <a:pPr marL="342900" indent="-342900" defTabSz="91440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Char char="■"/>
              <a:defRPr sz="2700">
                <a:latin typeface="Arial"/>
                <a:ea typeface="Arial"/>
                <a:cs typeface="Arial"/>
                <a:sym typeface="Arial"/>
              </a:defRPr>
            </a:pPr>
            <a:r>
              <a:t>Elements are addressed as x[i] with i an integer.</a:t>
            </a:r>
          </a:p>
          <a:p>
            <a:pPr marL="342900" indent="-342900" defTabSz="91440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Char char="■"/>
              <a:defRPr sz="2700"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defTabSz="91440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Char char="■"/>
              <a:defRPr sz="2700"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defTabSz="91440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Char char="■"/>
              <a:defRPr sz="2700">
                <a:latin typeface="Arial"/>
                <a:ea typeface="Arial"/>
                <a:cs typeface="Arial"/>
                <a:sym typeface="Arial"/>
              </a:defRPr>
            </a:pPr>
            <a:r>
              <a:t>Objects are rare in EjsS.</a:t>
            </a:r>
          </a:p>
          <a:p>
            <a:pPr lvl="1" marL="687387" indent="-342900" defTabSz="91440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Char char="■"/>
              <a:defRPr sz="2700">
                <a:latin typeface="Arial"/>
                <a:ea typeface="Arial"/>
                <a:cs typeface="Arial"/>
                <a:sym typeface="Arial"/>
              </a:defRPr>
            </a:pPr>
            <a:r>
              <a:t>declared as obj = { };</a:t>
            </a:r>
          </a:p>
          <a:p>
            <a:pPr lvl="1" marL="687387" indent="-342900" defTabSz="91440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Char char="■"/>
              <a:defRPr sz="2700">
                <a:latin typeface="Arial"/>
                <a:ea typeface="Arial"/>
                <a:cs typeface="Arial"/>
                <a:sym typeface="Arial"/>
              </a:defRPr>
            </a:pPr>
            <a:r>
              <a:t>Fields aded as </a:t>
            </a:r>
          </a:p>
          <a:p>
            <a:pPr lvl="2" marL="1014412" indent="-342900" defTabSz="91440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Char char="■"/>
              <a:defRPr sz="2700">
                <a:latin typeface="Arial"/>
                <a:ea typeface="Arial"/>
                <a:cs typeface="Arial"/>
                <a:sym typeface="Arial"/>
              </a:defRPr>
            </a:pPr>
            <a:r>
              <a:t>obj[“name”] = “Paco”;</a:t>
            </a:r>
          </a:p>
          <a:p>
            <a:pPr lvl="2" marL="1014412" indent="-342900" defTabSz="91440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Char char="■"/>
              <a:defRPr sz="2700">
                <a:latin typeface="Arial"/>
                <a:ea typeface="Arial"/>
                <a:cs typeface="Arial"/>
                <a:sym typeface="Arial"/>
              </a:defRPr>
            </a:pPr>
            <a:r>
              <a:t>obj.name = “Paco”;</a:t>
            </a:r>
          </a:p>
          <a:p>
            <a:pPr marL="342900" indent="-342900" defTabSz="91440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Char char="■"/>
              <a:defRPr sz="2700"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defTabSz="91440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Char char="■"/>
              <a:defRPr sz="2700">
                <a:latin typeface="Arial"/>
                <a:ea typeface="Arial"/>
                <a:cs typeface="Arial"/>
                <a:sym typeface="Arial"/>
              </a:defRPr>
            </a:pPr>
            <a:r>
              <a:t>There are two predefined objects: _model and _view. _view is used sometimes.</a:t>
            </a:r>
          </a:p>
        </p:txBody>
      </p:sp>
      <p:pic>
        <p:nvPicPr>
          <p:cNvPr id="275" name="Screen Shot 2016-11-08 at 12.18.45.png" descr="Screen Shot 2016-11-08 at 12.18.45.png"/>
          <p:cNvPicPr>
            <a:picLocks noChangeAspect="1"/>
          </p:cNvPicPr>
          <p:nvPr/>
        </p:nvPicPr>
        <p:blipFill>
          <a:blip r:embed="rId4">
            <a:extLst/>
          </a:blip>
          <a:srcRect l="0" t="0" r="0" b="0"/>
          <a:stretch>
            <a:fillRect/>
          </a:stretch>
        </p:blipFill>
        <p:spPr>
          <a:xfrm>
            <a:off x="11382811" y="3302876"/>
            <a:ext cx="8423815" cy="50133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" name="Screen Shot 2016-11-08 at 12.19.49.png" descr="Screen Shot 2016-11-08 at 12.19.4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403217" y="8311545"/>
            <a:ext cx="8382860" cy="3514659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JavaScript 101: Variables in EJS"/>
          <p:cNvSpPr txBox="1"/>
          <p:nvPr/>
        </p:nvSpPr>
        <p:spPr>
          <a:xfrm>
            <a:off x="7033186" y="2366120"/>
            <a:ext cx="8229601" cy="114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 defTabSz="457200">
              <a:lnSpc>
                <a:spcPct val="100000"/>
              </a:lnSpc>
              <a:spcBef>
                <a:spcPts val="0"/>
              </a:spcBef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JavaScript 101: Variables in EJS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advClick="1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EJS Models in more detail"/>
          <p:cNvSpPr txBox="1"/>
          <p:nvPr>
            <p:ph type="title"/>
          </p:nvPr>
        </p:nvSpPr>
        <p:spPr>
          <a:xfrm>
            <a:off x="1133888" y="538032"/>
            <a:ext cx="22116224" cy="2445974"/>
          </a:xfrm>
          <a:prstGeom prst="rect">
            <a:avLst/>
          </a:prstGeom>
        </p:spPr>
        <p:txBody>
          <a:bodyPr/>
          <a:lstStyle>
            <a:lvl1pPr>
              <a:defRPr spc="-89" sz="8900">
                <a:solidFill>
                  <a:srgbClr val="0433FF"/>
                </a:solidFill>
                <a:latin typeface="Canela Regular"/>
                <a:ea typeface="Canela Regular"/>
                <a:cs typeface="Canela Regular"/>
                <a:sym typeface="Canela Regular"/>
              </a:defRPr>
            </a:lvl1pPr>
          </a:lstStyle>
          <a:p>
            <a:pPr/>
            <a:r>
              <a:t>EJS Models in more detail</a:t>
            </a:r>
          </a:p>
        </p:txBody>
      </p:sp>
      <p:pic>
        <p:nvPicPr>
          <p:cNvPr id="280" name="LogosimboloUMU-positivo.png" descr="LogosimboloUMU-positiv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1938" y="12618136"/>
            <a:ext cx="2858375" cy="927768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Powered by WebEJS"/>
          <p:cNvSpPr txBox="1"/>
          <p:nvPr/>
        </p:nvSpPr>
        <p:spPr>
          <a:xfrm>
            <a:off x="21664576" y="13285037"/>
            <a:ext cx="285837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Powered by WebEJS</a:t>
            </a:r>
          </a:p>
        </p:txBody>
      </p:sp>
      <p:pic>
        <p:nvPicPr>
          <p:cNvPr id="282" name="WebEJS_logo_black_plain.png" descr="WebEJS_logo_black_plai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947704" y="12508643"/>
            <a:ext cx="1341592" cy="1146755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Creation of Interactive Resources Using the WebEJS Authoring Toolkit"/>
          <p:cNvSpPr txBox="1"/>
          <p:nvPr/>
        </p:nvSpPr>
        <p:spPr>
          <a:xfrm>
            <a:off x="4756682" y="12621213"/>
            <a:ext cx="14870636" cy="921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ctr" defTabSz="2438400">
              <a:lnSpc>
                <a:spcPct val="80000"/>
              </a:lnSpc>
              <a:spcBef>
                <a:spcPts val="0"/>
              </a:spcBef>
              <a:defRPr spc="-39" sz="4000">
                <a:solidFill>
                  <a:srgbClr val="929292"/>
                </a:solidFill>
                <a:latin typeface="Canela Regular"/>
                <a:ea typeface="Canela Regular"/>
                <a:cs typeface="Canela Regular"/>
                <a:sym typeface="Canela Regular"/>
              </a:defRPr>
            </a:lvl1pPr>
          </a:lstStyle>
          <a:p>
            <a:pPr/>
            <a:r>
              <a:t>Creation of Interactive Resources Using the WebEJS Authoring Toolkit</a:t>
            </a:r>
          </a:p>
        </p:txBody>
      </p:sp>
      <p:sp>
        <p:nvSpPr>
          <p:cNvPr id="284" name="Operators: + - * / % = ! == != === !==  ?:…"/>
          <p:cNvSpPr txBox="1"/>
          <p:nvPr>
            <p:ph type="body" sz="half" idx="1"/>
          </p:nvPr>
        </p:nvSpPr>
        <p:spPr>
          <a:xfrm>
            <a:off x="7151067" y="4008406"/>
            <a:ext cx="9366858" cy="7585330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342900" indent="-342900" defTabSz="91440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Char char="■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Operators: + - * / % = ! == != === !==  ?:</a:t>
            </a:r>
          </a:p>
          <a:p>
            <a:pPr marL="342900" indent="-342900" defTabSz="91440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Char char="■"/>
              <a:defRPr sz="3200"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defTabSz="91440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Char char="■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Sentences and expressions</a:t>
            </a:r>
          </a:p>
          <a:p>
            <a:pPr marL="342900" indent="-342900" defTabSz="91440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Char char="■"/>
              <a:defRPr sz="3200"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defTabSz="91440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Char char="■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Bifurcations</a:t>
            </a:r>
          </a:p>
          <a:p>
            <a:pPr lvl="1" marL="687387" indent="-342900" defTabSz="91440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Char char="■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if, if - else </a:t>
            </a:r>
          </a:p>
          <a:p>
            <a:pPr lvl="1" marL="687387" indent="-342900" defTabSz="91440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Char char="■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switch - case </a:t>
            </a:r>
          </a:p>
          <a:p>
            <a:pPr marL="342900" indent="-342900" defTabSz="91440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Char char="■"/>
              <a:defRPr sz="3200"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defTabSz="91440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Char char="■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Loops</a:t>
            </a:r>
          </a:p>
          <a:p>
            <a:pPr lvl="1" marL="687387" indent="-342900" defTabSz="91440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Char char="■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for (var i=0; i&lt;n; i++) { }</a:t>
            </a:r>
          </a:p>
          <a:p>
            <a:pPr lvl="1" marL="687387" indent="-342900" defTabSz="91440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Char char="■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while ( ) { }</a:t>
            </a:r>
          </a:p>
          <a:p>
            <a:pPr lvl="1" marL="687387" indent="-342900" defTabSz="91440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Char char="■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do { } while ( );</a:t>
            </a:r>
          </a:p>
        </p:txBody>
      </p:sp>
      <p:sp>
        <p:nvSpPr>
          <p:cNvPr id="285" name="JavaScript 101: JavaScript syntax tips"/>
          <p:cNvSpPr txBox="1"/>
          <p:nvPr/>
        </p:nvSpPr>
        <p:spPr>
          <a:xfrm>
            <a:off x="7172405" y="2216753"/>
            <a:ext cx="8229601" cy="114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 defTabSz="393192">
              <a:lnSpc>
                <a:spcPct val="100000"/>
              </a:lnSpc>
              <a:spcBef>
                <a:spcPts val="0"/>
              </a:spcBef>
              <a:defRPr sz="3784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JavaScript 101: JavaScript syntax tips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advClick="1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EJS Models in more detail"/>
          <p:cNvSpPr txBox="1"/>
          <p:nvPr>
            <p:ph type="title"/>
          </p:nvPr>
        </p:nvSpPr>
        <p:spPr>
          <a:xfrm>
            <a:off x="1133888" y="538032"/>
            <a:ext cx="22116224" cy="2445974"/>
          </a:xfrm>
          <a:prstGeom prst="rect">
            <a:avLst/>
          </a:prstGeom>
        </p:spPr>
        <p:txBody>
          <a:bodyPr/>
          <a:lstStyle>
            <a:lvl1pPr>
              <a:defRPr spc="-89" sz="8900">
                <a:solidFill>
                  <a:srgbClr val="0433FF"/>
                </a:solidFill>
                <a:latin typeface="Canela Regular"/>
                <a:ea typeface="Canela Regular"/>
                <a:cs typeface="Canela Regular"/>
                <a:sym typeface="Canela Regular"/>
              </a:defRPr>
            </a:lvl1pPr>
          </a:lstStyle>
          <a:p>
            <a:pPr/>
            <a:r>
              <a:t>EJS Models in more detail</a:t>
            </a:r>
          </a:p>
        </p:txBody>
      </p:sp>
      <p:pic>
        <p:nvPicPr>
          <p:cNvPr id="288" name="LogosimboloUMU-positivo.png" descr="LogosimboloUMU-positiv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1938" y="12618136"/>
            <a:ext cx="2858375" cy="927768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Powered by WebEJS"/>
          <p:cNvSpPr txBox="1"/>
          <p:nvPr/>
        </p:nvSpPr>
        <p:spPr>
          <a:xfrm>
            <a:off x="21664576" y="13285037"/>
            <a:ext cx="285837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Powered by WebEJS</a:t>
            </a:r>
          </a:p>
        </p:txBody>
      </p:sp>
      <p:pic>
        <p:nvPicPr>
          <p:cNvPr id="290" name="WebEJS_logo_black_plain.png" descr="WebEJS_logo_black_plai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947704" y="12508643"/>
            <a:ext cx="1341592" cy="1146755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Creation of Interactive Resources Using the WebEJS Authoring Toolkit"/>
          <p:cNvSpPr txBox="1"/>
          <p:nvPr/>
        </p:nvSpPr>
        <p:spPr>
          <a:xfrm>
            <a:off x="4756682" y="12621213"/>
            <a:ext cx="14870636" cy="921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ctr" defTabSz="2438400">
              <a:lnSpc>
                <a:spcPct val="80000"/>
              </a:lnSpc>
              <a:spcBef>
                <a:spcPts val="0"/>
              </a:spcBef>
              <a:defRPr spc="-39" sz="4000">
                <a:solidFill>
                  <a:srgbClr val="929292"/>
                </a:solidFill>
                <a:latin typeface="Canela Regular"/>
                <a:ea typeface="Canela Regular"/>
                <a:cs typeface="Canela Regular"/>
                <a:sym typeface="Canela Regular"/>
              </a:defRPr>
            </a:lvl1pPr>
          </a:lstStyle>
          <a:p>
            <a:pPr/>
            <a:r>
              <a:t>Creation of Interactive Resources Using the WebEJS Authoring Toolkit</a:t>
            </a:r>
          </a:p>
        </p:txBody>
      </p:sp>
      <p:sp>
        <p:nvSpPr>
          <p:cNvPr id="292" name="Functions…"/>
          <p:cNvSpPr txBox="1"/>
          <p:nvPr>
            <p:ph type="body" sz="half" idx="1"/>
          </p:nvPr>
        </p:nvSpPr>
        <p:spPr>
          <a:xfrm>
            <a:off x="6906248" y="3529401"/>
            <a:ext cx="10354081" cy="8572386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342900" indent="-342900" defTabSz="91440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Char char="■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Functions</a:t>
            </a:r>
          </a:p>
          <a:p>
            <a:pPr lvl="1" marL="687387" indent="-342900" defTabSz="91440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Char char="■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function myFunction (param1, param2) { };</a:t>
            </a:r>
          </a:p>
          <a:p>
            <a:pPr lvl="1" marL="687387" indent="-342900" defTabSz="91440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Char char="■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No return declaration, no parameter declaration.</a:t>
            </a:r>
          </a:p>
          <a:p>
            <a:pPr lvl="1" marL="687387" indent="-342900" defTabSz="91440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Char char="■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List of parameters does not need to be respected!</a:t>
            </a:r>
          </a:p>
          <a:p>
            <a:pPr lvl="1" marL="687387" indent="-342900" defTabSz="91440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Char char="■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functions can be treated as variables</a:t>
            </a:r>
          </a:p>
          <a:p>
            <a:pPr lvl="2" marL="1014412" indent="-342900" defTabSz="91440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Char char="■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var myFunction = function(param1, param2) { };</a:t>
            </a:r>
          </a:p>
          <a:p>
            <a:pPr lvl="1" marL="687387" indent="-342900" defTabSz="91440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Char char="■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and parameters for other functions:</a:t>
            </a:r>
          </a:p>
          <a:p>
            <a:pPr lvl="2" marL="1014412" indent="-342900" defTabSz="91440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Char char="■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integrate (myFunction);</a:t>
            </a:r>
          </a:p>
          <a:p>
            <a:pPr marL="342900" indent="-342900" defTabSz="91440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Char char="■"/>
              <a:defRPr sz="3200"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defTabSz="91440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Char char="■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Libraries (Math in particular): </a:t>
            </a:r>
          </a:p>
          <a:p>
            <a:pPr lvl="1" marL="687387" indent="-342900" defTabSz="91440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Char char="■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rPr u="sng">
                <a:solidFill>
                  <a:srgbClr val="996600"/>
                </a:solidFill>
                <a:uFill>
                  <a:solidFill>
                    <a:srgbClr val="996600"/>
                  </a:solidFill>
                </a:uFill>
                <a:hlinkClick r:id="rId4" invalidUrl="" action="" tgtFrame="" tooltip="" history="1" highlightClick="0" endSnd="0"/>
              </a:rPr>
              <a:t>www.w3schools.com/jsref/jsref_obj_math.asp</a:t>
            </a:r>
          </a:p>
          <a:p>
            <a:pPr lvl="1" marL="687387" indent="-342900" defTabSz="91440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Char char="■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of Google for “javascript math functions”</a:t>
            </a:r>
          </a:p>
          <a:p>
            <a:pPr lvl="2" marL="1014412" indent="-342900" defTabSz="91440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Char char="■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Math.sin(x) …</a:t>
            </a:r>
          </a:p>
        </p:txBody>
      </p:sp>
      <p:sp>
        <p:nvSpPr>
          <p:cNvPr id="293" name="JavaScript 101: Functions and libraries"/>
          <p:cNvSpPr txBox="1"/>
          <p:nvPr/>
        </p:nvSpPr>
        <p:spPr>
          <a:xfrm>
            <a:off x="8077200" y="2216753"/>
            <a:ext cx="8229600" cy="114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 defTabSz="379475">
              <a:lnSpc>
                <a:spcPct val="100000"/>
              </a:lnSpc>
              <a:spcBef>
                <a:spcPts val="0"/>
              </a:spcBef>
              <a:defRPr sz="3652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JavaScript 101: Functions and libraries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advClick="1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EJS Models in more detail"/>
          <p:cNvSpPr txBox="1"/>
          <p:nvPr>
            <p:ph type="title"/>
          </p:nvPr>
        </p:nvSpPr>
        <p:spPr>
          <a:xfrm>
            <a:off x="1133888" y="538032"/>
            <a:ext cx="22116224" cy="2445974"/>
          </a:xfrm>
          <a:prstGeom prst="rect">
            <a:avLst/>
          </a:prstGeom>
        </p:spPr>
        <p:txBody>
          <a:bodyPr/>
          <a:lstStyle>
            <a:lvl1pPr>
              <a:defRPr spc="-89" sz="8900">
                <a:solidFill>
                  <a:srgbClr val="0433FF"/>
                </a:solidFill>
                <a:latin typeface="Canela Regular"/>
                <a:ea typeface="Canela Regular"/>
                <a:cs typeface="Canela Regular"/>
                <a:sym typeface="Canela Regular"/>
              </a:defRPr>
            </a:lvl1pPr>
          </a:lstStyle>
          <a:p>
            <a:pPr/>
            <a:r>
              <a:t>EJS Models in more detail</a:t>
            </a:r>
          </a:p>
        </p:txBody>
      </p:sp>
      <p:pic>
        <p:nvPicPr>
          <p:cNvPr id="296" name="LogosimboloUMU-positivo.png" descr="LogosimboloUMU-positiv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1938" y="12618136"/>
            <a:ext cx="2858375" cy="927768"/>
          </a:xfrm>
          <a:prstGeom prst="rect">
            <a:avLst/>
          </a:prstGeom>
          <a:ln w="12700">
            <a:miter lim="400000"/>
          </a:ln>
        </p:spPr>
      </p:pic>
      <p:sp>
        <p:nvSpPr>
          <p:cNvPr id="297" name="Powered by WebEJS"/>
          <p:cNvSpPr txBox="1"/>
          <p:nvPr/>
        </p:nvSpPr>
        <p:spPr>
          <a:xfrm>
            <a:off x="21664576" y="13285037"/>
            <a:ext cx="285837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Powered by WebEJS</a:t>
            </a:r>
          </a:p>
        </p:txBody>
      </p:sp>
      <p:pic>
        <p:nvPicPr>
          <p:cNvPr id="298" name="WebEJS_logo_black_plain.png" descr="WebEJS_logo_black_plai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947704" y="12508643"/>
            <a:ext cx="1341592" cy="1146755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Creation of Interactive Resources Using the WebEJS Authoring Toolkit"/>
          <p:cNvSpPr txBox="1"/>
          <p:nvPr/>
        </p:nvSpPr>
        <p:spPr>
          <a:xfrm>
            <a:off x="4756682" y="12621213"/>
            <a:ext cx="14870636" cy="921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ctr" defTabSz="2438400">
              <a:lnSpc>
                <a:spcPct val="80000"/>
              </a:lnSpc>
              <a:spcBef>
                <a:spcPts val="0"/>
              </a:spcBef>
              <a:defRPr spc="-39" sz="4000">
                <a:solidFill>
                  <a:srgbClr val="929292"/>
                </a:solidFill>
                <a:latin typeface="Canela Regular"/>
                <a:ea typeface="Canela Regular"/>
                <a:cs typeface="Canela Regular"/>
                <a:sym typeface="Canela Regular"/>
              </a:defRPr>
            </a:lvl1pPr>
          </a:lstStyle>
          <a:p>
            <a:pPr/>
            <a:r>
              <a:t>Creation of Interactive Resources Using the WebEJS Authoring Toolkit</a:t>
            </a:r>
          </a:p>
        </p:txBody>
      </p:sp>
      <p:sp>
        <p:nvSpPr>
          <p:cNvPr id="300" name="_model…"/>
          <p:cNvSpPr txBox="1"/>
          <p:nvPr>
            <p:ph type="body" sz="quarter" idx="1"/>
          </p:nvPr>
        </p:nvSpPr>
        <p:spPr>
          <a:xfrm>
            <a:off x="4710324" y="4051182"/>
            <a:ext cx="7346101" cy="8399933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342900" indent="-342900" defTabSz="91440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Char char="■"/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t>_model</a:t>
            </a:r>
          </a:p>
          <a:p>
            <a:pPr lvl="1" marL="687387" indent="-342900" defTabSz="91440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Char char="■"/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t>Functions</a:t>
            </a:r>
          </a:p>
          <a:p>
            <a:pPr lvl="2" marL="1014412" indent="-342900" defTabSz="91440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Char char="■"/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t>_model.play()</a:t>
            </a:r>
          </a:p>
          <a:p>
            <a:pPr lvl="2" marL="1014412" indent="-342900" defTabSz="91440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Char char="■"/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t>_model.pause()</a:t>
            </a:r>
          </a:p>
          <a:p>
            <a:pPr lvl="2" marL="1014412" indent="-342900" defTabSz="91440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Char char="■"/>
              <a:defRPr sz="2600"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defTabSz="91440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Char char="■"/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t>_view</a:t>
            </a:r>
          </a:p>
          <a:p>
            <a:pPr lvl="1" marL="687387" indent="-342900" defTabSz="91440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Char char="■"/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t>Elements</a:t>
            </a:r>
          </a:p>
          <a:p>
            <a:pPr lvl="2" marL="1014412" indent="-342900" defTabSz="91440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Char char="■"/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t>_view.myTrail</a:t>
            </a:r>
          </a:p>
          <a:p>
            <a:pPr lvl="3" marL="1366837" indent="-342900" defTabSz="91440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Char char="■"/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t>.setProperty ( “name”, value);</a:t>
            </a:r>
          </a:p>
          <a:p>
            <a:pPr lvl="3" marL="1366837" indent="-342900" defTabSz="91440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Char char="■"/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t>special functions, such as, _view.myTrail.addPoint(t,x); See documentation for element.</a:t>
            </a:r>
          </a:p>
          <a:p>
            <a:pPr lvl="1" marL="687387" indent="-342900" defTabSz="91440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Char char="■"/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t>Functions</a:t>
            </a:r>
          </a:p>
          <a:p>
            <a:pPr lvl="2" marL="1014412" indent="-342900" defTabSz="91440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Char char="■"/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t>_view._update();</a:t>
            </a:r>
          </a:p>
          <a:p>
            <a:pPr lvl="2" marL="1014412" indent="-342900" defTabSz="91440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Char char="■"/>
              <a:defRPr sz="2600"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defTabSz="91440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Char char="■"/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t>The popup menu provides help (see image)</a:t>
            </a:r>
          </a:p>
        </p:txBody>
      </p:sp>
      <p:pic>
        <p:nvPicPr>
          <p:cNvPr id="301" name="Screen Shot 2016-11-08 at 12.45.53.png" descr="Screen Shot 2016-11-08 at 12.45.5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296637" y="3810642"/>
            <a:ext cx="9244324" cy="55962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Screen Shot 2016-11-08 at 12.47.45.png" descr="Screen Shot 2016-11-08 at 12.47.45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274561" y="9456904"/>
            <a:ext cx="7956164" cy="3337417"/>
          </a:xfrm>
          <a:prstGeom prst="rect">
            <a:avLst/>
          </a:prstGeom>
          <a:ln w="12700">
            <a:miter lim="400000"/>
          </a:ln>
        </p:spPr>
      </p:pic>
      <p:sp>
        <p:nvSpPr>
          <p:cNvPr id="303" name="JavaScript 101: Objects in EjsS"/>
          <p:cNvSpPr txBox="1"/>
          <p:nvPr/>
        </p:nvSpPr>
        <p:spPr>
          <a:xfrm>
            <a:off x="8077200" y="2423821"/>
            <a:ext cx="8229600" cy="114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 defTabSz="457200">
              <a:lnSpc>
                <a:spcPct val="100000"/>
              </a:lnSpc>
              <a:spcBef>
                <a:spcPts val="0"/>
              </a:spcBef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JavaScript 101: Objects in EjsS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advClick="1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EJS Views in more detail"/>
          <p:cNvSpPr txBox="1"/>
          <p:nvPr>
            <p:ph type="ctrTitle"/>
          </p:nvPr>
        </p:nvSpPr>
        <p:spPr>
          <a:xfrm>
            <a:off x="1219200" y="1257581"/>
            <a:ext cx="21945600" cy="2063778"/>
          </a:xfrm>
          <a:prstGeom prst="rect">
            <a:avLst/>
          </a:prstGeom>
        </p:spPr>
        <p:txBody>
          <a:bodyPr/>
          <a:lstStyle>
            <a:lvl1pPr>
              <a:defRPr spc="-100" sz="10000">
                <a:solidFill>
                  <a:srgbClr val="0433FF"/>
                </a:solidFill>
                <a:latin typeface="Canela Regular"/>
                <a:ea typeface="Canela Regular"/>
                <a:cs typeface="Canela Regular"/>
                <a:sym typeface="Canela Regular"/>
              </a:defRPr>
            </a:lvl1pPr>
          </a:lstStyle>
          <a:p>
            <a:pPr/>
            <a:r>
              <a:t>EJS Views in more detail</a:t>
            </a:r>
          </a:p>
        </p:txBody>
      </p:sp>
      <p:sp>
        <p:nvSpPr>
          <p:cNvPr id="306" name="Francisco Esquembre"/>
          <p:cNvSpPr txBox="1"/>
          <p:nvPr>
            <p:ph type="subTitle" sz="quarter" idx="1"/>
          </p:nvPr>
        </p:nvSpPr>
        <p:spPr>
          <a:xfrm>
            <a:off x="1535327" y="8644307"/>
            <a:ext cx="10862125" cy="2279449"/>
          </a:xfrm>
          <a:prstGeom prst="rect">
            <a:avLst/>
          </a:prstGeom>
        </p:spPr>
        <p:txBody>
          <a:bodyPr/>
          <a:lstStyle>
            <a:lvl1pPr>
              <a:defRPr spc="-39" sz="4000">
                <a:solidFill>
                  <a:srgbClr val="0433FF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r>
              <a:t>Francisco Esquembre</a:t>
            </a:r>
          </a:p>
        </p:txBody>
      </p:sp>
      <p:pic>
        <p:nvPicPr>
          <p:cNvPr id="307" name="LogosimboloUMU-positivo.png" descr="LogosimboloUMU-positiv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6987" y="11986162"/>
            <a:ext cx="5147243" cy="1670686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Powered by WebEJS"/>
          <p:cNvSpPr txBox="1"/>
          <p:nvPr/>
        </p:nvSpPr>
        <p:spPr>
          <a:xfrm>
            <a:off x="21264571" y="13034571"/>
            <a:ext cx="2957592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2400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Powered by WebEJS</a:t>
            </a:r>
          </a:p>
        </p:txBody>
      </p:sp>
      <p:pic>
        <p:nvPicPr>
          <p:cNvPr id="309" name="WebEJS_logo_black_plain.png" descr="WebEJS_logo_black_plai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708764" y="11404637"/>
            <a:ext cx="2069206" cy="176869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" name="Screenshot 2024-07-14 at 00.12.45.png" descr="Screenshot 2024-07-14 at 00.12.45.png"/>
          <p:cNvPicPr>
            <a:picLocks noChangeAspect="1"/>
          </p:cNvPicPr>
          <p:nvPr/>
        </p:nvPicPr>
        <p:blipFill>
          <a:blip r:embed="rId4">
            <a:extLst/>
          </a:blip>
          <a:srcRect l="0" t="0" r="0" b="25431"/>
          <a:stretch>
            <a:fillRect/>
          </a:stretch>
        </p:blipFill>
        <p:spPr>
          <a:xfrm>
            <a:off x="11453826" y="4574742"/>
            <a:ext cx="10862125" cy="5108805"/>
          </a:xfrm>
          <a:prstGeom prst="rect">
            <a:avLst/>
          </a:prstGeom>
          <a:ln w="12700">
            <a:miter lim="400000"/>
          </a:ln>
        </p:spPr>
      </p:pic>
      <p:sp>
        <p:nvSpPr>
          <p:cNvPr id="311" name="Creation of Interactive Resources Using the WebEJS Authoring Toolkit"/>
          <p:cNvSpPr txBox="1"/>
          <p:nvPr/>
        </p:nvSpPr>
        <p:spPr>
          <a:xfrm>
            <a:off x="5894083" y="12360697"/>
            <a:ext cx="14870636" cy="921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ctr" defTabSz="2438400">
              <a:lnSpc>
                <a:spcPct val="80000"/>
              </a:lnSpc>
              <a:spcBef>
                <a:spcPts val="0"/>
              </a:spcBef>
              <a:defRPr spc="-39" sz="4000">
                <a:solidFill>
                  <a:srgbClr val="929292"/>
                </a:solidFill>
                <a:latin typeface="Canela Regular"/>
                <a:ea typeface="Canela Regular"/>
                <a:cs typeface="Canela Regular"/>
                <a:sym typeface="Canela Regular"/>
              </a:defRPr>
            </a:lvl1pPr>
          </a:lstStyle>
          <a:p>
            <a:pPr/>
            <a:r>
              <a:t>Creation of Interactive Resources Using the WebEJS Authoring Toolkit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advClick="1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EJS Views in more detail"/>
          <p:cNvSpPr txBox="1"/>
          <p:nvPr>
            <p:ph type="title"/>
          </p:nvPr>
        </p:nvSpPr>
        <p:spPr>
          <a:xfrm>
            <a:off x="1133888" y="538032"/>
            <a:ext cx="22116224" cy="2445974"/>
          </a:xfrm>
          <a:prstGeom prst="rect">
            <a:avLst/>
          </a:prstGeom>
        </p:spPr>
        <p:txBody>
          <a:bodyPr/>
          <a:lstStyle>
            <a:lvl1pPr>
              <a:defRPr spc="-89" sz="8900">
                <a:solidFill>
                  <a:srgbClr val="0433FF"/>
                </a:solidFill>
                <a:latin typeface="Canela Regular"/>
                <a:ea typeface="Canela Regular"/>
                <a:cs typeface="Canela Regular"/>
                <a:sym typeface="Canela Regular"/>
              </a:defRPr>
            </a:lvl1pPr>
          </a:lstStyle>
          <a:p>
            <a:pPr/>
            <a:r>
              <a:t>EJS Views in more detail</a:t>
            </a:r>
          </a:p>
        </p:txBody>
      </p:sp>
      <p:pic>
        <p:nvPicPr>
          <p:cNvPr id="314" name="LogosimboloUMU-positivo.png" descr="LogosimboloUMU-positiv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1938" y="12618136"/>
            <a:ext cx="2858375" cy="927768"/>
          </a:xfrm>
          <a:prstGeom prst="rect">
            <a:avLst/>
          </a:prstGeom>
          <a:ln w="12700">
            <a:miter lim="400000"/>
          </a:ln>
        </p:spPr>
      </p:pic>
      <p:sp>
        <p:nvSpPr>
          <p:cNvPr id="315" name="Powered by WebEJS"/>
          <p:cNvSpPr txBox="1"/>
          <p:nvPr/>
        </p:nvSpPr>
        <p:spPr>
          <a:xfrm>
            <a:off x="21664576" y="13285037"/>
            <a:ext cx="285837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Powered by WebEJS</a:t>
            </a:r>
          </a:p>
        </p:txBody>
      </p:sp>
      <p:pic>
        <p:nvPicPr>
          <p:cNvPr id="316" name="WebEJS_logo_black_plain.png" descr="WebEJS_logo_black_plai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947704" y="12508643"/>
            <a:ext cx="1341592" cy="1146755"/>
          </a:xfrm>
          <a:prstGeom prst="rect">
            <a:avLst/>
          </a:prstGeom>
          <a:ln w="12700">
            <a:miter lim="400000"/>
          </a:ln>
        </p:spPr>
      </p:pic>
      <p:sp>
        <p:nvSpPr>
          <p:cNvPr id="317" name="Creation of Interactive Resources Using the WebEJS Authoring Toolkit"/>
          <p:cNvSpPr txBox="1"/>
          <p:nvPr/>
        </p:nvSpPr>
        <p:spPr>
          <a:xfrm>
            <a:off x="4756682" y="12621213"/>
            <a:ext cx="14870636" cy="921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ctr" defTabSz="2438400">
              <a:lnSpc>
                <a:spcPct val="80000"/>
              </a:lnSpc>
              <a:spcBef>
                <a:spcPts val="0"/>
              </a:spcBef>
              <a:defRPr spc="-39" sz="4000">
                <a:solidFill>
                  <a:srgbClr val="929292"/>
                </a:solidFill>
                <a:latin typeface="Canela Regular"/>
                <a:ea typeface="Canela Regular"/>
                <a:cs typeface="Canela Regular"/>
                <a:sym typeface="Canela Regular"/>
              </a:defRPr>
            </a:lvl1pPr>
          </a:lstStyle>
          <a:p>
            <a:pPr/>
            <a:r>
              <a:t>Creation of Interactive Resources Using the WebEJS Authoring Toolkit</a:t>
            </a:r>
          </a:p>
        </p:txBody>
      </p:sp>
      <p:sp>
        <p:nvSpPr>
          <p:cNvPr id="318" name="The basics:…"/>
          <p:cNvSpPr txBox="1"/>
          <p:nvPr>
            <p:ph type="body" sz="quarter" idx="1"/>
          </p:nvPr>
        </p:nvSpPr>
        <p:spPr>
          <a:xfrm>
            <a:off x="4569414" y="3905045"/>
            <a:ext cx="6055935" cy="7383201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332613" indent="-332613" defTabSz="886968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Char char="■"/>
              <a:defRPr sz="2813">
                <a:latin typeface="Arial"/>
                <a:ea typeface="Arial"/>
                <a:cs typeface="Arial"/>
                <a:sym typeface="Arial"/>
              </a:defRPr>
            </a:pPr>
            <a:r>
              <a:t>The basics:</a:t>
            </a:r>
          </a:p>
          <a:p>
            <a:pPr lvl="1" marL="649827" indent="-315674" defTabSz="886968">
              <a:lnSpc>
                <a:spcPct val="100000"/>
              </a:lnSpc>
              <a:spcBef>
                <a:spcPts val="400"/>
              </a:spcBef>
              <a:buClr>
                <a:srgbClr val="3B812F"/>
              </a:buClr>
              <a:buSzPct val="60000"/>
              <a:buChar char="❑"/>
              <a:defRPr sz="2813">
                <a:latin typeface="Arial"/>
                <a:ea typeface="Arial"/>
                <a:cs typeface="Arial"/>
                <a:sym typeface="Arial"/>
              </a:defRPr>
            </a:pPr>
            <a:r>
              <a:t>Elements and properties</a:t>
            </a:r>
          </a:p>
          <a:p>
            <a:pPr lvl="1" marL="649827" indent="-315674" defTabSz="886968">
              <a:lnSpc>
                <a:spcPct val="100000"/>
              </a:lnSpc>
              <a:spcBef>
                <a:spcPts val="400"/>
              </a:spcBef>
              <a:buClr>
                <a:srgbClr val="3B812F"/>
              </a:buClr>
              <a:buSzPct val="60000"/>
              <a:buChar char="❑"/>
              <a:defRPr sz="2813">
                <a:latin typeface="Arial"/>
                <a:ea typeface="Arial"/>
                <a:cs typeface="Arial"/>
                <a:sym typeface="Arial"/>
              </a:defRPr>
            </a:pPr>
            <a:r>
              <a:t>Parents and children</a:t>
            </a:r>
          </a:p>
          <a:p>
            <a:pPr marL="332613" indent="-332613" defTabSz="886968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Char char="■"/>
              <a:defRPr sz="2813">
                <a:latin typeface="Arial"/>
                <a:ea typeface="Arial"/>
                <a:cs typeface="Arial"/>
                <a:sym typeface="Arial"/>
              </a:defRPr>
            </a:pPr>
          </a:p>
          <a:p>
            <a:pPr marL="332613" indent="-332613" defTabSz="886968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Char char="■"/>
              <a:defRPr sz="2813">
                <a:latin typeface="Arial"/>
                <a:ea typeface="Arial"/>
                <a:cs typeface="Arial"/>
                <a:sym typeface="Arial"/>
              </a:defRPr>
            </a:pPr>
            <a:r>
              <a:t>Interface elements</a:t>
            </a:r>
          </a:p>
          <a:p>
            <a:pPr lvl="1" marL="649827" indent="-315674" defTabSz="886968">
              <a:lnSpc>
                <a:spcPct val="100000"/>
              </a:lnSpc>
              <a:spcBef>
                <a:spcPts val="400"/>
              </a:spcBef>
              <a:buClr>
                <a:srgbClr val="3B812F"/>
              </a:buClr>
              <a:buSzPct val="60000"/>
              <a:buChar char="❑"/>
              <a:defRPr sz="2813">
                <a:latin typeface="Arial"/>
                <a:ea typeface="Arial"/>
                <a:cs typeface="Arial"/>
                <a:sym typeface="Arial"/>
              </a:defRPr>
            </a:pPr>
            <a:r>
              <a:t>Containers: panels and drawing panels</a:t>
            </a:r>
          </a:p>
          <a:p>
            <a:pPr lvl="1" marL="649827" indent="-315674" defTabSz="886968">
              <a:lnSpc>
                <a:spcPct val="100000"/>
              </a:lnSpc>
              <a:spcBef>
                <a:spcPts val="400"/>
              </a:spcBef>
              <a:buClr>
                <a:srgbClr val="3B812F"/>
              </a:buClr>
              <a:buSzPct val="60000"/>
              <a:buChar char="❑"/>
              <a:defRPr sz="2813">
                <a:latin typeface="Arial"/>
                <a:ea typeface="Arial"/>
                <a:cs typeface="Arial"/>
                <a:sym typeface="Arial"/>
              </a:defRPr>
            </a:pPr>
            <a:r>
              <a:t>Decoration and Input/Ouput</a:t>
            </a:r>
          </a:p>
          <a:p>
            <a:pPr lvl="1" marL="649827" indent="-315674" defTabSz="886968">
              <a:lnSpc>
                <a:spcPct val="100000"/>
              </a:lnSpc>
              <a:spcBef>
                <a:spcPts val="400"/>
              </a:spcBef>
              <a:buClr>
                <a:srgbClr val="3B812F"/>
              </a:buClr>
              <a:buSzPct val="60000"/>
              <a:buChar char="❑"/>
              <a:defRPr sz="2813">
                <a:latin typeface="Arial"/>
                <a:ea typeface="Arial"/>
                <a:cs typeface="Arial"/>
                <a:sym typeface="Arial"/>
              </a:defRPr>
            </a:pPr>
          </a:p>
          <a:p>
            <a:pPr marL="332613" indent="-332613" defTabSz="886968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Char char="■"/>
              <a:defRPr sz="2813">
                <a:latin typeface="Arial"/>
                <a:ea typeface="Arial"/>
                <a:cs typeface="Arial"/>
                <a:sym typeface="Arial"/>
              </a:defRPr>
            </a:pPr>
            <a:r>
              <a:t>Drawables</a:t>
            </a:r>
          </a:p>
          <a:p>
            <a:pPr lvl="1" marL="649827" indent="-315674" defTabSz="886968">
              <a:lnSpc>
                <a:spcPct val="100000"/>
              </a:lnSpc>
              <a:spcBef>
                <a:spcPts val="400"/>
              </a:spcBef>
              <a:buClr>
                <a:srgbClr val="3B812F"/>
              </a:buClr>
              <a:buSzPct val="60000"/>
              <a:buChar char="❑"/>
              <a:defRPr sz="2813">
                <a:latin typeface="Arial"/>
                <a:ea typeface="Arial"/>
                <a:cs typeface="Arial"/>
                <a:sym typeface="Arial"/>
              </a:defRPr>
            </a:pPr>
            <a:r>
              <a:t>Drawables 2D</a:t>
            </a:r>
          </a:p>
          <a:p>
            <a:pPr lvl="1" marL="649827" indent="-315674" defTabSz="886968">
              <a:lnSpc>
                <a:spcPct val="100000"/>
              </a:lnSpc>
              <a:spcBef>
                <a:spcPts val="400"/>
              </a:spcBef>
              <a:buClr>
                <a:srgbClr val="3B812F"/>
              </a:buClr>
              <a:buSzPct val="60000"/>
              <a:buChar char="❑"/>
              <a:defRPr sz="2813">
                <a:latin typeface="Arial"/>
                <a:ea typeface="Arial"/>
                <a:cs typeface="Arial"/>
                <a:sym typeface="Arial"/>
              </a:defRPr>
            </a:pPr>
            <a:r>
              <a:t>Drawables 3D</a:t>
            </a:r>
          </a:p>
          <a:p>
            <a:pPr lvl="1" marL="649827" indent="-315674" defTabSz="886968">
              <a:lnSpc>
                <a:spcPct val="100000"/>
              </a:lnSpc>
              <a:spcBef>
                <a:spcPts val="400"/>
              </a:spcBef>
              <a:buClr>
                <a:srgbClr val="3B812F"/>
              </a:buClr>
              <a:buSzPct val="60000"/>
              <a:buChar char="❑"/>
              <a:defRPr sz="2813">
                <a:latin typeface="Arial"/>
                <a:ea typeface="Arial"/>
                <a:cs typeface="Arial"/>
                <a:sym typeface="Arial"/>
              </a:defRPr>
            </a:pPr>
            <a:r>
              <a:t>Sets and arrays</a:t>
            </a:r>
          </a:p>
          <a:p>
            <a:pPr marL="332613" indent="-332613" defTabSz="886968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Char char="■"/>
              <a:defRPr sz="2813">
                <a:latin typeface="Arial"/>
                <a:ea typeface="Arial"/>
                <a:cs typeface="Arial"/>
                <a:sym typeface="Arial"/>
              </a:defRPr>
            </a:pPr>
          </a:p>
          <a:p>
            <a:pPr marL="332613" indent="-332613" defTabSz="886968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Char char="■"/>
              <a:defRPr sz="2813">
                <a:latin typeface="Arial"/>
                <a:ea typeface="Arial"/>
                <a:cs typeface="Arial"/>
                <a:sym typeface="Arial"/>
              </a:defRPr>
            </a:pPr>
            <a:r>
              <a:t>Compound elements and Templates</a:t>
            </a:r>
          </a:p>
        </p:txBody>
      </p:sp>
      <p:sp>
        <p:nvSpPr>
          <p:cNvPr id="319" name="Review"/>
          <p:cNvSpPr txBox="1"/>
          <p:nvPr/>
        </p:nvSpPr>
        <p:spPr>
          <a:xfrm>
            <a:off x="7335865" y="2216753"/>
            <a:ext cx="8229601" cy="114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 defTabSz="457200">
              <a:lnSpc>
                <a:spcPct val="100000"/>
              </a:lnSpc>
              <a:spcBef>
                <a:spcPts val="0"/>
              </a:spcBef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Review</a:t>
            </a:r>
          </a:p>
        </p:txBody>
      </p:sp>
      <p:pic>
        <p:nvPicPr>
          <p:cNvPr id="320" name="Screenshot 2024-07-17 at 20.08.13.png" descr="Screenshot 2024-07-17 at 20.08.1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194946" y="3336665"/>
            <a:ext cx="6031241" cy="89288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advClick="1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LogosimboloUMU-positivo.png" descr="LogosimboloUMU-positiv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1938" y="12618136"/>
            <a:ext cx="2858375" cy="927768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Powered by WebEJS"/>
          <p:cNvSpPr txBox="1"/>
          <p:nvPr/>
        </p:nvSpPr>
        <p:spPr>
          <a:xfrm>
            <a:off x="21664576" y="13285037"/>
            <a:ext cx="285837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Powered by WebEJS</a:t>
            </a:r>
          </a:p>
        </p:txBody>
      </p:sp>
      <p:pic>
        <p:nvPicPr>
          <p:cNvPr id="181" name="WebEJS_logo_black_plain.png" descr="WebEJS_logo_black_plai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947704" y="12508643"/>
            <a:ext cx="1341592" cy="1146755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Creation of Interactive Resources Using the WebEJS Authoring Toolkit"/>
          <p:cNvSpPr txBox="1"/>
          <p:nvPr/>
        </p:nvSpPr>
        <p:spPr>
          <a:xfrm>
            <a:off x="4756682" y="12621213"/>
            <a:ext cx="14870636" cy="921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ctr" defTabSz="2438400">
              <a:lnSpc>
                <a:spcPct val="80000"/>
              </a:lnSpc>
              <a:spcBef>
                <a:spcPts val="0"/>
              </a:spcBef>
              <a:defRPr spc="-39" sz="4000">
                <a:solidFill>
                  <a:srgbClr val="929292"/>
                </a:solidFill>
                <a:latin typeface="Canela Regular"/>
                <a:ea typeface="Canela Regular"/>
                <a:cs typeface="Canela Regular"/>
                <a:sym typeface="Canela Regular"/>
              </a:defRPr>
            </a:lvl1pPr>
          </a:lstStyle>
          <a:p>
            <a:pPr/>
            <a:r>
              <a:t>Creation of Interactive Resources Using the WebEJS Authoring Toolkit</a:t>
            </a:r>
          </a:p>
        </p:txBody>
      </p:sp>
      <p:sp>
        <p:nvSpPr>
          <p:cNvPr id="183" name="Shape 143"/>
          <p:cNvSpPr txBox="1"/>
          <p:nvPr/>
        </p:nvSpPr>
        <p:spPr>
          <a:xfrm>
            <a:off x="1955170" y="4428102"/>
            <a:ext cx="9268302" cy="6631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899" indent="-342899" defTabSz="91440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Char char="■"/>
              <a:defRPr sz="3800">
                <a:latin typeface="Arial"/>
                <a:ea typeface="Arial"/>
                <a:cs typeface="Arial"/>
                <a:sym typeface="Arial"/>
              </a:defRPr>
            </a:pPr>
            <a:r>
              <a:t>A crash course on Modelization</a:t>
            </a:r>
          </a:p>
          <a:p>
            <a:pPr defTabSz="914400">
              <a:lnSpc>
                <a:spcPct val="100000"/>
              </a:lnSpc>
              <a:spcBef>
                <a:spcPts val="400"/>
              </a:spcBef>
              <a:defRPr sz="3800">
                <a:latin typeface="Arial"/>
                <a:ea typeface="Arial"/>
                <a:cs typeface="Arial"/>
                <a:sym typeface="Arial"/>
              </a:defRPr>
            </a:pPr>
          </a:p>
          <a:p>
            <a:pPr marL="342899" indent="-342899" defTabSz="91440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Char char="■"/>
              <a:defRPr sz="3800">
                <a:latin typeface="Arial"/>
                <a:ea typeface="Arial"/>
                <a:cs typeface="Arial"/>
                <a:sym typeface="Arial"/>
              </a:defRPr>
            </a:pPr>
            <a:r>
              <a:t>How EjsS model tabs work together</a:t>
            </a:r>
          </a:p>
          <a:p>
            <a:pPr lvl="1" marL="669925" indent="-325438" defTabSz="914400">
              <a:lnSpc>
                <a:spcPct val="100000"/>
              </a:lnSpc>
              <a:spcBef>
                <a:spcPts val="400"/>
              </a:spcBef>
              <a:buClr>
                <a:srgbClr val="3B812F"/>
              </a:buClr>
              <a:buSzPct val="60000"/>
              <a:buChar char="❑"/>
              <a:defRPr sz="3800">
                <a:latin typeface="Arial"/>
                <a:ea typeface="Arial"/>
                <a:cs typeface="Arial"/>
                <a:sym typeface="Arial"/>
              </a:defRPr>
            </a:pPr>
            <a:r>
              <a:t>Main tabs</a:t>
            </a:r>
          </a:p>
          <a:p>
            <a:pPr lvl="1" marL="669925" indent="-325438" defTabSz="914400">
              <a:lnSpc>
                <a:spcPct val="100000"/>
              </a:lnSpc>
              <a:spcBef>
                <a:spcPts val="400"/>
              </a:spcBef>
              <a:buClr>
                <a:srgbClr val="3B812F"/>
              </a:buClr>
              <a:buSzPct val="60000"/>
              <a:buChar char="❑"/>
              <a:defRPr sz="3800">
                <a:latin typeface="Arial"/>
                <a:ea typeface="Arial"/>
                <a:cs typeface="Arial"/>
                <a:sym typeface="Arial"/>
              </a:defRPr>
            </a:pPr>
            <a:r>
              <a:t>Auxiliary tabs</a:t>
            </a:r>
          </a:p>
          <a:p>
            <a:pPr defTabSz="914400">
              <a:lnSpc>
                <a:spcPct val="100000"/>
              </a:lnSpc>
              <a:spcBef>
                <a:spcPts val="400"/>
              </a:spcBef>
              <a:defRPr sz="3800">
                <a:latin typeface="Arial"/>
                <a:ea typeface="Arial"/>
                <a:cs typeface="Arial"/>
                <a:sym typeface="Arial"/>
              </a:defRPr>
            </a:pPr>
          </a:p>
          <a:p>
            <a:pPr marL="342899" indent="-342899" defTabSz="91440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Char char="■"/>
              <a:defRPr sz="3800">
                <a:latin typeface="Arial"/>
                <a:ea typeface="Arial"/>
                <a:cs typeface="Arial"/>
                <a:sym typeface="Arial"/>
              </a:defRPr>
            </a:pPr>
            <a:r>
              <a:t>Other topics:</a:t>
            </a:r>
          </a:p>
          <a:p>
            <a:pPr lvl="1" marL="669925" indent="-325438" defTabSz="914400">
              <a:lnSpc>
                <a:spcPct val="100000"/>
              </a:lnSpc>
              <a:spcBef>
                <a:spcPts val="400"/>
              </a:spcBef>
              <a:buClr>
                <a:srgbClr val="3B812F"/>
              </a:buClr>
              <a:buSzPct val="60000"/>
              <a:buChar char="❑"/>
              <a:defRPr sz="3800">
                <a:latin typeface="Arial"/>
                <a:ea typeface="Arial"/>
                <a:cs typeface="Arial"/>
                <a:sym typeface="Arial"/>
              </a:defRPr>
            </a:pPr>
            <a:r>
              <a:t>JavaScript variable “types” in EjsS</a:t>
            </a:r>
          </a:p>
          <a:p>
            <a:pPr lvl="1" marL="669925" indent="-325438" defTabSz="914400">
              <a:lnSpc>
                <a:spcPct val="100000"/>
              </a:lnSpc>
              <a:spcBef>
                <a:spcPts val="400"/>
              </a:spcBef>
              <a:buClr>
                <a:srgbClr val="3B812F"/>
              </a:buClr>
              <a:buSzPct val="60000"/>
              <a:buChar char="❑"/>
              <a:defRPr sz="3800">
                <a:latin typeface="Arial"/>
                <a:ea typeface="Arial"/>
                <a:cs typeface="Arial"/>
                <a:sym typeface="Arial"/>
              </a:defRPr>
            </a:pPr>
            <a:r>
              <a:t>The ODE editor and its sub panels</a:t>
            </a:r>
          </a:p>
          <a:p>
            <a:pPr lvl="1" marL="669925" indent="-325438" defTabSz="914400">
              <a:lnSpc>
                <a:spcPct val="100000"/>
              </a:lnSpc>
              <a:spcBef>
                <a:spcPts val="400"/>
              </a:spcBef>
              <a:buClr>
                <a:srgbClr val="3B812F"/>
              </a:buClr>
              <a:buSzPct val="60000"/>
              <a:buChar char="❑"/>
              <a:defRPr sz="3800">
                <a:latin typeface="Arial"/>
                <a:ea typeface="Arial"/>
                <a:cs typeface="Arial"/>
                <a:sym typeface="Arial"/>
              </a:defRPr>
            </a:pPr>
            <a:r>
              <a:t>[Binding variables and properties]</a:t>
            </a:r>
          </a:p>
          <a:p>
            <a:pPr lvl="1" marL="669925" indent="-325438" defTabSz="914400">
              <a:lnSpc>
                <a:spcPct val="100000"/>
              </a:lnSpc>
              <a:spcBef>
                <a:spcPts val="400"/>
              </a:spcBef>
              <a:buClr>
                <a:srgbClr val="3B812F"/>
              </a:buClr>
              <a:buSzPct val="60000"/>
              <a:buChar char="❑"/>
              <a:defRPr sz="3800">
                <a:latin typeface="Arial"/>
                <a:ea typeface="Arial"/>
                <a:cs typeface="Arial"/>
                <a:sym typeface="Arial"/>
              </a:defRPr>
            </a:pPr>
            <a:r>
              <a:t>[Using view functions]</a:t>
            </a:r>
          </a:p>
        </p:txBody>
      </p:sp>
      <p:sp>
        <p:nvSpPr>
          <p:cNvPr id="184" name="Contents"/>
          <p:cNvSpPr txBox="1"/>
          <p:nvPr/>
        </p:nvSpPr>
        <p:spPr>
          <a:xfrm>
            <a:off x="10861065" y="2957613"/>
            <a:ext cx="2661870" cy="934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anela Text Bold"/>
                <a:ea typeface="Canela Text Bold"/>
                <a:cs typeface="Canela Text Bold"/>
                <a:sym typeface="Canela Text Bold"/>
              </a:defRPr>
            </a:lvl1pPr>
          </a:lstStyle>
          <a:p>
            <a:pPr/>
            <a:r>
              <a:t>Contents</a:t>
            </a:r>
          </a:p>
        </p:txBody>
      </p:sp>
      <p:sp>
        <p:nvSpPr>
          <p:cNvPr id="185" name="EJS Models in more detail"/>
          <p:cNvSpPr txBox="1"/>
          <p:nvPr/>
        </p:nvSpPr>
        <p:spPr>
          <a:xfrm>
            <a:off x="1219200" y="601737"/>
            <a:ext cx="21945600" cy="20637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ctr" defTabSz="2438400">
              <a:lnSpc>
                <a:spcPct val="80000"/>
              </a:lnSpc>
              <a:spcBef>
                <a:spcPts val="0"/>
              </a:spcBef>
              <a:defRPr spc="-100" sz="10000">
                <a:solidFill>
                  <a:srgbClr val="0433FF"/>
                </a:solidFill>
                <a:latin typeface="Canela Regular"/>
                <a:ea typeface="Canela Regular"/>
                <a:cs typeface="Canela Regular"/>
                <a:sym typeface="Canela Regular"/>
              </a:defRPr>
            </a:lvl1pPr>
          </a:lstStyle>
          <a:p>
            <a:pPr/>
            <a:r>
              <a:t>EJS Models in more detail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advClick="1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LogosimboloUMU-positivo.png" descr="LogosimboloUMU-positiv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1938" y="12618136"/>
            <a:ext cx="2858375" cy="927768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Powered by WebEJS"/>
          <p:cNvSpPr txBox="1"/>
          <p:nvPr/>
        </p:nvSpPr>
        <p:spPr>
          <a:xfrm>
            <a:off x="21664576" y="13285037"/>
            <a:ext cx="285837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Powered by WebEJS</a:t>
            </a:r>
          </a:p>
        </p:txBody>
      </p:sp>
      <p:pic>
        <p:nvPicPr>
          <p:cNvPr id="189" name="WebEJS_logo_black_plain.png" descr="WebEJS_logo_black_plai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947704" y="12508643"/>
            <a:ext cx="1341592" cy="1146755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Creation of Interactive Resources Using the WebEJS Authoring Toolkit"/>
          <p:cNvSpPr txBox="1"/>
          <p:nvPr/>
        </p:nvSpPr>
        <p:spPr>
          <a:xfrm>
            <a:off x="4756682" y="12621213"/>
            <a:ext cx="14870636" cy="921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ctr" defTabSz="2438400">
              <a:lnSpc>
                <a:spcPct val="80000"/>
              </a:lnSpc>
              <a:spcBef>
                <a:spcPts val="0"/>
              </a:spcBef>
              <a:defRPr spc="-39" sz="4000">
                <a:solidFill>
                  <a:srgbClr val="929292"/>
                </a:solidFill>
                <a:latin typeface="Canela Regular"/>
                <a:ea typeface="Canela Regular"/>
                <a:cs typeface="Canela Regular"/>
                <a:sym typeface="Canela Regular"/>
              </a:defRPr>
            </a:lvl1pPr>
          </a:lstStyle>
          <a:p>
            <a:pPr/>
            <a:r>
              <a:t>Creation of Interactive Resources Using the WebEJS Authoring Toolkit</a:t>
            </a:r>
          </a:p>
        </p:txBody>
      </p:sp>
      <p:sp>
        <p:nvSpPr>
          <p:cNvPr id="191" name="Analise the problem (Mental model)…"/>
          <p:cNvSpPr txBox="1"/>
          <p:nvPr>
            <p:ph type="body" sz="half" idx="1"/>
          </p:nvPr>
        </p:nvSpPr>
        <p:spPr>
          <a:xfrm>
            <a:off x="1831655" y="4298060"/>
            <a:ext cx="10756097" cy="7543171"/>
          </a:xfrm>
          <a:prstGeom prst="rect">
            <a:avLst/>
          </a:prstGeom>
        </p:spPr>
        <p:txBody>
          <a:bodyPr lIns="45718" tIns="45718" rIns="45718" bIns="45718"/>
          <a:lstStyle/>
          <a:p>
            <a:pPr marL="288035" indent="-288035" defTabSz="768095">
              <a:lnSpc>
                <a:spcPct val="100000"/>
              </a:lnSpc>
              <a:spcBef>
                <a:spcPts val="300"/>
              </a:spcBef>
              <a:buClr>
                <a:srgbClr val="CC9900"/>
              </a:buClr>
              <a:buSzPct val="65000"/>
              <a:buChar char="■"/>
              <a:defRPr b="1" sz="2940">
                <a:latin typeface="Arial"/>
                <a:ea typeface="Arial"/>
                <a:cs typeface="Arial"/>
                <a:sym typeface="Arial"/>
              </a:defRPr>
            </a:pPr>
            <a:r>
              <a:t>Analise the problem </a:t>
            </a:r>
            <a:r>
              <a:rPr b="0"/>
              <a:t>(Mental model) </a:t>
            </a:r>
            <a:endParaRPr b="0"/>
          </a:p>
          <a:p>
            <a:pPr lvl="1" marL="562736" indent="-273367" defTabSz="768095">
              <a:lnSpc>
                <a:spcPct val="100000"/>
              </a:lnSpc>
              <a:spcBef>
                <a:spcPts val="200"/>
              </a:spcBef>
              <a:buClr>
                <a:srgbClr val="3B812F"/>
              </a:buClr>
              <a:buSzPct val="60000"/>
              <a:buChar char="❑"/>
              <a:defRPr sz="2940">
                <a:latin typeface="Arial"/>
                <a:ea typeface="Arial"/>
                <a:cs typeface="Arial"/>
                <a:sym typeface="Arial"/>
              </a:defRPr>
            </a:pPr>
            <a:r>
              <a:t>Obtain and study data from the system to identify its behaviour</a:t>
            </a:r>
          </a:p>
          <a:p>
            <a:pPr lvl="1" marL="562736" indent="-273367" defTabSz="768095">
              <a:lnSpc>
                <a:spcPct val="100000"/>
              </a:lnSpc>
              <a:spcBef>
                <a:spcPts val="200"/>
              </a:spcBef>
              <a:buClr>
                <a:srgbClr val="3B812F"/>
              </a:buClr>
              <a:buSzPct val="60000"/>
              <a:buChar char="❑"/>
              <a:defRPr sz="2940">
                <a:latin typeface="Arial"/>
                <a:ea typeface="Arial"/>
                <a:cs typeface="Arial"/>
                <a:sym typeface="Arial"/>
              </a:defRPr>
            </a:pPr>
            <a:r>
              <a:t>Extract the core of the problem (simplify)</a:t>
            </a:r>
          </a:p>
          <a:p>
            <a:pPr lvl="1" marL="562736" indent="-273367" defTabSz="768095">
              <a:lnSpc>
                <a:spcPct val="100000"/>
              </a:lnSpc>
              <a:spcBef>
                <a:spcPts val="200"/>
              </a:spcBef>
              <a:buClr>
                <a:srgbClr val="3B812F"/>
              </a:buClr>
              <a:buSzPct val="60000"/>
              <a:buChar char="❑"/>
              <a:defRPr sz="2940">
                <a:latin typeface="Arial"/>
                <a:ea typeface="Arial"/>
                <a:cs typeface="Arial"/>
                <a:sym typeface="Arial"/>
              </a:defRPr>
            </a:pPr>
            <a:r>
              <a:t>Decompose in subproblems (sub-models)</a:t>
            </a:r>
          </a:p>
          <a:p>
            <a:pPr lvl="1" marL="0" indent="289369" defTabSz="768095">
              <a:lnSpc>
                <a:spcPct val="100000"/>
              </a:lnSpc>
              <a:spcBef>
                <a:spcPts val="500"/>
              </a:spcBef>
              <a:buClr>
                <a:srgbClr val="CC9900"/>
              </a:buClr>
              <a:buSzTx/>
              <a:buFont typeface="Wingdings"/>
              <a:buNone/>
              <a:defRPr sz="2940">
                <a:latin typeface="Arial"/>
                <a:ea typeface="Arial"/>
                <a:cs typeface="Arial"/>
                <a:sym typeface="Arial"/>
              </a:defRPr>
            </a:pPr>
          </a:p>
          <a:p>
            <a:pPr marL="288035" indent="-288035" defTabSz="768095">
              <a:lnSpc>
                <a:spcPct val="100000"/>
              </a:lnSpc>
              <a:spcBef>
                <a:spcPts val="300"/>
              </a:spcBef>
              <a:buClr>
                <a:srgbClr val="CC9900"/>
              </a:buClr>
              <a:buSzPct val="65000"/>
              <a:buChar char="■"/>
              <a:defRPr b="1" sz="2940">
                <a:latin typeface="Arial"/>
                <a:ea typeface="Arial"/>
                <a:cs typeface="Arial"/>
                <a:sym typeface="Arial"/>
              </a:defRPr>
            </a:pPr>
            <a:r>
              <a:t>Formulate the mathematical problem</a:t>
            </a:r>
          </a:p>
          <a:p>
            <a:pPr lvl="1" marL="562736" indent="-273367" defTabSz="768095">
              <a:lnSpc>
                <a:spcPct val="100000"/>
              </a:lnSpc>
              <a:spcBef>
                <a:spcPts val="200"/>
              </a:spcBef>
              <a:buClr>
                <a:srgbClr val="3B812F"/>
              </a:buClr>
              <a:buSzPct val="60000"/>
              <a:buChar char="❑"/>
              <a:defRPr sz="2940">
                <a:latin typeface="Arial"/>
                <a:ea typeface="Arial"/>
                <a:cs typeface="Arial"/>
                <a:sym typeface="Arial"/>
              </a:defRPr>
            </a:pPr>
            <a:r>
              <a:t>Determine variables and their units</a:t>
            </a:r>
          </a:p>
          <a:p>
            <a:pPr lvl="2" marL="858773" indent="-294703" defTabSz="768095">
              <a:lnSpc>
                <a:spcPct val="100000"/>
              </a:lnSpc>
              <a:spcBef>
                <a:spcPts val="200"/>
              </a:spcBef>
              <a:buClr>
                <a:srgbClr val="CC9900"/>
              </a:buClr>
              <a:buSzPct val="65000"/>
              <a:buChar char="■"/>
              <a:defRPr sz="2940">
                <a:latin typeface="Arial"/>
                <a:ea typeface="Arial"/>
                <a:cs typeface="Arial"/>
                <a:sym typeface="Arial"/>
              </a:defRPr>
            </a:pPr>
            <a:r>
              <a:t>Input: parameters, independent variables and inputs</a:t>
            </a:r>
          </a:p>
          <a:p>
            <a:pPr lvl="2" marL="858773" indent="-294703" defTabSz="768095">
              <a:lnSpc>
                <a:spcPct val="100000"/>
              </a:lnSpc>
              <a:spcBef>
                <a:spcPts val="200"/>
              </a:spcBef>
              <a:buClr>
                <a:srgbClr val="CC9900"/>
              </a:buClr>
              <a:buSzPct val="65000"/>
              <a:buChar char="■"/>
              <a:defRPr sz="2940">
                <a:latin typeface="Arial"/>
                <a:ea typeface="Arial"/>
                <a:cs typeface="Arial"/>
                <a:sym typeface="Arial"/>
              </a:defRPr>
            </a:pPr>
            <a:r>
              <a:t>State: dependent variables, auxiliary variables</a:t>
            </a:r>
          </a:p>
          <a:p>
            <a:pPr lvl="2" marL="858773" indent="-294703" defTabSz="768095">
              <a:lnSpc>
                <a:spcPct val="100000"/>
              </a:lnSpc>
              <a:spcBef>
                <a:spcPts val="200"/>
              </a:spcBef>
              <a:buClr>
                <a:srgbClr val="CC9900"/>
              </a:buClr>
              <a:buSzPct val="65000"/>
              <a:buChar char="■"/>
              <a:defRPr sz="2940">
                <a:latin typeface="Arial"/>
                <a:ea typeface="Arial"/>
                <a:cs typeface="Arial"/>
                <a:sym typeface="Arial"/>
              </a:defRPr>
            </a:pPr>
            <a:r>
              <a:t>Output: display or output variables</a:t>
            </a:r>
          </a:p>
          <a:p>
            <a:pPr lvl="2" marL="858773" indent="-294703" defTabSz="768095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Char char="■"/>
              <a:defRPr sz="2940">
                <a:latin typeface="Arial"/>
                <a:ea typeface="Arial"/>
                <a:cs typeface="Arial"/>
                <a:sym typeface="Arial"/>
              </a:defRPr>
            </a:pPr>
          </a:p>
          <a:p>
            <a:pPr lvl="1" marL="562736" indent="-273367" defTabSz="768095">
              <a:lnSpc>
                <a:spcPct val="100000"/>
              </a:lnSpc>
              <a:spcBef>
                <a:spcPts val="200"/>
              </a:spcBef>
              <a:buClr>
                <a:srgbClr val="3B812F"/>
              </a:buClr>
              <a:buSzPct val="60000"/>
              <a:buChar char="❑"/>
              <a:defRPr sz="2940">
                <a:latin typeface="Arial"/>
                <a:ea typeface="Arial"/>
                <a:cs typeface="Arial"/>
                <a:sym typeface="Arial"/>
              </a:defRPr>
            </a:pPr>
            <a:r>
              <a:t>Establish relations among variables</a:t>
            </a:r>
          </a:p>
          <a:p>
            <a:pPr lvl="2" marL="858773" indent="-294703" defTabSz="768095">
              <a:lnSpc>
                <a:spcPct val="100000"/>
              </a:lnSpc>
              <a:spcBef>
                <a:spcPts val="200"/>
              </a:spcBef>
              <a:buClr>
                <a:srgbClr val="CC9900"/>
              </a:buClr>
              <a:buSzPct val="65000"/>
              <a:buChar char="■"/>
              <a:defRPr sz="2940">
                <a:latin typeface="Arial"/>
                <a:ea typeface="Arial"/>
                <a:cs typeface="Arial"/>
                <a:sym typeface="Arial"/>
              </a:defRPr>
            </a:pPr>
            <a:r>
              <a:t>Equations</a:t>
            </a:r>
          </a:p>
          <a:p>
            <a:pPr lvl="2" marL="858773" indent="-294703" defTabSz="768095">
              <a:lnSpc>
                <a:spcPct val="100000"/>
              </a:lnSpc>
              <a:spcBef>
                <a:spcPts val="200"/>
              </a:spcBef>
              <a:buClr>
                <a:srgbClr val="CC9900"/>
              </a:buClr>
              <a:buSzPct val="65000"/>
              <a:buChar char="■"/>
              <a:defRPr sz="2940">
                <a:latin typeface="Arial"/>
                <a:ea typeface="Arial"/>
                <a:cs typeface="Arial"/>
                <a:sym typeface="Arial"/>
              </a:defRPr>
            </a:pPr>
            <a:r>
              <a:t>Functions</a:t>
            </a:r>
          </a:p>
          <a:p>
            <a:pPr lvl="2" marL="858773" indent="-294703" defTabSz="768095">
              <a:lnSpc>
                <a:spcPct val="100000"/>
              </a:lnSpc>
              <a:spcBef>
                <a:spcPts val="200"/>
              </a:spcBef>
              <a:buClr>
                <a:srgbClr val="CC9900"/>
              </a:buClr>
              <a:buSzPct val="65000"/>
              <a:buChar char="■"/>
              <a:defRPr sz="2940">
                <a:latin typeface="Arial"/>
                <a:ea typeface="Arial"/>
                <a:cs typeface="Arial"/>
                <a:sym typeface="Arial"/>
              </a:defRPr>
            </a:pPr>
            <a:r>
              <a:t>Algorithms</a:t>
            </a:r>
          </a:p>
        </p:txBody>
      </p:sp>
      <p:sp>
        <p:nvSpPr>
          <p:cNvPr id="192" name="Shape 160"/>
          <p:cNvSpPr txBox="1"/>
          <p:nvPr/>
        </p:nvSpPr>
        <p:spPr>
          <a:xfrm>
            <a:off x="16286827" y="4306059"/>
            <a:ext cx="6592371" cy="5555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indent="-342900" defTabSz="91440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Char char="■"/>
              <a:defRPr b="1" sz="3000">
                <a:latin typeface="Arial"/>
                <a:ea typeface="Arial"/>
                <a:cs typeface="Arial"/>
                <a:sym typeface="Arial"/>
              </a:defRPr>
            </a:pPr>
            <a:r>
              <a:t>Solve the model</a:t>
            </a:r>
          </a:p>
          <a:p>
            <a:pPr lvl="1" marL="669925" indent="-325438" defTabSz="914400">
              <a:lnSpc>
                <a:spcPct val="100000"/>
              </a:lnSpc>
              <a:spcBef>
                <a:spcPts val="300"/>
              </a:spcBef>
              <a:buClr>
                <a:srgbClr val="3B812F"/>
              </a:buClr>
              <a:buSzPct val="60000"/>
              <a:buChar char="❑"/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t>Analytically</a:t>
            </a:r>
            <a:endParaRPr sz="3800"/>
          </a:p>
          <a:p>
            <a:pPr lvl="1" marL="669925" indent="-325438" defTabSz="914400">
              <a:lnSpc>
                <a:spcPct val="100000"/>
              </a:lnSpc>
              <a:spcBef>
                <a:spcPts val="300"/>
              </a:spcBef>
              <a:buClr>
                <a:srgbClr val="3B812F"/>
              </a:buClr>
              <a:buSzPct val="60000"/>
              <a:buChar char="❑"/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t>Numerically (Simulation)</a:t>
            </a:r>
            <a:endParaRPr sz="3800"/>
          </a:p>
          <a:p>
            <a:pPr lvl="1" marL="669925" indent="-325438" defTabSz="914400">
              <a:lnSpc>
                <a:spcPct val="100000"/>
              </a:lnSpc>
              <a:spcBef>
                <a:spcPts val="300"/>
              </a:spcBef>
              <a:buClr>
                <a:srgbClr val="3B812F"/>
              </a:buClr>
              <a:buSzPct val="60000"/>
              <a:buChar char="❑"/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t>Simplify</a:t>
            </a:r>
            <a:endParaRPr sz="3800"/>
          </a:p>
          <a:p>
            <a:pPr lvl="1" indent="344486" defTabSz="914400">
              <a:lnSpc>
                <a:spcPct val="100000"/>
              </a:lnSpc>
              <a:spcBef>
                <a:spcPts val="600"/>
              </a:spcBef>
              <a:defRPr sz="1500"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defTabSz="91440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Char char="■"/>
              <a:defRPr b="1" sz="3000">
                <a:latin typeface="Arial"/>
                <a:ea typeface="Arial"/>
                <a:cs typeface="Arial"/>
                <a:sym typeface="Arial"/>
              </a:defRPr>
            </a:pPr>
            <a:r>
              <a:t>Validate and interpret</a:t>
            </a:r>
          </a:p>
          <a:p>
            <a:pPr lvl="1" marL="669925" indent="-325438" defTabSz="914400">
              <a:lnSpc>
                <a:spcPct val="100000"/>
              </a:lnSpc>
              <a:spcBef>
                <a:spcPts val="300"/>
              </a:spcBef>
              <a:buClr>
                <a:srgbClr val="3B812F"/>
              </a:buClr>
              <a:buSzPct val="60000"/>
              <a:buChar char="❑"/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t>Predict</a:t>
            </a:r>
            <a:endParaRPr sz="3800"/>
          </a:p>
          <a:p>
            <a:pPr lvl="1" marL="669925" indent="-325438" defTabSz="914400">
              <a:lnSpc>
                <a:spcPct val="100000"/>
              </a:lnSpc>
              <a:spcBef>
                <a:spcPts val="300"/>
              </a:spcBef>
              <a:buClr>
                <a:srgbClr val="3B812F"/>
              </a:buClr>
              <a:buSzPct val="60000"/>
              <a:buChar char="❑"/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t>Understand</a:t>
            </a:r>
          </a:p>
          <a:p>
            <a:pPr defTabSz="914400">
              <a:lnSpc>
                <a:spcPct val="100000"/>
              </a:lnSpc>
              <a:spcBef>
                <a:spcPts val="300"/>
              </a:spcBef>
              <a:defRPr sz="1300">
                <a:latin typeface="Arial"/>
                <a:ea typeface="Arial"/>
                <a:cs typeface="Arial"/>
                <a:sym typeface="Arial"/>
              </a:defRPr>
            </a:pPr>
            <a:endParaRPr sz="2200"/>
          </a:p>
          <a:p>
            <a:pPr marL="342900" indent="-342900" defTabSz="91440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Char char="■"/>
              <a:defRPr b="1" sz="3000">
                <a:latin typeface="Arial"/>
                <a:ea typeface="Arial"/>
                <a:cs typeface="Arial"/>
                <a:sym typeface="Arial"/>
              </a:defRPr>
            </a:pPr>
            <a:r>
              <a:t>Report (document) the process</a:t>
            </a:r>
            <a:endParaRPr sz="4200"/>
          </a:p>
          <a:p>
            <a:pPr defTabSz="914400">
              <a:lnSpc>
                <a:spcPct val="100000"/>
              </a:lnSpc>
              <a:spcBef>
                <a:spcPts val="300"/>
              </a:spcBef>
              <a:defRPr sz="1700"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defTabSz="91440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Char char="■"/>
              <a:defRPr b="1" sz="3000">
                <a:latin typeface="Arial"/>
                <a:ea typeface="Arial"/>
                <a:cs typeface="Arial"/>
                <a:sym typeface="Arial"/>
              </a:defRPr>
            </a:pPr>
            <a:r>
              <a:t>Maintain the model</a:t>
            </a:r>
            <a:endParaRPr sz="4200"/>
          </a:p>
          <a:p>
            <a:pPr lvl="1" marL="669925" indent="-325438" defTabSz="914400">
              <a:lnSpc>
                <a:spcPct val="100000"/>
              </a:lnSpc>
              <a:spcBef>
                <a:spcPts val="300"/>
              </a:spcBef>
              <a:buClr>
                <a:srgbClr val="3B812F"/>
              </a:buClr>
              <a:buSzPct val="60000"/>
              <a:buChar char="❑"/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t>Improve it</a:t>
            </a:r>
          </a:p>
        </p:txBody>
      </p:sp>
      <p:pic>
        <p:nvPicPr>
          <p:cNvPr id="193" name="image5.png" descr="image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93549" y="10930745"/>
            <a:ext cx="6592371" cy="1505950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Modelling steps"/>
          <p:cNvSpPr txBox="1"/>
          <p:nvPr/>
        </p:nvSpPr>
        <p:spPr>
          <a:xfrm>
            <a:off x="8077200" y="2772298"/>
            <a:ext cx="8229600" cy="114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 defTabSz="457200">
              <a:lnSpc>
                <a:spcPct val="100000"/>
              </a:lnSpc>
              <a:spcBef>
                <a:spcPts val="0"/>
              </a:spcBef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Modelling steps</a:t>
            </a:r>
          </a:p>
        </p:txBody>
      </p:sp>
      <p:sp>
        <p:nvSpPr>
          <p:cNvPr id="195" name="EJS Models in more detail"/>
          <p:cNvSpPr txBox="1"/>
          <p:nvPr>
            <p:ph type="title"/>
          </p:nvPr>
        </p:nvSpPr>
        <p:spPr>
          <a:xfrm>
            <a:off x="1219200" y="802490"/>
            <a:ext cx="21945600" cy="2063778"/>
          </a:xfrm>
          <a:prstGeom prst="rect">
            <a:avLst/>
          </a:prstGeom>
        </p:spPr>
        <p:txBody>
          <a:bodyPr anchor="b"/>
          <a:lstStyle>
            <a:lvl1pPr>
              <a:defRPr spc="-89" sz="8900">
                <a:solidFill>
                  <a:srgbClr val="0433FF"/>
                </a:solidFill>
                <a:latin typeface="Canela Regular"/>
                <a:ea typeface="Canela Regular"/>
                <a:cs typeface="Canela Regular"/>
                <a:sym typeface="Canela Regular"/>
              </a:defRPr>
            </a:lvl1pPr>
          </a:lstStyle>
          <a:p>
            <a:pPr/>
            <a:r>
              <a:t>EJS Models in more detail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advClick="1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EJS Models in more detail"/>
          <p:cNvSpPr txBox="1"/>
          <p:nvPr>
            <p:ph type="title"/>
          </p:nvPr>
        </p:nvSpPr>
        <p:spPr>
          <a:xfrm>
            <a:off x="1219200" y="774700"/>
            <a:ext cx="22116224" cy="2445973"/>
          </a:xfrm>
          <a:prstGeom prst="rect">
            <a:avLst/>
          </a:prstGeom>
        </p:spPr>
        <p:txBody>
          <a:bodyPr/>
          <a:lstStyle>
            <a:lvl1pPr>
              <a:defRPr spc="-89" sz="8900">
                <a:solidFill>
                  <a:srgbClr val="0433FF"/>
                </a:solidFill>
                <a:latin typeface="Canela Regular"/>
                <a:ea typeface="Canela Regular"/>
                <a:cs typeface="Canela Regular"/>
                <a:sym typeface="Canela Regular"/>
              </a:defRPr>
            </a:lvl1pPr>
          </a:lstStyle>
          <a:p>
            <a:pPr/>
            <a:r>
              <a:t>EJS Models in more detail</a:t>
            </a:r>
          </a:p>
        </p:txBody>
      </p:sp>
      <p:pic>
        <p:nvPicPr>
          <p:cNvPr id="198" name="LogosimboloUMU-positivo.png" descr="LogosimboloUMU-positiv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1938" y="12618136"/>
            <a:ext cx="2858375" cy="927768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Powered by WebEJS"/>
          <p:cNvSpPr txBox="1"/>
          <p:nvPr/>
        </p:nvSpPr>
        <p:spPr>
          <a:xfrm>
            <a:off x="21664576" y="13285037"/>
            <a:ext cx="285837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Powered by WebEJS</a:t>
            </a:r>
          </a:p>
        </p:txBody>
      </p:sp>
      <p:pic>
        <p:nvPicPr>
          <p:cNvPr id="200" name="WebEJS_logo_black_plain.png" descr="WebEJS_logo_black_plai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947704" y="12508643"/>
            <a:ext cx="1341592" cy="1146755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Creation of Interactive Resources Using the WebEJS Authoring Toolkit"/>
          <p:cNvSpPr txBox="1"/>
          <p:nvPr/>
        </p:nvSpPr>
        <p:spPr>
          <a:xfrm>
            <a:off x="4756682" y="12621213"/>
            <a:ext cx="14870636" cy="921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ctr" defTabSz="2438400">
              <a:lnSpc>
                <a:spcPct val="80000"/>
              </a:lnSpc>
              <a:spcBef>
                <a:spcPts val="0"/>
              </a:spcBef>
              <a:defRPr spc="-39" sz="4000">
                <a:solidFill>
                  <a:srgbClr val="929292"/>
                </a:solidFill>
                <a:latin typeface="Canela Regular"/>
                <a:ea typeface="Canela Regular"/>
                <a:cs typeface="Canela Regular"/>
                <a:sym typeface="Canela Regular"/>
              </a:defRPr>
            </a:lvl1pPr>
          </a:lstStyle>
          <a:p>
            <a:pPr/>
            <a:r>
              <a:t>Creation of Interactive Resources Using the WebEJS Authoring Toolkit</a:t>
            </a:r>
          </a:p>
        </p:txBody>
      </p:sp>
      <p:sp>
        <p:nvSpPr>
          <p:cNvPr id="202" name="Deterministic versus Probabilistic (or Stochastic)…"/>
          <p:cNvSpPr txBox="1"/>
          <p:nvPr>
            <p:ph type="body" sz="quarter" idx="1"/>
          </p:nvPr>
        </p:nvSpPr>
        <p:spPr>
          <a:xfrm>
            <a:off x="3762898" y="3865650"/>
            <a:ext cx="5688640" cy="6364148"/>
          </a:xfrm>
          <a:prstGeom prst="rect">
            <a:avLst/>
          </a:prstGeom>
        </p:spPr>
        <p:txBody>
          <a:bodyPr lIns="45718" tIns="45718" rIns="45718" bIns="45718"/>
          <a:lstStyle/>
          <a:p>
            <a:pPr marL="336042" indent="-336042" defTabSz="896111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Char char="■"/>
              <a:defRPr b="1" sz="3038">
                <a:latin typeface="Arial"/>
                <a:ea typeface="Arial"/>
                <a:cs typeface="Arial"/>
                <a:sym typeface="Arial"/>
              </a:defRPr>
            </a:pPr>
            <a:r>
              <a:t>Deterministic</a:t>
            </a:r>
            <a:r>
              <a:rPr b="0"/>
              <a:t> versus </a:t>
            </a:r>
            <a:r>
              <a:t>Probabilistic</a:t>
            </a:r>
            <a:r>
              <a:rPr b="0"/>
              <a:t> (or Stochastic)</a:t>
            </a:r>
            <a:r>
              <a:rPr b="0" sz="2646"/>
              <a:t> </a:t>
            </a:r>
            <a:endParaRPr b="0" sz="2646"/>
          </a:p>
          <a:p>
            <a:pPr lvl="1" marL="656526" indent="-318929" defTabSz="896111">
              <a:lnSpc>
                <a:spcPct val="100000"/>
              </a:lnSpc>
              <a:spcBef>
                <a:spcPts val="300"/>
              </a:spcBef>
              <a:buClr>
                <a:srgbClr val="3B812F"/>
              </a:buClr>
              <a:buSzPct val="60000"/>
              <a:buChar char="❑"/>
              <a:defRPr sz="2646">
                <a:latin typeface="Arial"/>
                <a:ea typeface="Arial"/>
                <a:cs typeface="Arial"/>
                <a:sym typeface="Arial"/>
              </a:defRPr>
            </a:pPr>
            <a:r>
              <a:t>Same input -&gt; Same output ?</a:t>
            </a:r>
          </a:p>
          <a:p>
            <a:pPr lvl="2" marL="1001902" indent="-343821" defTabSz="896111">
              <a:lnSpc>
                <a:spcPct val="100000"/>
              </a:lnSpc>
              <a:spcBef>
                <a:spcPts val="300"/>
              </a:spcBef>
              <a:buClr>
                <a:srgbClr val="CC9900"/>
              </a:buClr>
              <a:buSzPct val="65000"/>
              <a:buChar char="■"/>
              <a:defRPr sz="2646">
                <a:latin typeface="Arial"/>
                <a:ea typeface="Arial"/>
                <a:cs typeface="Arial"/>
                <a:sym typeface="Arial"/>
              </a:defRPr>
            </a:pPr>
            <a:r>
              <a:t>Deterministic: most mechanics models: SHO, pendulum…</a:t>
            </a:r>
          </a:p>
          <a:p>
            <a:pPr lvl="2" marL="1001902" indent="-343821" defTabSz="896111">
              <a:lnSpc>
                <a:spcPct val="100000"/>
              </a:lnSpc>
              <a:spcBef>
                <a:spcPts val="300"/>
              </a:spcBef>
              <a:buClr>
                <a:srgbClr val="CC9900"/>
              </a:buClr>
              <a:buSzPct val="65000"/>
              <a:buChar char="■"/>
              <a:defRPr sz="2646">
                <a:latin typeface="Arial"/>
                <a:ea typeface="Arial"/>
                <a:cs typeface="Arial"/>
                <a:sym typeface="Arial"/>
              </a:defRPr>
            </a:pPr>
            <a:r>
              <a:t>Stochastic: MonteCarlo models</a:t>
            </a:r>
          </a:p>
          <a:p>
            <a:pPr lvl="1" marL="0" indent="337597" defTabSz="896111">
              <a:lnSpc>
                <a:spcPct val="100000"/>
              </a:lnSpc>
              <a:spcBef>
                <a:spcPts val="600"/>
              </a:spcBef>
              <a:buClr>
                <a:srgbClr val="CC9900"/>
              </a:buClr>
              <a:buSzTx/>
              <a:buFont typeface="Wingdings"/>
              <a:buNone/>
              <a:defRPr sz="2646">
                <a:latin typeface="Arial"/>
                <a:ea typeface="Arial"/>
                <a:cs typeface="Arial"/>
                <a:sym typeface="Arial"/>
              </a:defRPr>
            </a:pPr>
          </a:p>
          <a:p>
            <a:pPr marL="336042" indent="-336042" defTabSz="896111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Char char="■"/>
              <a:defRPr b="1" sz="3038">
                <a:latin typeface="Arial"/>
                <a:ea typeface="Arial"/>
                <a:cs typeface="Arial"/>
                <a:sym typeface="Arial"/>
              </a:defRPr>
            </a:pPr>
            <a:r>
              <a:t>Dynamic </a:t>
            </a:r>
            <a:r>
              <a:rPr b="0"/>
              <a:t>versus </a:t>
            </a:r>
            <a:r>
              <a:t>Static</a:t>
            </a:r>
          </a:p>
          <a:p>
            <a:pPr lvl="1" marL="656526" indent="-318929" defTabSz="896111">
              <a:lnSpc>
                <a:spcPct val="100000"/>
              </a:lnSpc>
              <a:spcBef>
                <a:spcPts val="300"/>
              </a:spcBef>
              <a:buClr>
                <a:srgbClr val="3B812F"/>
              </a:buClr>
              <a:buSzPct val="60000"/>
              <a:buChar char="❑"/>
              <a:defRPr sz="2646">
                <a:latin typeface="Arial"/>
                <a:ea typeface="Arial"/>
                <a:cs typeface="Arial"/>
                <a:sym typeface="Arial"/>
              </a:defRPr>
            </a:pPr>
            <a:r>
              <a:t>Is time one of the input variables?</a:t>
            </a:r>
            <a:endParaRPr sz="3822"/>
          </a:p>
          <a:p>
            <a:pPr lvl="2" marL="1001902" indent="-343821" defTabSz="896111">
              <a:lnSpc>
                <a:spcPct val="100000"/>
              </a:lnSpc>
              <a:spcBef>
                <a:spcPts val="300"/>
              </a:spcBef>
              <a:buClr>
                <a:srgbClr val="CC9900"/>
              </a:buClr>
              <a:buSzPct val="65000"/>
              <a:buChar char="■"/>
              <a:defRPr sz="2646">
                <a:latin typeface="Arial"/>
                <a:ea typeface="Arial"/>
                <a:cs typeface="Arial"/>
                <a:sym typeface="Arial"/>
              </a:defRPr>
            </a:pPr>
            <a:r>
              <a:t>Dynamic: problems of dynamics, population models</a:t>
            </a:r>
          </a:p>
          <a:p>
            <a:pPr lvl="2" marL="1001902" indent="-343821" defTabSz="896111">
              <a:lnSpc>
                <a:spcPct val="100000"/>
              </a:lnSpc>
              <a:spcBef>
                <a:spcPts val="300"/>
              </a:spcBef>
              <a:buClr>
                <a:srgbClr val="CC9900"/>
              </a:buClr>
              <a:buSzPct val="65000"/>
              <a:buChar char="■"/>
              <a:defRPr sz="2646">
                <a:latin typeface="Arial"/>
                <a:ea typeface="Arial"/>
                <a:cs typeface="Arial"/>
                <a:sym typeface="Arial"/>
              </a:defRPr>
            </a:pPr>
            <a:r>
              <a:t>Static: geometrical optics</a:t>
            </a:r>
          </a:p>
        </p:txBody>
      </p:sp>
      <p:sp>
        <p:nvSpPr>
          <p:cNvPr id="203" name="Shape 179"/>
          <p:cNvSpPr txBox="1"/>
          <p:nvPr/>
        </p:nvSpPr>
        <p:spPr>
          <a:xfrm>
            <a:off x="13432510" y="4217149"/>
            <a:ext cx="6592371" cy="7404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 marL="342900" indent="-342900" defTabSz="91440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Char char="■"/>
              <a:defRPr b="1" sz="3200">
                <a:latin typeface="Arial"/>
                <a:ea typeface="Arial"/>
                <a:cs typeface="Arial"/>
                <a:sym typeface="Arial"/>
              </a:defRPr>
            </a:pPr>
            <a:r>
              <a:t>Discrete </a:t>
            </a:r>
            <a:r>
              <a:rPr b="0"/>
              <a:t>versus </a:t>
            </a:r>
            <a:r>
              <a:t>Continuous</a:t>
            </a:r>
          </a:p>
          <a:p>
            <a:pPr lvl="1" marL="669925" indent="-325438" defTabSz="914400">
              <a:lnSpc>
                <a:spcPct val="100000"/>
              </a:lnSpc>
              <a:spcBef>
                <a:spcPts val="300"/>
              </a:spcBef>
              <a:buClr>
                <a:srgbClr val="3B812F"/>
              </a:buClr>
              <a:buSzPct val="60000"/>
              <a:buChar char="❑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Output only in a discrete (countable) or uncountable set of instants in time?</a:t>
            </a:r>
          </a:p>
          <a:p>
            <a:pPr lvl="2" marL="1022350" indent="-350837" defTabSz="914400">
              <a:lnSpc>
                <a:spcPct val="100000"/>
              </a:lnSpc>
              <a:spcBef>
                <a:spcPts val="300"/>
              </a:spcBef>
              <a:buClr>
                <a:srgbClr val="CC9900"/>
              </a:buClr>
              <a:buSzPct val="65000"/>
              <a:buChar char="■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Discrete: time series</a:t>
            </a:r>
          </a:p>
          <a:p>
            <a:pPr lvl="2" marL="1022350" indent="-350837" defTabSz="914400">
              <a:lnSpc>
                <a:spcPct val="100000"/>
              </a:lnSpc>
              <a:spcBef>
                <a:spcPts val="300"/>
              </a:spcBef>
              <a:buClr>
                <a:srgbClr val="CC9900"/>
              </a:buClr>
              <a:buSzPct val="65000"/>
              <a:buChar char="■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Static: differential equations</a:t>
            </a:r>
          </a:p>
          <a:p>
            <a:pPr defTabSz="868680">
              <a:lnSpc>
                <a:spcPct val="100000"/>
              </a:lnSpc>
              <a:spcBef>
                <a:spcPts val="300"/>
              </a:spcBef>
              <a:defRPr sz="3200">
                <a:latin typeface="Arial"/>
                <a:ea typeface="Arial"/>
                <a:cs typeface="Arial"/>
                <a:sym typeface="Arial"/>
              </a:defRPr>
            </a:pPr>
          </a:p>
          <a:p>
            <a:pPr defTabSz="868680">
              <a:lnSpc>
                <a:spcPct val="100000"/>
              </a:lnSpc>
              <a:spcBef>
                <a:spcPts val="300"/>
              </a:spcBef>
              <a:defRPr sz="3200">
                <a:latin typeface="Arial"/>
                <a:ea typeface="Arial"/>
                <a:cs typeface="Arial"/>
                <a:sym typeface="Arial"/>
              </a:defRPr>
            </a:pPr>
          </a:p>
          <a:p>
            <a:pPr defTabSz="868680">
              <a:lnSpc>
                <a:spcPct val="100000"/>
              </a:lnSpc>
              <a:spcBef>
                <a:spcPts val="300"/>
              </a:spcBef>
              <a:defRPr sz="3200">
                <a:latin typeface="Arial"/>
                <a:ea typeface="Arial"/>
                <a:cs typeface="Arial"/>
                <a:sym typeface="Arial"/>
              </a:defRPr>
            </a:pPr>
          </a:p>
          <a:p>
            <a:pPr algn="ctr" defTabSz="868680">
              <a:lnSpc>
                <a:spcPct val="100000"/>
              </a:lnSpc>
              <a:spcBef>
                <a:spcPts val="400"/>
              </a:spcBef>
              <a:defRPr b="1" sz="3200">
                <a:latin typeface="Arial"/>
                <a:ea typeface="Arial"/>
                <a:cs typeface="Arial"/>
                <a:sym typeface="Arial"/>
              </a:defRPr>
            </a:pPr>
            <a:r>
              <a:t>In the end, all computer models are discrete!</a:t>
            </a:r>
          </a:p>
        </p:txBody>
      </p:sp>
      <p:sp>
        <p:nvSpPr>
          <p:cNvPr id="204" name="Model classification"/>
          <p:cNvSpPr txBox="1"/>
          <p:nvPr/>
        </p:nvSpPr>
        <p:spPr>
          <a:xfrm>
            <a:off x="8077200" y="2574788"/>
            <a:ext cx="8229600" cy="114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 defTabSz="457200">
              <a:lnSpc>
                <a:spcPct val="100000"/>
              </a:lnSpc>
              <a:spcBef>
                <a:spcPts val="0"/>
              </a:spcBef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Model classification</a:t>
            </a:r>
          </a:p>
        </p:txBody>
      </p:sp>
      <p:pic>
        <p:nvPicPr>
          <p:cNvPr id="205" name="image5.png" descr="image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93549" y="10930745"/>
            <a:ext cx="6592371" cy="15059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advClick="1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EJS Models in more detail"/>
          <p:cNvSpPr txBox="1"/>
          <p:nvPr>
            <p:ph type="title"/>
          </p:nvPr>
        </p:nvSpPr>
        <p:spPr>
          <a:xfrm>
            <a:off x="1219200" y="774700"/>
            <a:ext cx="22116224" cy="2445973"/>
          </a:xfrm>
          <a:prstGeom prst="rect">
            <a:avLst/>
          </a:prstGeom>
        </p:spPr>
        <p:txBody>
          <a:bodyPr/>
          <a:lstStyle>
            <a:lvl1pPr>
              <a:defRPr spc="-89" sz="8900">
                <a:solidFill>
                  <a:srgbClr val="0433FF"/>
                </a:solidFill>
                <a:latin typeface="Canela Regular"/>
                <a:ea typeface="Canela Regular"/>
                <a:cs typeface="Canela Regular"/>
                <a:sym typeface="Canela Regular"/>
              </a:defRPr>
            </a:lvl1pPr>
          </a:lstStyle>
          <a:p>
            <a:pPr/>
            <a:r>
              <a:t>EJS Models in more detail</a:t>
            </a:r>
          </a:p>
        </p:txBody>
      </p:sp>
      <p:pic>
        <p:nvPicPr>
          <p:cNvPr id="208" name="LogosimboloUMU-positivo.png" descr="LogosimboloUMU-positiv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1938" y="12618136"/>
            <a:ext cx="2858375" cy="927768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Powered by WebEJS"/>
          <p:cNvSpPr txBox="1"/>
          <p:nvPr/>
        </p:nvSpPr>
        <p:spPr>
          <a:xfrm>
            <a:off x="21664576" y="13285037"/>
            <a:ext cx="285837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Powered by WebEJS</a:t>
            </a:r>
          </a:p>
        </p:txBody>
      </p:sp>
      <p:pic>
        <p:nvPicPr>
          <p:cNvPr id="210" name="WebEJS_logo_black_plain.png" descr="WebEJS_logo_black_plai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947704" y="12508643"/>
            <a:ext cx="1341592" cy="1146755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Creation of Interactive Resources Using the WebEJS Authoring Toolkit"/>
          <p:cNvSpPr txBox="1"/>
          <p:nvPr/>
        </p:nvSpPr>
        <p:spPr>
          <a:xfrm>
            <a:off x="4756682" y="12621213"/>
            <a:ext cx="14870636" cy="921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ctr" defTabSz="2438400">
              <a:lnSpc>
                <a:spcPct val="80000"/>
              </a:lnSpc>
              <a:spcBef>
                <a:spcPts val="0"/>
              </a:spcBef>
              <a:defRPr spc="-39" sz="4000">
                <a:solidFill>
                  <a:srgbClr val="929292"/>
                </a:solidFill>
                <a:latin typeface="Canela Regular"/>
                <a:ea typeface="Canela Regular"/>
                <a:cs typeface="Canela Regular"/>
                <a:sym typeface="Canela Regular"/>
              </a:defRPr>
            </a:lvl1pPr>
          </a:lstStyle>
          <a:p>
            <a:pPr/>
            <a:r>
              <a:t>Creation of Interactive Resources Using the WebEJS Authoring Toolkit</a:t>
            </a:r>
          </a:p>
        </p:txBody>
      </p:sp>
      <p:sp>
        <p:nvSpPr>
          <p:cNvPr id="212" name="Shape 196"/>
          <p:cNvSpPr txBox="1"/>
          <p:nvPr/>
        </p:nvSpPr>
        <p:spPr>
          <a:xfrm>
            <a:off x="3891496" y="4754553"/>
            <a:ext cx="6822633" cy="5167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indent="-342900" defTabSz="91440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Char char="■"/>
              <a:defRPr b="1" sz="3200">
                <a:latin typeface="Arial"/>
                <a:ea typeface="Arial"/>
                <a:cs typeface="Arial"/>
                <a:sym typeface="Arial"/>
              </a:defRPr>
            </a:pPr>
            <a:r>
              <a:t>“Active” formulation of models in EJS</a:t>
            </a:r>
          </a:p>
          <a:p>
            <a:pPr lvl="1" marL="669925" indent="-325438" defTabSz="914400">
              <a:lnSpc>
                <a:spcPct val="100000"/>
              </a:lnSpc>
              <a:spcBef>
                <a:spcPts val="300"/>
              </a:spcBef>
              <a:buClr>
                <a:srgbClr val="3B812F"/>
              </a:buClr>
              <a:buSzPct val="60000"/>
              <a:buChar char="❑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Identify variables</a:t>
            </a:r>
          </a:p>
          <a:p>
            <a:pPr lvl="1" marL="669925" indent="-325438" defTabSz="914400">
              <a:lnSpc>
                <a:spcPct val="100000"/>
              </a:lnSpc>
              <a:spcBef>
                <a:spcPts val="300"/>
              </a:spcBef>
              <a:buClr>
                <a:srgbClr val="3B812F"/>
              </a:buClr>
              <a:buSzPct val="60000"/>
              <a:buChar char="❑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Initialize model</a:t>
            </a:r>
          </a:p>
          <a:p>
            <a:pPr lvl="1" marL="669925" indent="-325438" defTabSz="914400">
              <a:lnSpc>
                <a:spcPct val="100000"/>
              </a:lnSpc>
              <a:spcBef>
                <a:spcPts val="300"/>
              </a:spcBef>
              <a:buClr>
                <a:srgbClr val="3B812F"/>
              </a:buClr>
              <a:buSzPct val="60000"/>
              <a:buChar char="❑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Response to changes</a:t>
            </a:r>
          </a:p>
          <a:p>
            <a:pPr lvl="2" marL="1239838" indent="-325438" defTabSz="914400">
              <a:lnSpc>
                <a:spcPct val="100000"/>
              </a:lnSpc>
              <a:spcBef>
                <a:spcPts val="300"/>
              </a:spcBef>
              <a:buClr>
                <a:srgbClr val="3B812F"/>
              </a:buClr>
              <a:buSzPct val="60000"/>
              <a:buChar char="❑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Evolution</a:t>
            </a:r>
          </a:p>
          <a:p>
            <a:pPr lvl="2" marL="1239838" indent="-325438" defTabSz="914400">
              <a:lnSpc>
                <a:spcPct val="100000"/>
              </a:lnSpc>
              <a:spcBef>
                <a:spcPts val="300"/>
              </a:spcBef>
              <a:buClr>
                <a:srgbClr val="3B812F"/>
              </a:buClr>
              <a:buSzPct val="60000"/>
              <a:buChar char="❑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User interaction</a:t>
            </a:r>
          </a:p>
          <a:p>
            <a:pPr lvl="1" indent="344486" defTabSz="914400">
              <a:lnSpc>
                <a:spcPct val="100000"/>
              </a:lnSpc>
              <a:spcBef>
                <a:spcPts val="600"/>
              </a:spcBef>
              <a:defRPr sz="3200"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defTabSz="91440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Char char="■"/>
              <a:defRPr b="1" sz="3200">
                <a:latin typeface="Arial"/>
                <a:ea typeface="Arial"/>
                <a:cs typeface="Arial"/>
                <a:sym typeface="Arial"/>
              </a:defRPr>
            </a:pPr>
            <a:r>
              <a:t>Output &amp; Interaction</a:t>
            </a:r>
          </a:p>
          <a:p>
            <a:pPr lvl="1" marL="669925" indent="-325438" defTabSz="914400">
              <a:lnSpc>
                <a:spcPct val="100000"/>
              </a:lnSpc>
              <a:spcBef>
                <a:spcPts val="300"/>
              </a:spcBef>
              <a:buClr>
                <a:srgbClr val="3B812F"/>
              </a:buClr>
              <a:buSzPct val="60000"/>
              <a:buChar char="❑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The view</a:t>
            </a:r>
          </a:p>
        </p:txBody>
      </p:sp>
      <p:pic>
        <p:nvPicPr>
          <p:cNvPr id="213" name="Screen Shot 2017-06-22 at 21.40.30.png" descr="Screen Shot 2017-06-22 at 21.40.3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919384" y="4801928"/>
            <a:ext cx="9492993" cy="59446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16200000">
              <a:srgbClr val="000000">
                <a:alpha val="70000"/>
              </a:srgbClr>
            </a:outerShdw>
          </a:effectLst>
        </p:spPr>
      </p:pic>
      <p:sp>
        <p:nvSpPr>
          <p:cNvPr id="214" name="Model formulation"/>
          <p:cNvSpPr txBox="1"/>
          <p:nvPr/>
        </p:nvSpPr>
        <p:spPr>
          <a:xfrm>
            <a:off x="8077200" y="2613984"/>
            <a:ext cx="8229600" cy="114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 defTabSz="457200">
              <a:lnSpc>
                <a:spcPct val="100000"/>
              </a:lnSpc>
              <a:spcBef>
                <a:spcPts val="0"/>
              </a:spcBef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Model formulation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advClick="1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Screenshot 2024-07-17 at 19.47.20.png" descr="Screenshot 2024-07-17 at 19.47.2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12325" y="2188482"/>
            <a:ext cx="15759350" cy="9676239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EJS Models in more detail"/>
          <p:cNvSpPr txBox="1"/>
          <p:nvPr>
            <p:ph type="title"/>
          </p:nvPr>
        </p:nvSpPr>
        <p:spPr>
          <a:xfrm>
            <a:off x="1133888" y="632972"/>
            <a:ext cx="22116224" cy="2445974"/>
          </a:xfrm>
          <a:prstGeom prst="rect">
            <a:avLst/>
          </a:prstGeom>
        </p:spPr>
        <p:txBody>
          <a:bodyPr/>
          <a:lstStyle>
            <a:lvl1pPr>
              <a:defRPr spc="-89" sz="8900">
                <a:solidFill>
                  <a:srgbClr val="0433FF"/>
                </a:solidFill>
                <a:latin typeface="Canela Regular"/>
                <a:ea typeface="Canela Regular"/>
                <a:cs typeface="Canela Regular"/>
                <a:sym typeface="Canela Regular"/>
              </a:defRPr>
            </a:lvl1pPr>
          </a:lstStyle>
          <a:p>
            <a:pPr/>
            <a:r>
              <a:t>EJS Models in more detail</a:t>
            </a:r>
          </a:p>
        </p:txBody>
      </p:sp>
      <p:pic>
        <p:nvPicPr>
          <p:cNvPr id="218" name="LogosimboloUMU-positivo.png" descr="LogosimboloUMU-positiv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1938" y="12618136"/>
            <a:ext cx="2858375" cy="927768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Powered by WebEJS"/>
          <p:cNvSpPr txBox="1"/>
          <p:nvPr/>
        </p:nvSpPr>
        <p:spPr>
          <a:xfrm>
            <a:off x="21664576" y="13285037"/>
            <a:ext cx="285837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Powered by WebEJS</a:t>
            </a:r>
          </a:p>
        </p:txBody>
      </p:sp>
      <p:pic>
        <p:nvPicPr>
          <p:cNvPr id="220" name="WebEJS_logo_black_plain.png" descr="WebEJS_logo_black_plain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947704" y="12508643"/>
            <a:ext cx="1341592" cy="1146755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Creation of Interactive Resources Using the WebEJS Authoring Toolkit"/>
          <p:cNvSpPr txBox="1"/>
          <p:nvPr/>
        </p:nvSpPr>
        <p:spPr>
          <a:xfrm>
            <a:off x="4756682" y="12621213"/>
            <a:ext cx="14870636" cy="921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ctr" defTabSz="2438400">
              <a:lnSpc>
                <a:spcPct val="80000"/>
              </a:lnSpc>
              <a:spcBef>
                <a:spcPts val="0"/>
              </a:spcBef>
              <a:defRPr spc="-39" sz="4000">
                <a:solidFill>
                  <a:srgbClr val="929292"/>
                </a:solidFill>
                <a:latin typeface="Canela Regular"/>
                <a:ea typeface="Canela Regular"/>
                <a:cs typeface="Canela Regular"/>
                <a:sym typeface="Canela Regular"/>
              </a:defRPr>
            </a:lvl1pPr>
          </a:lstStyle>
          <a:p>
            <a:pPr/>
            <a:r>
              <a:t>Creation of Interactive Resources Using the WebEJS Authoring Toolkit</a:t>
            </a:r>
          </a:p>
        </p:txBody>
      </p:sp>
      <p:sp>
        <p:nvSpPr>
          <p:cNvPr id="222" name="How EJS model tabs work together…"/>
          <p:cNvSpPr txBox="1"/>
          <p:nvPr/>
        </p:nvSpPr>
        <p:spPr>
          <a:xfrm>
            <a:off x="16403152" y="2632823"/>
            <a:ext cx="7651627" cy="183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lnSpc>
                <a:spcPct val="100000"/>
              </a:lnSpc>
              <a:spcBef>
                <a:spcPts val="400"/>
              </a:spcBef>
              <a:defRPr sz="3800">
                <a:latin typeface="Arial"/>
                <a:ea typeface="Arial"/>
                <a:cs typeface="Arial"/>
                <a:sym typeface="Arial"/>
              </a:defRPr>
            </a:pPr>
            <a:r>
              <a:t>How EJS model tabs work together</a:t>
            </a:r>
          </a:p>
          <a:p>
            <a:pPr defTabSz="914400">
              <a:lnSpc>
                <a:spcPct val="100000"/>
              </a:lnSpc>
              <a:spcBef>
                <a:spcPts val="400"/>
              </a:spcBef>
              <a:defRPr sz="3800">
                <a:latin typeface="Arial"/>
                <a:ea typeface="Arial"/>
                <a:cs typeface="Arial"/>
                <a:sym typeface="Arial"/>
              </a:defRPr>
            </a:pPr>
            <a:r>
              <a:t>in a model </a:t>
            </a:r>
            <a:r>
              <a:rPr b="1"/>
              <a:t>with no</a:t>
            </a:r>
            <a:r>
              <a:t> evolution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advClick="1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Screenshot 2024-07-17 at 19.47.28.png" descr="Screenshot 2024-07-17 at 19.47.2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22658" y="2209311"/>
            <a:ext cx="15760267" cy="9702267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EJS Models in more detail"/>
          <p:cNvSpPr txBox="1"/>
          <p:nvPr/>
        </p:nvSpPr>
        <p:spPr>
          <a:xfrm>
            <a:off x="1133888" y="632972"/>
            <a:ext cx="22116224" cy="24459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ctr" defTabSz="2438400">
              <a:lnSpc>
                <a:spcPct val="80000"/>
              </a:lnSpc>
              <a:spcBef>
                <a:spcPts val="0"/>
              </a:spcBef>
              <a:defRPr spc="-89" sz="8900">
                <a:solidFill>
                  <a:srgbClr val="0433FF"/>
                </a:solidFill>
                <a:latin typeface="Canela Regular"/>
                <a:ea typeface="Canela Regular"/>
                <a:cs typeface="Canela Regular"/>
                <a:sym typeface="Canela Regular"/>
              </a:defRPr>
            </a:lvl1pPr>
          </a:lstStyle>
          <a:p>
            <a:pPr/>
            <a:r>
              <a:t>EJS Models in more detail</a:t>
            </a:r>
          </a:p>
        </p:txBody>
      </p:sp>
      <p:pic>
        <p:nvPicPr>
          <p:cNvPr id="226" name="LogosimboloUMU-positivo.png" descr="LogosimboloUMU-positiv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1938" y="12618136"/>
            <a:ext cx="2858375" cy="927768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Powered by WebEJS"/>
          <p:cNvSpPr txBox="1"/>
          <p:nvPr/>
        </p:nvSpPr>
        <p:spPr>
          <a:xfrm>
            <a:off x="21664576" y="13285037"/>
            <a:ext cx="285837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Powered by WebEJS</a:t>
            </a:r>
          </a:p>
        </p:txBody>
      </p:sp>
      <p:pic>
        <p:nvPicPr>
          <p:cNvPr id="228" name="WebEJS_logo_black_plain.png" descr="WebEJS_logo_black_plain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947704" y="12508643"/>
            <a:ext cx="1341592" cy="1146755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Creation of Interactive Resources Using the WebEJS Authoring Toolkit"/>
          <p:cNvSpPr txBox="1"/>
          <p:nvPr/>
        </p:nvSpPr>
        <p:spPr>
          <a:xfrm>
            <a:off x="4756682" y="12621213"/>
            <a:ext cx="14870636" cy="921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ctr" defTabSz="2438400">
              <a:lnSpc>
                <a:spcPct val="80000"/>
              </a:lnSpc>
              <a:spcBef>
                <a:spcPts val="0"/>
              </a:spcBef>
              <a:defRPr spc="-39" sz="4000">
                <a:solidFill>
                  <a:srgbClr val="929292"/>
                </a:solidFill>
                <a:latin typeface="Canela Regular"/>
                <a:ea typeface="Canela Regular"/>
                <a:cs typeface="Canela Regular"/>
                <a:sym typeface="Canela Regular"/>
              </a:defRPr>
            </a:lvl1pPr>
          </a:lstStyle>
          <a:p>
            <a:pPr/>
            <a:r>
              <a:t>Creation of Interactive Resources Using the WebEJS Authoring Toolkit</a:t>
            </a:r>
          </a:p>
        </p:txBody>
      </p:sp>
      <p:sp>
        <p:nvSpPr>
          <p:cNvPr id="230" name="How EJS model tabs work together…"/>
          <p:cNvSpPr txBox="1"/>
          <p:nvPr/>
        </p:nvSpPr>
        <p:spPr>
          <a:xfrm>
            <a:off x="16403152" y="2632823"/>
            <a:ext cx="7651627" cy="183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lnSpc>
                <a:spcPct val="100000"/>
              </a:lnSpc>
              <a:spcBef>
                <a:spcPts val="400"/>
              </a:spcBef>
              <a:defRPr sz="3800">
                <a:latin typeface="Arial"/>
                <a:ea typeface="Arial"/>
                <a:cs typeface="Arial"/>
                <a:sym typeface="Arial"/>
              </a:defRPr>
            </a:pPr>
            <a:r>
              <a:t>How EJS model tabs work together</a:t>
            </a:r>
          </a:p>
          <a:p>
            <a:pPr defTabSz="914400">
              <a:lnSpc>
                <a:spcPct val="100000"/>
              </a:lnSpc>
              <a:spcBef>
                <a:spcPts val="400"/>
              </a:spcBef>
              <a:defRPr sz="3800">
                <a:latin typeface="Arial"/>
                <a:ea typeface="Arial"/>
                <a:cs typeface="Arial"/>
                <a:sym typeface="Arial"/>
              </a:defRPr>
            </a:pPr>
            <a:r>
              <a:t>in a model </a:t>
            </a:r>
            <a:r>
              <a:rPr b="1"/>
              <a:t>with </a:t>
            </a:r>
            <a:r>
              <a:t>evolution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advClick="1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EJS Models in more detail"/>
          <p:cNvSpPr txBox="1"/>
          <p:nvPr>
            <p:ph type="title"/>
          </p:nvPr>
        </p:nvSpPr>
        <p:spPr>
          <a:xfrm>
            <a:off x="1133888" y="538032"/>
            <a:ext cx="22116224" cy="2445974"/>
          </a:xfrm>
          <a:prstGeom prst="rect">
            <a:avLst/>
          </a:prstGeom>
        </p:spPr>
        <p:txBody>
          <a:bodyPr/>
          <a:lstStyle>
            <a:lvl1pPr>
              <a:defRPr spc="-89" sz="8900">
                <a:solidFill>
                  <a:srgbClr val="0433FF"/>
                </a:solidFill>
                <a:latin typeface="Canela Regular"/>
                <a:ea typeface="Canela Regular"/>
                <a:cs typeface="Canela Regular"/>
                <a:sym typeface="Canela Regular"/>
              </a:defRPr>
            </a:lvl1pPr>
          </a:lstStyle>
          <a:p>
            <a:pPr/>
            <a:r>
              <a:t>EJS Models in more detail</a:t>
            </a:r>
          </a:p>
        </p:txBody>
      </p:sp>
      <p:pic>
        <p:nvPicPr>
          <p:cNvPr id="233" name="LogosimboloUMU-positivo.png" descr="LogosimboloUMU-positiv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1938" y="12618136"/>
            <a:ext cx="2858375" cy="927768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Powered by WebEJS"/>
          <p:cNvSpPr txBox="1"/>
          <p:nvPr/>
        </p:nvSpPr>
        <p:spPr>
          <a:xfrm>
            <a:off x="21664576" y="13285037"/>
            <a:ext cx="285837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Powered by WebEJS</a:t>
            </a:r>
          </a:p>
        </p:txBody>
      </p:sp>
      <p:pic>
        <p:nvPicPr>
          <p:cNvPr id="235" name="WebEJS_logo_black_plain.png" descr="WebEJS_logo_black_plai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947704" y="12508643"/>
            <a:ext cx="1341592" cy="1146755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Creation of Interactive Resources Using the WebEJS Authoring Toolkit"/>
          <p:cNvSpPr txBox="1"/>
          <p:nvPr/>
        </p:nvSpPr>
        <p:spPr>
          <a:xfrm>
            <a:off x="4756682" y="12621213"/>
            <a:ext cx="14870636" cy="921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ctr" defTabSz="2438400">
              <a:lnSpc>
                <a:spcPct val="80000"/>
              </a:lnSpc>
              <a:spcBef>
                <a:spcPts val="0"/>
              </a:spcBef>
              <a:defRPr spc="-39" sz="4000">
                <a:solidFill>
                  <a:srgbClr val="929292"/>
                </a:solidFill>
                <a:latin typeface="Canela Regular"/>
                <a:ea typeface="Canela Regular"/>
                <a:cs typeface="Canela Regular"/>
                <a:sym typeface="Canela Regular"/>
              </a:defRPr>
            </a:lvl1pPr>
          </a:lstStyle>
          <a:p>
            <a:pPr/>
            <a:r>
              <a:t>Creation of Interactive Resources Using the WebEJS Authoring Toolkit</a:t>
            </a:r>
          </a:p>
        </p:txBody>
      </p:sp>
      <p:sp>
        <p:nvSpPr>
          <p:cNvPr id="237" name="The ODE editor basic panel…"/>
          <p:cNvSpPr txBox="1"/>
          <p:nvPr>
            <p:ph type="body" sz="quarter" idx="1"/>
          </p:nvPr>
        </p:nvSpPr>
        <p:spPr>
          <a:xfrm>
            <a:off x="4156566" y="3970307"/>
            <a:ext cx="5999029" cy="6488003"/>
          </a:xfrm>
          <a:prstGeom prst="rect">
            <a:avLst/>
          </a:prstGeom>
        </p:spPr>
        <p:txBody>
          <a:bodyPr lIns="45718" tIns="45718" rIns="45718" bIns="45718"/>
          <a:lstStyle/>
          <a:p>
            <a:pPr marL="312039" indent="-312039" defTabSz="832104">
              <a:lnSpc>
                <a:spcPct val="100000"/>
              </a:lnSpc>
              <a:spcBef>
                <a:spcPts val="300"/>
              </a:spcBef>
              <a:buClr>
                <a:srgbClr val="CC9900"/>
              </a:buClr>
              <a:buSzPct val="65000"/>
              <a:buChar char="■"/>
              <a:defRPr sz="3367">
                <a:latin typeface="Arial"/>
                <a:ea typeface="Arial"/>
                <a:cs typeface="Arial"/>
                <a:sym typeface="Arial"/>
              </a:defRPr>
            </a:pPr>
            <a:r>
              <a:t>The ODE editor basic panel</a:t>
            </a:r>
          </a:p>
          <a:p>
            <a:pPr lvl="1" marL="694245" indent="-380762" defTabSz="832104">
              <a:lnSpc>
                <a:spcPct val="100000"/>
              </a:lnSpc>
              <a:spcBef>
                <a:spcPts val="300"/>
              </a:spcBef>
              <a:buClr>
                <a:srgbClr val="3B812F"/>
              </a:buClr>
              <a:buSzPct val="60000"/>
              <a:buChar char="❑"/>
              <a:defRPr sz="3367">
                <a:latin typeface="Arial"/>
                <a:ea typeface="Arial"/>
                <a:cs typeface="Arial"/>
                <a:sym typeface="Arial"/>
              </a:defRPr>
            </a:pPr>
            <a:r>
              <a:t>Equations</a:t>
            </a:r>
          </a:p>
          <a:p>
            <a:pPr lvl="1" marL="694245" indent="-380762" defTabSz="832104">
              <a:lnSpc>
                <a:spcPct val="100000"/>
              </a:lnSpc>
              <a:spcBef>
                <a:spcPts val="300"/>
              </a:spcBef>
              <a:buClr>
                <a:srgbClr val="3B812F"/>
              </a:buClr>
              <a:buSzPct val="60000"/>
              <a:buChar char="❑"/>
              <a:defRPr sz="3367">
                <a:latin typeface="Arial"/>
                <a:ea typeface="Arial"/>
                <a:cs typeface="Arial"/>
                <a:sym typeface="Arial"/>
              </a:defRPr>
            </a:pPr>
            <a:r>
              <a:t>Solver</a:t>
            </a:r>
          </a:p>
          <a:p>
            <a:pPr lvl="1" marL="694245" indent="-380762" defTabSz="832104">
              <a:lnSpc>
                <a:spcPct val="100000"/>
              </a:lnSpc>
              <a:spcBef>
                <a:spcPts val="300"/>
              </a:spcBef>
              <a:buClr>
                <a:srgbClr val="3B812F"/>
              </a:buClr>
              <a:buSzPct val="60000"/>
              <a:buChar char="❑"/>
              <a:defRPr sz="3367">
                <a:latin typeface="Arial"/>
                <a:ea typeface="Arial"/>
                <a:cs typeface="Arial"/>
                <a:sym typeface="Arial"/>
              </a:defRPr>
            </a:pPr>
            <a:r>
              <a:t>Tolerance</a:t>
            </a:r>
          </a:p>
          <a:p>
            <a:pPr marL="312039" indent="-312039" defTabSz="832104">
              <a:lnSpc>
                <a:spcPct val="100000"/>
              </a:lnSpc>
              <a:spcBef>
                <a:spcPts val="300"/>
              </a:spcBef>
              <a:buClr>
                <a:srgbClr val="CC9900"/>
              </a:buClr>
              <a:buSzPct val="65000"/>
              <a:buChar char="■"/>
              <a:defRPr sz="3367">
                <a:latin typeface="Arial"/>
                <a:ea typeface="Arial"/>
                <a:cs typeface="Arial"/>
                <a:sym typeface="Arial"/>
              </a:defRPr>
            </a:pPr>
          </a:p>
          <a:p>
            <a:pPr marL="312039" indent="-312039" defTabSz="832104">
              <a:lnSpc>
                <a:spcPct val="100000"/>
              </a:lnSpc>
              <a:spcBef>
                <a:spcPts val="300"/>
              </a:spcBef>
              <a:buClr>
                <a:srgbClr val="CC9900"/>
              </a:buClr>
              <a:buSzPct val="65000"/>
              <a:buChar char="■"/>
              <a:defRPr sz="3367">
                <a:latin typeface="Arial"/>
                <a:ea typeface="Arial"/>
                <a:cs typeface="Arial"/>
                <a:sym typeface="Arial"/>
              </a:defRPr>
            </a:pPr>
            <a:r>
              <a:t>Preliminary code</a:t>
            </a:r>
          </a:p>
          <a:p>
            <a:pPr marL="312039" indent="-312039" defTabSz="832104">
              <a:lnSpc>
                <a:spcPct val="100000"/>
              </a:lnSpc>
              <a:spcBef>
                <a:spcPts val="300"/>
              </a:spcBef>
              <a:buClr>
                <a:srgbClr val="CC9900"/>
              </a:buClr>
              <a:buSzPct val="65000"/>
              <a:buChar char="■"/>
              <a:defRPr sz="3367">
                <a:latin typeface="Arial"/>
                <a:ea typeface="Arial"/>
                <a:cs typeface="Arial"/>
                <a:sym typeface="Arial"/>
              </a:defRPr>
            </a:pPr>
          </a:p>
          <a:p>
            <a:pPr marL="312039" indent="-312039" defTabSz="832104">
              <a:lnSpc>
                <a:spcPct val="100000"/>
              </a:lnSpc>
              <a:spcBef>
                <a:spcPts val="300"/>
              </a:spcBef>
              <a:buClr>
                <a:srgbClr val="CC9900"/>
              </a:buClr>
              <a:buSzPct val="65000"/>
              <a:buChar char="■"/>
              <a:defRPr sz="3367">
                <a:latin typeface="Arial"/>
                <a:ea typeface="Arial"/>
                <a:cs typeface="Arial"/>
                <a:sym typeface="Arial"/>
              </a:defRPr>
            </a:pPr>
            <a:r>
              <a:t>Advanced panel</a:t>
            </a:r>
          </a:p>
          <a:p>
            <a:pPr marL="312039" indent="-312039" defTabSz="832104">
              <a:lnSpc>
                <a:spcPct val="100000"/>
              </a:lnSpc>
              <a:spcBef>
                <a:spcPts val="300"/>
              </a:spcBef>
              <a:buClr>
                <a:srgbClr val="CC9900"/>
              </a:buClr>
              <a:buSzPct val="65000"/>
              <a:buChar char="■"/>
              <a:defRPr sz="3367">
                <a:latin typeface="Arial"/>
                <a:ea typeface="Arial"/>
                <a:cs typeface="Arial"/>
                <a:sym typeface="Arial"/>
              </a:defRPr>
            </a:pPr>
          </a:p>
          <a:p>
            <a:pPr marL="312039" indent="-312039" defTabSz="832104">
              <a:lnSpc>
                <a:spcPct val="100000"/>
              </a:lnSpc>
              <a:spcBef>
                <a:spcPts val="300"/>
              </a:spcBef>
              <a:buClr>
                <a:srgbClr val="CC9900"/>
              </a:buClr>
              <a:buSzPct val="65000"/>
              <a:buChar char="■"/>
              <a:defRPr sz="3367">
                <a:latin typeface="Arial"/>
                <a:ea typeface="Arial"/>
                <a:cs typeface="Arial"/>
                <a:sym typeface="Arial"/>
              </a:defRPr>
            </a:pPr>
            <a:r>
              <a:t>Events</a:t>
            </a:r>
          </a:p>
          <a:p>
            <a:pPr marL="0" indent="0" defTabSz="832104">
              <a:lnSpc>
                <a:spcPct val="100000"/>
              </a:lnSpc>
              <a:spcBef>
                <a:spcPts val="300"/>
              </a:spcBef>
              <a:buClr>
                <a:srgbClr val="CC9900"/>
              </a:buClr>
              <a:buSzTx/>
              <a:buFont typeface="Wingdings"/>
              <a:buNone/>
              <a:defRPr sz="3367">
                <a:latin typeface="Arial"/>
                <a:ea typeface="Arial"/>
                <a:cs typeface="Arial"/>
                <a:sym typeface="Arial"/>
              </a:defRPr>
            </a:pPr>
          </a:p>
          <a:p>
            <a:pPr marL="312039" indent="-312039" defTabSz="832104">
              <a:lnSpc>
                <a:spcPct val="100000"/>
              </a:lnSpc>
              <a:spcBef>
                <a:spcPts val="300"/>
              </a:spcBef>
              <a:buClr>
                <a:srgbClr val="CC9900"/>
              </a:buClr>
              <a:buSzPct val="65000"/>
              <a:buChar char="■"/>
              <a:defRPr sz="3367">
                <a:latin typeface="Arial"/>
                <a:ea typeface="Arial"/>
                <a:cs typeface="Arial"/>
                <a:sym typeface="Arial"/>
              </a:defRPr>
            </a:pPr>
            <a:r>
              <a:t>_resetSolvers()</a:t>
            </a:r>
          </a:p>
        </p:txBody>
      </p:sp>
      <p:sp>
        <p:nvSpPr>
          <p:cNvPr id="238" name="The ODE editor and its sub panels"/>
          <p:cNvSpPr txBox="1"/>
          <p:nvPr/>
        </p:nvSpPr>
        <p:spPr>
          <a:xfrm>
            <a:off x="7386271" y="2216753"/>
            <a:ext cx="8229601" cy="114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 defTabSz="438911">
              <a:lnSpc>
                <a:spcPct val="100000"/>
              </a:lnSpc>
              <a:spcBef>
                <a:spcPts val="0"/>
              </a:spcBef>
              <a:defRPr sz="4224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The ODE editor and its sub panels</a:t>
            </a:r>
          </a:p>
        </p:txBody>
      </p:sp>
      <p:pic>
        <p:nvPicPr>
          <p:cNvPr id="239" name="Screenshot 2024-07-17 at 19.55.19.png" descr="Screenshot 2024-07-17 at 19.55.1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971370" y="3542624"/>
            <a:ext cx="8953501" cy="8407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advClick="1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EJS Models in more detail"/>
          <p:cNvSpPr txBox="1"/>
          <p:nvPr>
            <p:ph type="title"/>
          </p:nvPr>
        </p:nvSpPr>
        <p:spPr>
          <a:xfrm>
            <a:off x="1133888" y="538032"/>
            <a:ext cx="22116224" cy="2445974"/>
          </a:xfrm>
          <a:prstGeom prst="rect">
            <a:avLst/>
          </a:prstGeom>
        </p:spPr>
        <p:txBody>
          <a:bodyPr/>
          <a:lstStyle>
            <a:lvl1pPr>
              <a:defRPr spc="-89" sz="8900">
                <a:solidFill>
                  <a:srgbClr val="0433FF"/>
                </a:solidFill>
                <a:latin typeface="Canela Regular"/>
                <a:ea typeface="Canela Regular"/>
                <a:cs typeface="Canela Regular"/>
                <a:sym typeface="Canela Regular"/>
              </a:defRPr>
            </a:lvl1pPr>
          </a:lstStyle>
          <a:p>
            <a:pPr/>
            <a:r>
              <a:t>EJS Models in more detail</a:t>
            </a:r>
          </a:p>
        </p:txBody>
      </p:sp>
      <p:pic>
        <p:nvPicPr>
          <p:cNvPr id="242" name="LogosimboloUMU-positivo.png" descr="LogosimboloUMU-positiv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1938" y="12618136"/>
            <a:ext cx="2858375" cy="927768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Powered by WebEJS"/>
          <p:cNvSpPr txBox="1"/>
          <p:nvPr/>
        </p:nvSpPr>
        <p:spPr>
          <a:xfrm>
            <a:off x="21664576" y="13285037"/>
            <a:ext cx="285837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Powered by WebEJS</a:t>
            </a:r>
          </a:p>
        </p:txBody>
      </p:sp>
      <p:pic>
        <p:nvPicPr>
          <p:cNvPr id="244" name="WebEJS_logo_black_plain.png" descr="WebEJS_logo_black_plai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947704" y="12508643"/>
            <a:ext cx="1341592" cy="1146755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Creation of Interactive Resources Using the WebEJS Authoring Toolkit"/>
          <p:cNvSpPr txBox="1"/>
          <p:nvPr/>
        </p:nvSpPr>
        <p:spPr>
          <a:xfrm>
            <a:off x="4756682" y="12621213"/>
            <a:ext cx="14870636" cy="921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ctr" defTabSz="2438400">
              <a:lnSpc>
                <a:spcPct val="80000"/>
              </a:lnSpc>
              <a:spcBef>
                <a:spcPts val="0"/>
              </a:spcBef>
              <a:defRPr spc="-39" sz="4000">
                <a:solidFill>
                  <a:srgbClr val="929292"/>
                </a:solidFill>
                <a:latin typeface="Canela Regular"/>
                <a:ea typeface="Canela Regular"/>
                <a:cs typeface="Canela Regular"/>
                <a:sym typeface="Canela Regular"/>
              </a:defRPr>
            </a:lvl1pPr>
          </a:lstStyle>
          <a:p>
            <a:pPr/>
            <a:r>
              <a:t>Creation of Interactive Resources Using the WebEJS Authoring Toolkit</a:t>
            </a:r>
          </a:p>
        </p:txBody>
      </p:sp>
      <p:sp>
        <p:nvSpPr>
          <p:cNvPr id="246" name="var versus booleans, int, double, String, Object?…"/>
          <p:cNvSpPr txBox="1"/>
          <p:nvPr>
            <p:ph type="body" sz="quarter" idx="1"/>
          </p:nvPr>
        </p:nvSpPr>
        <p:spPr>
          <a:xfrm>
            <a:off x="5406683" y="4429118"/>
            <a:ext cx="5105652" cy="3034982"/>
          </a:xfrm>
          <a:prstGeom prst="rect">
            <a:avLst/>
          </a:prstGeom>
        </p:spPr>
        <p:txBody>
          <a:bodyPr lIns="45718" tIns="45718" rIns="45718" bIns="45718"/>
          <a:lstStyle/>
          <a:p>
            <a:pPr marL="342900" indent="-342900" defTabSz="91440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Char char="■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var </a:t>
            </a:r>
            <a:r>
              <a:rPr sz="2200"/>
              <a:t>versus</a:t>
            </a:r>
            <a:r>
              <a:t> booleans, int, double, String, Object?</a:t>
            </a:r>
          </a:p>
          <a:p>
            <a:pPr marL="342900" indent="-342900" defTabSz="91440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Char char="■"/>
              <a:defRPr sz="2800"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defTabSz="91440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Char char="■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Arrays</a:t>
            </a:r>
          </a:p>
        </p:txBody>
      </p:sp>
      <p:pic>
        <p:nvPicPr>
          <p:cNvPr id="247" name="Screen Shot 2016-11-06 at 10.33.51.png" descr="Screen Shot 2016-11-06 at 10.33.5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717140" y="2537375"/>
            <a:ext cx="7460566" cy="45385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Screen Shot 2016-11-06 at 10.35.30.png" descr="Screen Shot 2016-11-06 at 10.35.30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584343" y="7455461"/>
            <a:ext cx="8511087" cy="47862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Screen Shot 2016-11-06 at 10.36.13.png" descr="Screen Shot 2016-11-06 at 10.36.13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580533" y="6615782"/>
            <a:ext cx="5105651" cy="4381200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JavaScript variable “types” in EJS"/>
          <p:cNvSpPr txBox="1"/>
          <p:nvPr/>
        </p:nvSpPr>
        <p:spPr>
          <a:xfrm>
            <a:off x="4384071" y="2515798"/>
            <a:ext cx="4530794" cy="114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 defTabSz="370331">
              <a:lnSpc>
                <a:spcPct val="100000"/>
              </a:lnSpc>
              <a:spcBef>
                <a:spcPts val="0"/>
              </a:spcBef>
              <a:defRPr sz="3564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JavaScript variable “types” in EJS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advClick="1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