
<file path=[Content_Types].xml><?xml version="1.0" encoding="utf-8"?>
<Types xmlns="http://schemas.openxmlformats.org/package/2006/content-types">
  <Override PartName="/ppt/notesSlides/notesSlide2.xml" ContentType="application/vnd.openxmlformats-officedocument.presentationml.notesSlide+xml"/>
  <Override PartName="/ppt/slides/slide36.xml" ContentType="application/vnd.openxmlformats-officedocument.presentationml.slide+xml"/>
  <Override PartName="/ppt/diagrams/colors11.xml" ContentType="application/vnd.openxmlformats-officedocument.drawingml.diagramColors+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diagrams/quickStyle17.xml" ContentType="application/vnd.openxmlformats-officedocument.drawingml.diagramStyle+xml"/>
  <Override PartName="/ppt/diagrams/drawing18.xml" ContentType="application/vnd.ms-office.drawingml.diagramDrawing+xml"/>
  <Override PartName="/ppt/diagrams/data20.xml" ContentType="application/vnd.openxmlformats-officedocument.drawingml.diagramData+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notesSlides/notesSlide7.xml" ContentType="application/vnd.openxmlformats-officedocument.presentationml.notesSlide+xml"/>
  <Override PartName="/ppt/diagrams/layout13.xml" ContentType="application/vnd.openxmlformats-officedocument.drawingml.diagramLayout+xml"/>
  <Default Extension="xlsx" ContentType="application/vnd.openxmlformats-officedocument.spreadsheetml.sheet"/>
  <Override PartName="/ppt/diagrams/quickStyle20.xml" ContentType="application/vnd.openxmlformats-officedocument.drawingml.diagramStyle+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notesSlides/notesSlide3.xml" ContentType="application/vnd.openxmlformats-officedocument.presentationml.notesSlide+xml"/>
  <Override PartName="/ppt/diagrams/colors12.xml" ContentType="application/vnd.openxmlformats-officedocument.drawingml.diagramColors+xml"/>
  <Override PartName="/ppt/diagrams/layout20.xml" ContentType="application/vnd.openxmlformats-officedocument.drawingml.diagramLayou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diagrams/drawing19.xml" ContentType="application/vnd.ms-office.drawingml.diagramDrawing+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notesSlides/notesSlide24.xml" ContentType="application/vnd.openxmlformats-officedocument.presentationml.notesSlide+xml"/>
  <Override PartName="/ppt/diagrams/quickStyle18.xml" ContentType="application/vnd.openxmlformats-officedocument.drawingml.diagramStyle+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notesSlides/notesSlide13.xml" ContentType="application/vnd.openxmlformats-officedocument.presentationml.notesSlide+xml"/>
  <Override PartName="/ppt/diagrams/drawing15.xml" ContentType="application/vnd.ms-office.drawingml.diagramDrawing+xml"/>
  <Override PartName="/ppt/diagrams/layout18.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rawing8.xml" ContentType="application/vnd.ms-office.drawingml.diagramDrawing+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19.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notesSlides/notesSlide29.xml" ContentType="application/vnd.openxmlformats-officedocument.presentationml.notesSlide+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Override PartName="/ppt/notesSlides/notesSlide18.xml" ContentType="application/vnd.openxmlformats-officedocument.presentationml.notesSlide+xml"/>
  <Override PartName="/ppt/diagrams/quickStyle19.xml" ContentType="application/vnd.openxmlformats-officedocument.drawingml.diagram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diagrams/drawing16.xml" ContentType="application/vnd.ms-office.drawingml.diagramDrawing+xml"/>
  <Override PartName="/ppt/notesSlides/notesSlide32.xml" ContentType="application/vnd.openxmlformats-officedocument.presentationml.notesSlide+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notesSlides/notesSlide9.xml" ContentType="application/vnd.openxmlformats-officedocument.presentationml.notesSlide+xml"/>
  <Override PartName="/ppt/diagrams/layout15.xml" ContentType="application/vnd.openxmlformats-officedocument.drawingml.diagramLayout+xml"/>
  <Override PartName="/ppt/notesSlides/notesSlide21.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notesSlides/notesSlide10.xml" ContentType="application/vnd.openxmlformats-officedocument.presentationml.notesSlide+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notesSlides/notesSlide11.xml" ContentType="application/vnd.openxmlformats-officedocument.presentationml.notesSlide+xml"/>
  <Override PartName="/ppt/diagrams/layout16.xml" ContentType="application/vnd.openxmlformats-officedocument.drawingml.diagramLayout+xml"/>
  <Override PartName="/ppt/diagrams/colors19.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rawing20.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charts/chart2.xml" ContentType="application/vnd.openxmlformats-officedocument.drawingml.chart+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60" r:id="rId1"/>
  </p:sldMasterIdLst>
  <p:notesMasterIdLst>
    <p:notesMasterId r:id="rId47"/>
  </p:notesMasterIdLst>
  <p:sldIdLst>
    <p:sldId id="256" r:id="rId2"/>
    <p:sldId id="286" r:id="rId3"/>
    <p:sldId id="297" r:id="rId4"/>
    <p:sldId id="298" r:id="rId5"/>
    <p:sldId id="284" r:id="rId6"/>
    <p:sldId id="299" r:id="rId7"/>
    <p:sldId id="300" r:id="rId8"/>
    <p:sldId id="314" r:id="rId9"/>
    <p:sldId id="315" r:id="rId10"/>
    <p:sldId id="316" r:id="rId11"/>
    <p:sldId id="317" r:id="rId12"/>
    <p:sldId id="318" r:id="rId13"/>
    <p:sldId id="319" r:id="rId14"/>
    <p:sldId id="320" r:id="rId15"/>
    <p:sldId id="321" r:id="rId16"/>
    <p:sldId id="322" r:id="rId17"/>
    <p:sldId id="294" r:id="rId18"/>
    <p:sldId id="292" r:id="rId19"/>
    <p:sldId id="293" r:id="rId20"/>
    <p:sldId id="290" r:id="rId21"/>
    <p:sldId id="301" r:id="rId22"/>
    <p:sldId id="302" r:id="rId23"/>
    <p:sldId id="303" r:id="rId24"/>
    <p:sldId id="304" r:id="rId25"/>
    <p:sldId id="305" r:id="rId26"/>
    <p:sldId id="306" r:id="rId27"/>
    <p:sldId id="307" r:id="rId28"/>
    <p:sldId id="308" r:id="rId29"/>
    <p:sldId id="309" r:id="rId30"/>
    <p:sldId id="310" r:id="rId31"/>
    <p:sldId id="311" r:id="rId32"/>
    <p:sldId id="313" r:id="rId33"/>
    <p:sldId id="323" r:id="rId34"/>
    <p:sldId id="324" r:id="rId35"/>
    <p:sldId id="326" r:id="rId36"/>
    <p:sldId id="327" r:id="rId37"/>
    <p:sldId id="325" r:id="rId38"/>
    <p:sldId id="328" r:id="rId39"/>
    <p:sldId id="329" r:id="rId40"/>
    <p:sldId id="330" r:id="rId41"/>
    <p:sldId id="285" r:id="rId42"/>
    <p:sldId id="270" r:id="rId43"/>
    <p:sldId id="291" r:id="rId44"/>
    <p:sldId id="295" r:id="rId45"/>
    <p:sldId id="296" r:id="rId46"/>
  </p:sldIdLst>
  <p:sldSz cx="9144000" cy="6858000" type="screen4x3"/>
  <p:notesSz cx="6797675" cy="9926638"/>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8E28558-397C-49F1-A41E-EEF50C1D2FB6}">
  <a:tblStyle styleId="{58E28558-397C-49F1-A41E-EEF50C1D2FB6}" styleName="Table_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0928B906-70E0-49C4-9AE0-E79D269A35DC}" styleName="Table_1">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1" autoAdjust="0"/>
    <p:restoredTop sz="69715" autoAdjust="0"/>
  </p:normalViewPr>
  <p:slideViewPr>
    <p:cSldViewPr>
      <p:cViewPr varScale="1">
        <p:scale>
          <a:sx n="75" d="100"/>
          <a:sy n="75" d="100"/>
        </p:scale>
        <p:origin x="-100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6909615h\Dropbox\edulab017%20NRF2013-EDU001-EL017\evergreensec\EverGreen%20Analysis%2012032014v5.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26"/>
  <c:chart>
    <c:autoTitleDeleted val="1"/>
    <c:plotArea>
      <c:layout>
        <c:manualLayout>
          <c:layoutTarget val="inner"/>
          <c:xMode val="edge"/>
          <c:yMode val="edge"/>
          <c:x val="4.9835931582377896E-2"/>
          <c:y val="3.1452074362959812E-2"/>
          <c:w val="0.95016406841762246"/>
          <c:h val="0.86518467408069022"/>
        </c:manualLayout>
      </c:layout>
      <c:barChart>
        <c:barDir val="col"/>
        <c:grouping val="clustered"/>
        <c:ser>
          <c:idx val="0"/>
          <c:order val="0"/>
          <c:tx>
            <c:v>Class C</c:v>
          </c:tx>
          <c:dLbls>
            <c:dLbl>
              <c:idx val="0"/>
              <c:layout>
                <c:manualLayout>
                  <c:x val="0"/>
                  <c:y val="-5.1539488582176975E-2"/>
                </c:manualLayout>
              </c:layout>
              <c:showVal val="1"/>
            </c:dLbl>
            <c:dLbl>
              <c:idx val="1"/>
              <c:layout>
                <c:manualLayout>
                  <c:x val="0"/>
                  <c:y val="-7.7309232873265812E-2"/>
                </c:manualLayout>
              </c:layout>
              <c:showVal val="1"/>
            </c:dLbl>
            <c:txPr>
              <a:bodyPr/>
              <a:lstStyle/>
              <a:p>
                <a:pPr>
                  <a:defRPr lang="en-SG" sz="2000"/>
                </a:pPr>
                <a:endParaRPr lang="en-US"/>
              </a:p>
            </c:txPr>
            <c:showVal val="1"/>
          </c:dLbls>
          <c:errBars>
            <c:errBarType val="both"/>
            <c:errValType val="cust"/>
            <c:plus>
              <c:numLit>
                <c:formatCode>General</c:formatCode>
                <c:ptCount val="2"/>
                <c:pt idx="0">
                  <c:v>0.55200000000000005</c:v>
                </c:pt>
                <c:pt idx="1">
                  <c:v>0.82399999999999995</c:v>
                </c:pt>
              </c:numLit>
            </c:plus>
            <c:minus>
              <c:numLit>
                <c:formatCode>General</c:formatCode>
                <c:ptCount val="2"/>
                <c:pt idx="0">
                  <c:v>0.55200000000000005</c:v>
                </c:pt>
                <c:pt idx="1">
                  <c:v>0.82399999999999995</c:v>
                </c:pt>
              </c:numLit>
            </c:minus>
          </c:errBars>
          <c:cat>
            <c:strRef>
              <c:f>Sheet7!$O$64:$O$65</c:f>
              <c:strCache>
                <c:ptCount val="2"/>
                <c:pt idx="0">
                  <c:v>PRE</c:v>
                </c:pt>
                <c:pt idx="1">
                  <c:v>POST</c:v>
                </c:pt>
              </c:strCache>
            </c:strRef>
          </c:cat>
          <c:val>
            <c:numRef>
              <c:f>'lookang (2)'!$AH$59:$AH$60</c:f>
              <c:numCache>
                <c:formatCode>0.000</c:formatCode>
                <c:ptCount val="2"/>
                <c:pt idx="0">
                  <c:v>2.9268292682926842</c:v>
                </c:pt>
                <c:pt idx="1">
                  <c:v>3.9024390243902367</c:v>
                </c:pt>
              </c:numCache>
            </c:numRef>
          </c:val>
        </c:ser>
        <c:ser>
          <c:idx val="1"/>
          <c:order val="1"/>
          <c:tx>
            <c:v>Class I</c:v>
          </c:tx>
          <c:dLbls>
            <c:dLbl>
              <c:idx val="0"/>
              <c:layout>
                <c:manualLayout>
                  <c:x val="0"/>
                  <c:y val="-5.6693437440394914E-2"/>
                </c:manualLayout>
              </c:layout>
              <c:showVal val="1"/>
            </c:dLbl>
            <c:dLbl>
              <c:idx val="1"/>
              <c:layout>
                <c:manualLayout>
                  <c:x val="-7.5846233418597133E-17"/>
                  <c:y val="-9.7925028306136905E-2"/>
                </c:manualLayout>
              </c:layout>
              <c:showVal val="1"/>
            </c:dLbl>
            <c:txPr>
              <a:bodyPr/>
              <a:lstStyle/>
              <a:p>
                <a:pPr>
                  <a:defRPr lang="en-SG" sz="2000"/>
                </a:pPr>
                <a:endParaRPr lang="en-US"/>
              </a:p>
            </c:txPr>
            <c:showVal val="1"/>
          </c:dLbls>
          <c:errBars>
            <c:errBarType val="both"/>
            <c:errValType val="cust"/>
            <c:plus>
              <c:numLit>
                <c:formatCode>General</c:formatCode>
                <c:ptCount val="2"/>
                <c:pt idx="0">
                  <c:v>0.61900000000000188</c:v>
                </c:pt>
                <c:pt idx="1">
                  <c:v>1.0109999999999957</c:v>
                </c:pt>
              </c:numLit>
            </c:plus>
            <c:minus>
              <c:numLit>
                <c:formatCode>General</c:formatCode>
                <c:ptCount val="2"/>
                <c:pt idx="0">
                  <c:v>0.61900000000000188</c:v>
                </c:pt>
                <c:pt idx="1">
                  <c:v>1.0109999999999957</c:v>
                </c:pt>
              </c:numLit>
            </c:minus>
          </c:errBars>
          <c:cat>
            <c:strRef>
              <c:f>Sheet7!$O$64:$O$65</c:f>
              <c:strCache>
                <c:ptCount val="2"/>
                <c:pt idx="0">
                  <c:v>PRE</c:v>
                </c:pt>
                <c:pt idx="1">
                  <c:v>POST</c:v>
                </c:pt>
              </c:strCache>
            </c:strRef>
          </c:cat>
          <c:val>
            <c:numRef>
              <c:f>'lookang (2)'!$AH$20:$AH$21</c:f>
              <c:numCache>
                <c:formatCode>0.000</c:formatCode>
                <c:ptCount val="2"/>
                <c:pt idx="0">
                  <c:v>2.1315789473684208</c:v>
                </c:pt>
                <c:pt idx="1">
                  <c:v>3.421052631578938</c:v>
                </c:pt>
              </c:numCache>
            </c:numRef>
          </c:val>
        </c:ser>
        <c:ser>
          <c:idx val="2"/>
          <c:order val="2"/>
          <c:tx>
            <c:v>Class R</c:v>
          </c:tx>
          <c:dLbls>
            <c:dLbl>
              <c:idx val="0"/>
              <c:layout>
                <c:manualLayout>
                  <c:x val="0"/>
                  <c:y val="-8.2463181731483329E-2"/>
                </c:manualLayout>
              </c:layout>
              <c:showVal val="1"/>
            </c:dLbl>
            <c:dLbl>
              <c:idx val="1"/>
              <c:layout>
                <c:manualLayout>
                  <c:x val="4.1371150691321698E-3"/>
                  <c:y val="-9.2771079447918681E-2"/>
                </c:manualLayout>
              </c:layout>
              <c:showVal val="1"/>
            </c:dLbl>
            <c:txPr>
              <a:bodyPr/>
              <a:lstStyle/>
              <a:p>
                <a:pPr>
                  <a:defRPr lang="en-SG" sz="2000"/>
                </a:pPr>
                <a:endParaRPr lang="en-US"/>
              </a:p>
            </c:txPr>
            <c:showVal val="1"/>
          </c:dLbls>
          <c:errBars>
            <c:errBarType val="both"/>
            <c:errValType val="cust"/>
            <c:plus>
              <c:numLit>
                <c:formatCode>General</c:formatCode>
                <c:ptCount val="2"/>
                <c:pt idx="0">
                  <c:v>0.70400000000000063</c:v>
                </c:pt>
                <c:pt idx="1">
                  <c:v>0.91200000000000003</c:v>
                </c:pt>
              </c:numLit>
            </c:plus>
            <c:minus>
              <c:numLit>
                <c:formatCode>General</c:formatCode>
                <c:ptCount val="2"/>
                <c:pt idx="0">
                  <c:v>0.70400000000000063</c:v>
                </c:pt>
                <c:pt idx="1">
                  <c:v>0.91200000000000003</c:v>
                </c:pt>
              </c:numLit>
            </c:minus>
          </c:errBars>
          <c:cat>
            <c:strRef>
              <c:f>Sheet7!$O$64:$O$65</c:f>
              <c:strCache>
                <c:ptCount val="2"/>
                <c:pt idx="0">
                  <c:v>PRE</c:v>
                </c:pt>
                <c:pt idx="1">
                  <c:v>POST</c:v>
                </c:pt>
              </c:strCache>
            </c:strRef>
          </c:cat>
          <c:val>
            <c:numRef>
              <c:f>'lookang (2)'!$AH$100:$AH$101</c:f>
              <c:numCache>
                <c:formatCode>0.000</c:formatCode>
                <c:ptCount val="2"/>
                <c:pt idx="0">
                  <c:v>2.6153846153846154</c:v>
                </c:pt>
                <c:pt idx="1">
                  <c:v>4.1794871794871797</c:v>
                </c:pt>
              </c:numCache>
            </c:numRef>
          </c:val>
        </c:ser>
        <c:ser>
          <c:idx val="3"/>
          <c:order val="3"/>
          <c:tx>
            <c:v>Total</c:v>
          </c:tx>
          <c:dLbls>
            <c:dLbl>
              <c:idx val="0"/>
              <c:layout>
                <c:manualLayout>
                  <c:x val="0"/>
                  <c:y val="-5.1539488582176975E-2"/>
                </c:manualLayout>
              </c:layout>
              <c:showVal val="1"/>
            </c:dLbl>
            <c:dLbl>
              <c:idx val="1"/>
              <c:layout>
                <c:manualLayout>
                  <c:x val="4.1371150691321698E-3"/>
                  <c:y val="-8.7617130589700998E-2"/>
                </c:manualLayout>
              </c:layout>
              <c:showVal val="1"/>
            </c:dLbl>
            <c:txPr>
              <a:bodyPr/>
              <a:lstStyle/>
              <a:p>
                <a:pPr>
                  <a:defRPr lang="en-SG" sz="2000"/>
                </a:pPr>
                <a:endParaRPr lang="en-US"/>
              </a:p>
            </c:txPr>
            <c:showVal val="1"/>
          </c:dLbls>
          <c:trendline>
            <c:spPr>
              <a:ln>
                <a:solidFill>
                  <a:srgbClr val="7030A0"/>
                </a:solidFill>
              </a:ln>
            </c:spPr>
            <c:trendlineType val="linear"/>
          </c:trendline>
          <c:errBars>
            <c:errBarType val="both"/>
            <c:errValType val="cust"/>
            <c:plus>
              <c:numLit>
                <c:formatCode>General</c:formatCode>
                <c:ptCount val="2"/>
                <c:pt idx="0">
                  <c:v>0.64900000000000213</c:v>
                </c:pt>
                <c:pt idx="1">
                  <c:v>0.93400000000000005</c:v>
                </c:pt>
              </c:numLit>
            </c:plus>
            <c:minus>
              <c:numLit>
                <c:formatCode>General</c:formatCode>
                <c:ptCount val="2"/>
                <c:pt idx="0">
                  <c:v>0.64900000000000213</c:v>
                </c:pt>
                <c:pt idx="1">
                  <c:v>0.93400000000000005</c:v>
                </c:pt>
              </c:numLit>
            </c:minus>
          </c:errBars>
          <c:cat>
            <c:strRef>
              <c:f>Sheet7!$O$64:$O$65</c:f>
              <c:strCache>
                <c:ptCount val="2"/>
                <c:pt idx="0">
                  <c:v>PRE</c:v>
                </c:pt>
                <c:pt idx="1">
                  <c:v>POST</c:v>
                </c:pt>
              </c:strCache>
            </c:strRef>
          </c:cat>
          <c:val>
            <c:numRef>
              <c:f>'lookang (2)'!$AH$112:$AH$113</c:f>
              <c:numCache>
                <c:formatCode>0.000</c:formatCode>
                <c:ptCount val="2"/>
                <c:pt idx="0">
                  <c:v>2.5677966101694998</c:v>
                </c:pt>
                <c:pt idx="1">
                  <c:v>3.8389830508474612</c:v>
                </c:pt>
              </c:numCache>
            </c:numRef>
          </c:val>
        </c:ser>
        <c:dLbls/>
        <c:axId val="104155392"/>
        <c:axId val="104529920"/>
      </c:barChart>
      <c:catAx>
        <c:axId val="104155392"/>
        <c:scaling>
          <c:orientation val="minMax"/>
        </c:scaling>
        <c:axPos val="b"/>
        <c:numFmt formatCode="0.000" sourceLinked="1"/>
        <c:majorTickMark val="none"/>
        <c:tickLblPos val="nextTo"/>
        <c:txPr>
          <a:bodyPr/>
          <a:lstStyle/>
          <a:p>
            <a:pPr>
              <a:defRPr lang="en-SG" sz="2000"/>
            </a:pPr>
            <a:endParaRPr lang="en-US"/>
          </a:p>
        </c:txPr>
        <c:crossAx val="104529920"/>
        <c:crosses val="autoZero"/>
        <c:auto val="1"/>
        <c:lblAlgn val="ctr"/>
        <c:lblOffset val="100"/>
      </c:catAx>
      <c:valAx>
        <c:axId val="104529920"/>
        <c:scaling>
          <c:orientation val="minMax"/>
          <c:max val="8"/>
          <c:min val="0"/>
        </c:scaling>
        <c:axPos val="l"/>
        <c:majorGridlines/>
        <c:numFmt formatCode="0" sourceLinked="0"/>
        <c:majorTickMark val="none"/>
        <c:tickLblPos val="nextTo"/>
        <c:txPr>
          <a:bodyPr/>
          <a:lstStyle/>
          <a:p>
            <a:pPr>
              <a:defRPr lang="en-SG" sz="2000"/>
            </a:pPr>
            <a:endParaRPr lang="en-US"/>
          </a:p>
        </c:txPr>
        <c:crossAx val="104155392"/>
        <c:crosses val="autoZero"/>
        <c:crossBetween val="between"/>
        <c:majorUnit val="1"/>
        <c:minorUnit val="1"/>
      </c:valAx>
    </c:plotArea>
    <c:legend>
      <c:legendPos val="r"/>
      <c:legendEntry>
        <c:idx val="0"/>
        <c:txPr>
          <a:bodyPr/>
          <a:lstStyle/>
          <a:p>
            <a:pPr>
              <a:defRPr lang="en-SG" sz="2000"/>
            </a:pPr>
            <a:endParaRPr lang="en-US"/>
          </a:p>
        </c:txPr>
      </c:legendEntry>
      <c:legendEntry>
        <c:idx val="1"/>
        <c:txPr>
          <a:bodyPr/>
          <a:lstStyle/>
          <a:p>
            <a:pPr>
              <a:defRPr lang="en-SG" sz="2000"/>
            </a:pPr>
            <a:endParaRPr lang="en-US"/>
          </a:p>
        </c:txPr>
      </c:legendEntry>
      <c:legendEntry>
        <c:idx val="2"/>
        <c:txPr>
          <a:bodyPr/>
          <a:lstStyle/>
          <a:p>
            <a:pPr>
              <a:defRPr lang="en-SG" sz="2000"/>
            </a:pPr>
            <a:endParaRPr lang="en-US"/>
          </a:p>
        </c:txPr>
      </c:legendEntry>
      <c:legendEntry>
        <c:idx val="3"/>
        <c:txPr>
          <a:bodyPr/>
          <a:lstStyle/>
          <a:p>
            <a:pPr>
              <a:defRPr lang="en-SG" sz="2000"/>
            </a:pPr>
            <a:endParaRPr lang="en-US"/>
          </a:p>
        </c:txPr>
      </c:legendEntry>
      <c:legendEntry>
        <c:idx val="4"/>
        <c:txPr>
          <a:bodyPr/>
          <a:lstStyle/>
          <a:p>
            <a:pPr>
              <a:defRPr lang="en-SG" sz="2000"/>
            </a:pPr>
            <a:endParaRPr lang="en-US"/>
          </a:p>
        </c:txPr>
      </c:legendEntry>
      <c:layout>
        <c:manualLayout>
          <c:xMode val="edge"/>
          <c:yMode val="edge"/>
          <c:x val="0.55319488188976351"/>
          <c:y val="0"/>
          <c:w val="0.44517661854768165"/>
          <c:h val="0.29961122181053762"/>
        </c:manualLayout>
      </c:layout>
      <c:txPr>
        <a:bodyPr/>
        <a:lstStyle/>
        <a:p>
          <a:pPr>
            <a:defRPr lang="en-SG"/>
          </a:pPr>
          <a:endParaRPr lang="en-US"/>
        </a:p>
      </c:tx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3.7551692776315947E-2"/>
          <c:y val="3.858214542143145E-2"/>
          <c:w val="0.96244830722368524"/>
          <c:h val="0.84672755905511865"/>
        </c:manualLayout>
      </c:layout>
      <c:barChart>
        <c:barDir val="col"/>
        <c:grouping val="clustered"/>
        <c:ser>
          <c:idx val="0"/>
          <c:order val="0"/>
          <c:tx>
            <c:strRef>
              <c:f>Sheet1!$B$1</c:f>
              <c:strCache>
                <c:ptCount val="1"/>
                <c:pt idx="0">
                  <c:v>All (Pre)</c:v>
                </c:pt>
              </c:strCache>
            </c:strRef>
          </c:tx>
          <c:dLbls>
            <c:showVal val="1"/>
          </c:dLbls>
          <c:errBars>
            <c:errBarType val="both"/>
            <c:errValType val="cust"/>
            <c:plus>
              <c:numLit>
                <c:formatCode>General</c:formatCode>
                <c:ptCount val="3"/>
                <c:pt idx="0">
                  <c:v>1.2</c:v>
                </c:pt>
                <c:pt idx="1">
                  <c:v>1.1900000000000019</c:v>
                </c:pt>
                <c:pt idx="2">
                  <c:v>1.32</c:v>
                </c:pt>
              </c:numLit>
            </c:plus>
            <c:minus>
              <c:numLit>
                <c:formatCode>General</c:formatCode>
                <c:ptCount val="3"/>
                <c:pt idx="0">
                  <c:v>1.2</c:v>
                </c:pt>
                <c:pt idx="1">
                  <c:v>1.1900000000000019</c:v>
                </c:pt>
                <c:pt idx="2">
                  <c:v>1.32</c:v>
                </c:pt>
              </c:numLit>
            </c:minus>
          </c:errBars>
          <c:cat>
            <c:strRef>
              <c:f>Sheet1!$A$2:$A$4</c:f>
              <c:strCache>
                <c:ptCount val="3"/>
                <c:pt idx="0">
                  <c:v>I look forward to physics lessons.</c:v>
                </c:pt>
                <c:pt idx="1">
                  <c:v>I really enjoy physics lessons.</c:v>
                </c:pt>
                <c:pt idx="2">
                  <c:v>Physics is one of the most interesting school subjects.</c:v>
                </c:pt>
              </c:strCache>
            </c:strRef>
          </c:cat>
          <c:val>
            <c:numRef>
              <c:f>Sheet1!$B$2:$B$4</c:f>
              <c:numCache>
                <c:formatCode>0.00</c:formatCode>
                <c:ptCount val="3"/>
                <c:pt idx="0">
                  <c:v>4.1062500000000002</c:v>
                </c:pt>
                <c:pt idx="1">
                  <c:v>4.1124999999999945</c:v>
                </c:pt>
                <c:pt idx="2">
                  <c:v>3.8906249999999987</c:v>
                </c:pt>
              </c:numCache>
            </c:numRef>
          </c:val>
        </c:ser>
        <c:ser>
          <c:idx val="1"/>
          <c:order val="1"/>
          <c:tx>
            <c:strRef>
              <c:f>Sheet1!$C$1</c:f>
              <c:strCache>
                <c:ptCount val="1"/>
                <c:pt idx="0">
                  <c:v>All (Post)</c:v>
                </c:pt>
              </c:strCache>
            </c:strRef>
          </c:tx>
          <c:dLbls>
            <c:showVal val="1"/>
          </c:dLbls>
          <c:errBars>
            <c:errBarType val="both"/>
            <c:errValType val="cust"/>
            <c:plus>
              <c:numLit>
                <c:formatCode>General</c:formatCode>
                <c:ptCount val="3"/>
                <c:pt idx="0">
                  <c:v>1.28</c:v>
                </c:pt>
                <c:pt idx="1">
                  <c:v>1.27</c:v>
                </c:pt>
                <c:pt idx="2">
                  <c:v>1.47</c:v>
                </c:pt>
              </c:numLit>
            </c:plus>
            <c:minus>
              <c:numLit>
                <c:formatCode>General</c:formatCode>
                <c:ptCount val="3"/>
                <c:pt idx="0">
                  <c:v>1.28</c:v>
                </c:pt>
                <c:pt idx="1">
                  <c:v>1.29</c:v>
                </c:pt>
                <c:pt idx="2">
                  <c:v>1.47</c:v>
                </c:pt>
              </c:numLit>
            </c:minus>
          </c:errBars>
          <c:cat>
            <c:strRef>
              <c:f>Sheet1!$A$2:$A$4</c:f>
              <c:strCache>
                <c:ptCount val="3"/>
                <c:pt idx="0">
                  <c:v>I look forward to physics lessons.</c:v>
                </c:pt>
                <c:pt idx="1">
                  <c:v>I really enjoy physics lessons.</c:v>
                </c:pt>
                <c:pt idx="2">
                  <c:v>Physics is one of the most interesting school subjects.</c:v>
                </c:pt>
              </c:strCache>
            </c:strRef>
          </c:cat>
          <c:val>
            <c:numRef>
              <c:f>Sheet1!$C$2:$C$4</c:f>
              <c:numCache>
                <c:formatCode>0.00</c:formatCode>
                <c:ptCount val="3"/>
                <c:pt idx="0">
                  <c:v>4.0303030299999998</c:v>
                </c:pt>
                <c:pt idx="1">
                  <c:v>4.0909090910000003</c:v>
                </c:pt>
                <c:pt idx="2">
                  <c:v>3.9898989899999977</c:v>
                </c:pt>
              </c:numCache>
            </c:numRef>
          </c:val>
        </c:ser>
        <c:ser>
          <c:idx val="2"/>
          <c:order val="2"/>
          <c:tx>
            <c:strRef>
              <c:f>Sheet1!$D$1</c:f>
              <c:strCache>
                <c:ptCount val="1"/>
                <c:pt idx="0">
                  <c:v>Best (Pre)</c:v>
                </c:pt>
              </c:strCache>
            </c:strRef>
          </c:tx>
          <c:dLbls>
            <c:txPr>
              <a:bodyPr/>
              <a:lstStyle/>
              <a:p>
                <a:pPr>
                  <a:defRPr sz="2000"/>
                </a:pPr>
                <a:endParaRPr lang="en-US"/>
              </a:p>
            </c:txPr>
            <c:showVal val="1"/>
          </c:dLbls>
          <c:errBars>
            <c:errBarType val="both"/>
            <c:errValType val="cust"/>
            <c:plus>
              <c:numLit>
                <c:formatCode>General</c:formatCode>
                <c:ptCount val="3"/>
                <c:pt idx="0">
                  <c:v>1.1700000000000019</c:v>
                </c:pt>
                <c:pt idx="1">
                  <c:v>1.1299999999999977</c:v>
                </c:pt>
                <c:pt idx="2">
                  <c:v>1.1700000000000019</c:v>
                </c:pt>
              </c:numLit>
            </c:plus>
            <c:minus>
              <c:numLit>
                <c:formatCode>General</c:formatCode>
                <c:ptCount val="3"/>
                <c:pt idx="0">
                  <c:v>1.1700000000000019</c:v>
                </c:pt>
                <c:pt idx="1">
                  <c:v>1.1299999999999977</c:v>
                </c:pt>
                <c:pt idx="2">
                  <c:v>1.1700000000000019</c:v>
                </c:pt>
              </c:numLit>
            </c:minus>
          </c:errBars>
          <c:cat>
            <c:strRef>
              <c:f>Sheet1!$A$2:$A$4</c:f>
              <c:strCache>
                <c:ptCount val="3"/>
                <c:pt idx="0">
                  <c:v>I look forward to physics lessons.</c:v>
                </c:pt>
                <c:pt idx="1">
                  <c:v>I really enjoy physics lessons.</c:v>
                </c:pt>
                <c:pt idx="2">
                  <c:v>Physics is one of the most interesting school subjects.</c:v>
                </c:pt>
              </c:strCache>
            </c:strRef>
          </c:cat>
          <c:val>
            <c:numRef>
              <c:f>Sheet1!$D$2:$D$4</c:f>
              <c:numCache>
                <c:formatCode>0.00</c:formatCode>
                <c:ptCount val="3"/>
                <c:pt idx="0">
                  <c:v>4.1176470588235299</c:v>
                </c:pt>
                <c:pt idx="1">
                  <c:v>4.1764705882352855</c:v>
                </c:pt>
                <c:pt idx="2">
                  <c:v>3.8823529411764701</c:v>
                </c:pt>
              </c:numCache>
            </c:numRef>
          </c:val>
        </c:ser>
        <c:ser>
          <c:idx val="3"/>
          <c:order val="3"/>
          <c:tx>
            <c:strRef>
              <c:f>Sheet1!$E$1</c:f>
              <c:strCache>
                <c:ptCount val="1"/>
                <c:pt idx="0">
                  <c:v>Best (Post)</c:v>
                </c:pt>
              </c:strCache>
            </c:strRef>
          </c:tx>
          <c:dLbls>
            <c:txPr>
              <a:bodyPr/>
              <a:lstStyle/>
              <a:p>
                <a:pPr>
                  <a:defRPr sz="2000"/>
                </a:pPr>
                <a:endParaRPr lang="en-US"/>
              </a:p>
            </c:txPr>
            <c:showVal val="1"/>
          </c:dLbls>
          <c:errBars>
            <c:errBarType val="both"/>
            <c:errValType val="cust"/>
            <c:plus>
              <c:numLit>
                <c:formatCode>General</c:formatCode>
                <c:ptCount val="3"/>
                <c:pt idx="0">
                  <c:v>1.44</c:v>
                </c:pt>
                <c:pt idx="1">
                  <c:v>1.3900000000000001</c:v>
                </c:pt>
                <c:pt idx="2">
                  <c:v>1.45</c:v>
                </c:pt>
              </c:numLit>
            </c:plus>
            <c:minus>
              <c:numLit>
                <c:formatCode>General</c:formatCode>
                <c:ptCount val="3"/>
                <c:pt idx="0">
                  <c:v>1.44</c:v>
                </c:pt>
                <c:pt idx="1">
                  <c:v>1.3900000000000001</c:v>
                </c:pt>
                <c:pt idx="2">
                  <c:v>1.45</c:v>
                </c:pt>
              </c:numLit>
            </c:minus>
          </c:errBars>
          <c:cat>
            <c:strRef>
              <c:f>Sheet1!$A$2:$A$4</c:f>
              <c:strCache>
                <c:ptCount val="3"/>
                <c:pt idx="0">
                  <c:v>I look forward to physics lessons.</c:v>
                </c:pt>
                <c:pt idx="1">
                  <c:v>I really enjoy physics lessons.</c:v>
                </c:pt>
                <c:pt idx="2">
                  <c:v>Physics is one of the most interesting school subjects.</c:v>
                </c:pt>
              </c:strCache>
            </c:strRef>
          </c:cat>
          <c:val>
            <c:numRef>
              <c:f>Sheet1!$E$2:$E$4</c:f>
              <c:numCache>
                <c:formatCode>0.00</c:formatCode>
                <c:ptCount val="3"/>
                <c:pt idx="0">
                  <c:v>4.7333333330000089</c:v>
                </c:pt>
                <c:pt idx="1">
                  <c:v>4.7333333330000089</c:v>
                </c:pt>
                <c:pt idx="2">
                  <c:v>4.6666666669999897</c:v>
                </c:pt>
              </c:numCache>
            </c:numRef>
          </c:val>
        </c:ser>
        <c:axId val="106948096"/>
        <c:axId val="107522304"/>
      </c:barChart>
      <c:catAx>
        <c:axId val="106948096"/>
        <c:scaling>
          <c:orientation val="minMax"/>
        </c:scaling>
        <c:axPos val="b"/>
        <c:numFmt formatCode="General" sourceLinked="1"/>
        <c:tickLblPos val="nextTo"/>
        <c:txPr>
          <a:bodyPr/>
          <a:lstStyle/>
          <a:p>
            <a:pPr>
              <a:defRPr sz="2000"/>
            </a:pPr>
            <a:endParaRPr lang="en-US"/>
          </a:p>
        </c:txPr>
        <c:crossAx val="107522304"/>
        <c:crosses val="autoZero"/>
        <c:auto val="1"/>
        <c:lblAlgn val="ctr"/>
        <c:lblOffset val="100"/>
      </c:catAx>
      <c:valAx>
        <c:axId val="107522304"/>
        <c:scaling>
          <c:orientation val="minMax"/>
          <c:max val="6"/>
          <c:min val="1"/>
        </c:scaling>
        <c:axPos val="l"/>
        <c:majorGridlines/>
        <c:numFmt formatCode="0" sourceLinked="0"/>
        <c:tickLblPos val="nextTo"/>
        <c:crossAx val="106948096"/>
        <c:crosses val="autoZero"/>
        <c:crossBetween val="between"/>
        <c:majorUnit val="1"/>
      </c:valAx>
    </c:plotArea>
    <c:legend>
      <c:legendPos val="r"/>
      <c:layout>
        <c:manualLayout>
          <c:xMode val="edge"/>
          <c:yMode val="edge"/>
          <c:x val="3.5260283821115901E-2"/>
          <c:y val="1.2991032770108279E-2"/>
          <c:w val="0.64411208058452163"/>
          <c:h val="0.11269151356080499"/>
        </c:manualLayout>
      </c:layout>
      <c:txPr>
        <a:bodyPr/>
        <a:lstStyle/>
        <a:p>
          <a:pPr>
            <a:defRPr sz="2000"/>
          </a:pPr>
          <a:endParaRPr lang="en-US"/>
        </a:p>
      </c:txPr>
    </c:legend>
    <c:plotVisOnly val="1"/>
    <c:dispBlanksAs val="gap"/>
  </c:chart>
  <c:externalData r:id="rId1"/>
</c:chartSpace>
</file>

<file path=ppt/diagrams/_rels/data1.xml.rels><?xml version="1.0" encoding="UTF-8" standalone="yes"?>
<Relationships xmlns="http://schemas.openxmlformats.org/package/2006/relationships"><Relationship Id="rId3" Type="http://schemas.openxmlformats.org/officeDocument/2006/relationships/hyperlink" Target="mailto:Tan_Kim_Kia@moe.edu.sg" TargetMode="External"/><Relationship Id="rId2" Type="http://schemas.openxmlformats.org/officeDocument/2006/relationships/hyperlink" Target="mailto:Ning_Hwee_Tiang@moe.edu.sg" TargetMode="External"/><Relationship Id="rId1" Type="http://schemas.openxmlformats.org/officeDocument/2006/relationships/hyperlink" Target="mailto:TzeKwang.LEONG@rgs.edu.sg" TargetMode="External"/><Relationship Id="rId5" Type="http://schemas.openxmlformats.org/officeDocument/2006/relationships/hyperlink" Target="mailto:LEE_Tat_Leong@moe.gov.sg" TargetMode="External"/><Relationship Id="rId4" Type="http://schemas.openxmlformats.org/officeDocument/2006/relationships/hyperlink" Target="mailto:Lawrence_WEE@moe.gov.sg" TargetMode="External"/></Relationships>
</file>

<file path=ppt/diagrams/_rels/data17.xml.rels><?xml version="1.0" encoding="UTF-8" standalone="yes"?>
<Relationships xmlns="http://schemas.openxmlformats.org/package/2006/relationships"><Relationship Id="rId1" Type="http://schemas.openxmlformats.org/officeDocument/2006/relationships/hyperlink" Target="http://intranet.moe.gov.sg/itb/Pages/soeschool/ACT_Update_for_School_Purchased_Software.pdf" TargetMode="External"/></Relationships>
</file>

<file path=ppt/diagrams/_rels/data2.xml.rels><?xml version="1.0" encoding="UTF-8" standalone="yes"?>
<Relationships xmlns="http://schemas.openxmlformats.org/package/2006/relationships"><Relationship Id="rId1" Type="http://schemas.openxmlformats.org/officeDocument/2006/relationships/hyperlink" Target="https://sites.google.com/a/moe.edu.sg/becoming-scientists-through-video-analysis/" TargetMode="External"/></Relationships>
</file>

<file path=ppt/diagrams/_rels/data4.xml.rels><?xml version="1.0" encoding="UTF-8" standalone="yes"?>
<Relationships xmlns="http://schemas.openxmlformats.org/package/2006/relationships"><Relationship Id="rId1" Type="http://schemas.openxmlformats.org/officeDocument/2006/relationships/hyperlink" Target="https://www.cabrillo.edu/~dbrown/tracker/"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mailto:Tan_Kim_Kia@moe.edu.sg" TargetMode="External"/><Relationship Id="rId2" Type="http://schemas.openxmlformats.org/officeDocument/2006/relationships/hyperlink" Target="mailto:Ning_Hwee_Tiang@moe.edu.sg" TargetMode="External"/><Relationship Id="rId1" Type="http://schemas.openxmlformats.org/officeDocument/2006/relationships/hyperlink" Target="mailto:TzeKwang.LEONG@rgs.edu.sg" TargetMode="External"/><Relationship Id="rId5" Type="http://schemas.openxmlformats.org/officeDocument/2006/relationships/hyperlink" Target="mailto:LEE_Tat_Leong@moe.gov.sg" TargetMode="External"/><Relationship Id="rId4" Type="http://schemas.openxmlformats.org/officeDocument/2006/relationships/hyperlink" Target="mailto:Lawrence_WEE@moe.gov.sg" TargetMode="External"/></Relationships>
</file>

<file path=ppt/diagrams/_rels/drawing17.xml.rels><?xml version="1.0" encoding="UTF-8" standalone="yes"?>
<Relationships xmlns="http://schemas.openxmlformats.org/package/2006/relationships"><Relationship Id="rId1" Type="http://schemas.openxmlformats.org/officeDocument/2006/relationships/hyperlink" Target="http://intranet.moe.gov.sg/itb/Pages/soeschool/ACT_Update_for_School_Purchased_Software.pdf"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sites.google.com/a/moe.edu.sg/becoming-scientists-through-video-analysis/"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https://www.cabrillo.edu/~dbrown/tracker/"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B0D219-7C83-4C56-88D4-A77448E1418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SG"/>
        </a:p>
      </dgm:t>
    </dgm:pt>
    <dgm:pt modelId="{C3433A4C-EA68-4ECF-A8C4-D58546DA3F37}">
      <dgm:prSet/>
      <dgm:spPr/>
      <dgm:t>
        <a:bodyPr/>
        <a:lstStyle/>
        <a:p>
          <a:pPr rtl="0"/>
          <a:r>
            <a:rPr lang="en-SG" b="1" i="0" baseline="0" dirty="0" smtClean="0"/>
            <a:t>Becoming scientists through Video Analysis</a:t>
          </a:r>
        </a:p>
        <a:p>
          <a:pPr rtl="0"/>
          <a:r>
            <a:rPr lang="en-GB" b="1" i="0" baseline="0" dirty="0" smtClean="0">
              <a:hlinkClick xmlns:r="http://schemas.openxmlformats.org/officeDocument/2006/relationships" r:id="rId1"/>
            </a:rPr>
            <a:t>TzeKwang.LEONG@rgs.edu.sg</a:t>
          </a:r>
          <a:endParaRPr lang="en-GB" b="1" i="0" baseline="0" dirty="0" smtClean="0"/>
        </a:p>
        <a:p>
          <a:pPr rtl="0"/>
          <a:r>
            <a:rPr lang="en-GB" b="1" i="0" baseline="0" dirty="0" smtClean="0">
              <a:hlinkClick xmlns:r="http://schemas.openxmlformats.org/officeDocument/2006/relationships" r:id="rId2"/>
            </a:rPr>
            <a:t>Ning_Hwee_Tiang@moe.edu.sg</a:t>
          </a:r>
          <a:endParaRPr lang="en-GB" b="1" i="0" baseline="0" dirty="0" smtClean="0"/>
        </a:p>
        <a:p>
          <a:pPr rtl="0"/>
          <a:r>
            <a:rPr lang="en-GB" b="1" i="0" baseline="0" dirty="0" smtClean="0">
              <a:hlinkClick xmlns:r="http://schemas.openxmlformats.org/officeDocument/2006/relationships" r:id="rId3"/>
            </a:rPr>
            <a:t>Tan_Kim_Kia@moe.edu.sg</a:t>
          </a:r>
          <a:r>
            <a:rPr lang="en-GB" b="1" i="0" baseline="0" dirty="0" smtClean="0"/>
            <a:t>  </a:t>
          </a:r>
        </a:p>
        <a:p>
          <a:pPr rtl="0"/>
          <a:r>
            <a:rPr lang="en-GB" b="1" i="0" baseline="0" dirty="0" smtClean="0">
              <a:hlinkClick xmlns:r="http://schemas.openxmlformats.org/officeDocument/2006/relationships" r:id="rId4"/>
            </a:rPr>
            <a:t>Lawrence_WEE@moe.gov.sg</a:t>
          </a:r>
          <a:endParaRPr lang="en-GB" b="1" i="0" baseline="0" dirty="0" smtClean="0"/>
        </a:p>
        <a:p>
          <a:pPr rtl="0"/>
          <a:r>
            <a:rPr lang="en-GB" b="1" i="0" baseline="0" dirty="0" smtClean="0">
              <a:hlinkClick xmlns:r="http://schemas.openxmlformats.org/officeDocument/2006/relationships" r:id="rId5"/>
            </a:rPr>
            <a:t>LEE_Tat_Leong@moe.gov.sg</a:t>
          </a:r>
          <a:r>
            <a:rPr lang="en-GB" b="1" i="0" baseline="0" dirty="0" smtClean="0"/>
            <a:t> </a:t>
          </a:r>
        </a:p>
        <a:p>
          <a:pPr rtl="0"/>
          <a:r>
            <a:rPr lang="en-GB" b="1" i="0" baseline="0" dirty="0" smtClean="0"/>
            <a:t>Date: 04 Feb 2015</a:t>
          </a:r>
        </a:p>
        <a:p>
          <a:pPr rtl="0"/>
          <a:r>
            <a:rPr lang="en-GB" b="1" i="0" baseline="0" dirty="0" smtClean="0"/>
            <a:t>Venue: </a:t>
          </a:r>
          <a:r>
            <a:rPr lang="en-GB" b="1" i="0" baseline="0" dirty="0" err="1" smtClean="0"/>
            <a:t>edulab@AST</a:t>
          </a:r>
          <a:r>
            <a:rPr lang="en-GB" b="1" i="0" baseline="0" dirty="0" smtClean="0"/>
            <a:t>, 2 Malan Road </a:t>
          </a:r>
          <a:r>
            <a:rPr lang="en-GB" b="1" i="0" baseline="0" dirty="0" err="1" smtClean="0"/>
            <a:t>Blk</a:t>
          </a:r>
          <a:r>
            <a:rPr lang="en-GB" b="1" i="0" baseline="0" dirty="0" smtClean="0"/>
            <a:t> J</a:t>
          </a:r>
          <a:r>
            <a:rPr lang="en-GB" b="1" i="0" baseline="0" dirty="0" smtClean="0"/>
            <a:t>, Level 4</a:t>
          </a:r>
        </a:p>
        <a:p>
          <a:pPr rtl="0"/>
          <a:r>
            <a:rPr lang="en-GB" b="1" i="0" baseline="0" dirty="0" smtClean="0"/>
            <a:t>Time: 1500-1730</a:t>
          </a:r>
          <a:endParaRPr lang="en-SG" dirty="0"/>
        </a:p>
      </dgm:t>
    </dgm:pt>
    <dgm:pt modelId="{1E404F96-8EC0-471A-8D6A-94CE5DEB9C98}" type="parTrans" cxnId="{BB08FCB5-21BD-4D26-A042-993196F76839}">
      <dgm:prSet/>
      <dgm:spPr/>
      <dgm:t>
        <a:bodyPr/>
        <a:lstStyle/>
        <a:p>
          <a:endParaRPr lang="en-SG"/>
        </a:p>
      </dgm:t>
    </dgm:pt>
    <dgm:pt modelId="{6B68C0DB-9567-4973-B267-BD228A073DA8}" type="sibTrans" cxnId="{BB08FCB5-21BD-4D26-A042-993196F76839}">
      <dgm:prSet/>
      <dgm:spPr/>
      <dgm:t>
        <a:bodyPr/>
        <a:lstStyle/>
        <a:p>
          <a:endParaRPr lang="en-SG"/>
        </a:p>
      </dgm:t>
    </dgm:pt>
    <dgm:pt modelId="{5791053A-B952-421D-AE48-371302E4ACCF}" type="pres">
      <dgm:prSet presAssocID="{54B0D219-7C83-4C56-88D4-A77448E1418A}" presName="linear" presStyleCnt="0">
        <dgm:presLayoutVars>
          <dgm:animLvl val="lvl"/>
          <dgm:resizeHandles val="exact"/>
        </dgm:presLayoutVars>
      </dgm:prSet>
      <dgm:spPr/>
      <dgm:t>
        <a:bodyPr/>
        <a:lstStyle/>
        <a:p>
          <a:endParaRPr lang="en-US"/>
        </a:p>
      </dgm:t>
    </dgm:pt>
    <dgm:pt modelId="{E180C8F2-9EEF-4E5E-99F4-27F77928D928}" type="pres">
      <dgm:prSet presAssocID="{C3433A4C-EA68-4ECF-A8C4-D58546DA3F37}" presName="parentText" presStyleLbl="node1" presStyleIdx="0" presStyleCnt="1" custScaleY="110982" custLinFactY="-177462" custLinFactNeighborX="-433" custLinFactNeighborY="-200000">
        <dgm:presLayoutVars>
          <dgm:chMax val="0"/>
          <dgm:bulletEnabled val="1"/>
        </dgm:presLayoutVars>
      </dgm:prSet>
      <dgm:spPr/>
      <dgm:t>
        <a:bodyPr/>
        <a:lstStyle/>
        <a:p>
          <a:endParaRPr lang="en-SG"/>
        </a:p>
      </dgm:t>
    </dgm:pt>
  </dgm:ptLst>
  <dgm:cxnLst>
    <dgm:cxn modelId="{0D7D0CCB-BD5F-4EA5-A1ED-3986069F2DFF}" type="presOf" srcId="{54B0D219-7C83-4C56-88D4-A77448E1418A}" destId="{5791053A-B952-421D-AE48-371302E4ACCF}" srcOrd="0" destOrd="0" presId="urn:microsoft.com/office/officeart/2005/8/layout/vList2"/>
    <dgm:cxn modelId="{E8BE0C57-D17E-43E7-B2AE-AC3EB0E0C2DA}" type="presOf" srcId="{C3433A4C-EA68-4ECF-A8C4-D58546DA3F37}" destId="{E180C8F2-9EEF-4E5E-99F4-27F77928D928}" srcOrd="0" destOrd="0" presId="urn:microsoft.com/office/officeart/2005/8/layout/vList2"/>
    <dgm:cxn modelId="{BB08FCB5-21BD-4D26-A042-993196F76839}" srcId="{54B0D219-7C83-4C56-88D4-A77448E1418A}" destId="{C3433A4C-EA68-4ECF-A8C4-D58546DA3F37}" srcOrd="0" destOrd="0" parTransId="{1E404F96-8EC0-471A-8D6A-94CE5DEB9C98}" sibTransId="{6B68C0DB-9567-4973-B267-BD228A073DA8}"/>
    <dgm:cxn modelId="{9528C9EC-9B78-42FD-ADC8-6BDC10DF2A66}" type="presParOf" srcId="{5791053A-B952-421D-AE48-371302E4ACCF}" destId="{E180C8F2-9EEF-4E5E-99F4-27F77928D928}"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ABEDD0E-790B-4D01-BE62-1C6F427394D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SG"/>
        </a:p>
      </dgm:t>
    </dgm:pt>
    <dgm:pt modelId="{E6BF4FAA-BF76-47CC-8B60-4CA0023648A5}">
      <dgm:prSet/>
      <dgm:spPr/>
      <dgm:t>
        <a:bodyPr/>
        <a:lstStyle/>
        <a:p>
          <a:pPr algn="ctr" rtl="0"/>
          <a:r>
            <a:rPr lang="en-US" b="1" dirty="0" smtClean="0"/>
            <a:t>REFINING DESIGN PRINCIPLES</a:t>
          </a:r>
          <a:endParaRPr lang="en-SG" dirty="0"/>
        </a:p>
      </dgm:t>
    </dgm:pt>
    <dgm:pt modelId="{327158B8-1982-45CE-A91C-8AB117714363}" type="parTrans" cxnId="{AF7B58FF-2907-4899-81B5-64724F09995B}">
      <dgm:prSet/>
      <dgm:spPr/>
      <dgm:t>
        <a:bodyPr/>
        <a:lstStyle/>
        <a:p>
          <a:endParaRPr lang="en-SG"/>
        </a:p>
      </dgm:t>
    </dgm:pt>
    <dgm:pt modelId="{82472387-F4A8-4B98-AE58-B71791BCABDB}" type="sibTrans" cxnId="{AF7B58FF-2907-4899-81B5-64724F09995B}">
      <dgm:prSet/>
      <dgm:spPr/>
      <dgm:t>
        <a:bodyPr/>
        <a:lstStyle/>
        <a:p>
          <a:endParaRPr lang="en-SG"/>
        </a:p>
      </dgm:t>
    </dgm:pt>
    <dgm:pt modelId="{3BA20B17-7E9F-4BCE-8B1A-AF8621C69A50}" type="pres">
      <dgm:prSet presAssocID="{9ABEDD0E-790B-4D01-BE62-1C6F427394DA}" presName="linear" presStyleCnt="0">
        <dgm:presLayoutVars>
          <dgm:animLvl val="lvl"/>
          <dgm:resizeHandles val="exact"/>
        </dgm:presLayoutVars>
      </dgm:prSet>
      <dgm:spPr/>
      <dgm:t>
        <a:bodyPr/>
        <a:lstStyle/>
        <a:p>
          <a:endParaRPr lang="en-SG"/>
        </a:p>
      </dgm:t>
    </dgm:pt>
    <dgm:pt modelId="{A07EE919-B640-466C-A943-27162103DD0D}" type="pres">
      <dgm:prSet presAssocID="{E6BF4FAA-BF76-47CC-8B60-4CA0023648A5}" presName="parentText" presStyleLbl="node1" presStyleIdx="0" presStyleCnt="1">
        <dgm:presLayoutVars>
          <dgm:chMax val="0"/>
          <dgm:bulletEnabled val="1"/>
        </dgm:presLayoutVars>
      </dgm:prSet>
      <dgm:spPr/>
      <dgm:t>
        <a:bodyPr/>
        <a:lstStyle/>
        <a:p>
          <a:endParaRPr lang="en-SG"/>
        </a:p>
      </dgm:t>
    </dgm:pt>
  </dgm:ptLst>
  <dgm:cxnLst>
    <dgm:cxn modelId="{697911D7-1C69-44D9-BAE8-03B9D043A525}" type="presOf" srcId="{9ABEDD0E-790B-4D01-BE62-1C6F427394DA}" destId="{3BA20B17-7E9F-4BCE-8B1A-AF8621C69A50}" srcOrd="0" destOrd="0" presId="urn:microsoft.com/office/officeart/2005/8/layout/vList2"/>
    <dgm:cxn modelId="{7FB319FB-219C-4A35-9AE0-4E750DC284AE}" type="presOf" srcId="{E6BF4FAA-BF76-47CC-8B60-4CA0023648A5}" destId="{A07EE919-B640-466C-A943-27162103DD0D}" srcOrd="0" destOrd="0" presId="urn:microsoft.com/office/officeart/2005/8/layout/vList2"/>
    <dgm:cxn modelId="{AF7B58FF-2907-4899-81B5-64724F09995B}" srcId="{9ABEDD0E-790B-4D01-BE62-1C6F427394DA}" destId="{E6BF4FAA-BF76-47CC-8B60-4CA0023648A5}" srcOrd="0" destOrd="0" parTransId="{327158B8-1982-45CE-A91C-8AB117714363}" sibTransId="{82472387-F4A8-4B98-AE58-B71791BCABDB}"/>
    <dgm:cxn modelId="{BEE1EE6A-E15F-4ED0-907E-99510AF88FBB}" type="presParOf" srcId="{3BA20B17-7E9F-4BCE-8B1A-AF8621C69A50}" destId="{A07EE919-B640-466C-A943-27162103DD0D}"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89E0C97-1C42-4B55-B771-2606F937ED28}"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n-SG"/>
        </a:p>
      </dgm:t>
    </dgm:pt>
    <dgm:pt modelId="{34715BB4-C265-464F-821B-603A887B3903}">
      <dgm:prSet/>
      <dgm:spPr/>
      <dgm:t>
        <a:bodyPr/>
        <a:lstStyle/>
        <a:p>
          <a:pPr rtl="0"/>
          <a:r>
            <a:rPr lang="en-US" dirty="0" smtClean="0"/>
            <a:t>After every lesson observation</a:t>
          </a:r>
          <a:endParaRPr lang="en-SG" dirty="0"/>
        </a:p>
      </dgm:t>
    </dgm:pt>
    <dgm:pt modelId="{A094EE5C-EB65-4891-AA40-0CC2490A01E5}" type="parTrans" cxnId="{94130C07-EDDB-4494-AFCC-166BFBA4F474}">
      <dgm:prSet/>
      <dgm:spPr/>
      <dgm:t>
        <a:bodyPr/>
        <a:lstStyle/>
        <a:p>
          <a:endParaRPr lang="en-SG"/>
        </a:p>
      </dgm:t>
    </dgm:pt>
    <dgm:pt modelId="{A646D98A-838C-47E8-B9E9-00FB9116DE9E}" type="sibTrans" cxnId="{94130C07-EDDB-4494-AFCC-166BFBA4F474}">
      <dgm:prSet/>
      <dgm:spPr/>
      <dgm:t>
        <a:bodyPr/>
        <a:lstStyle/>
        <a:p>
          <a:endParaRPr lang="en-SG"/>
        </a:p>
      </dgm:t>
    </dgm:pt>
    <dgm:pt modelId="{FD1A083B-B66C-46CC-9C4A-E1237478348B}">
      <dgm:prSet/>
      <dgm:spPr/>
      <dgm:t>
        <a:bodyPr/>
        <a:lstStyle/>
        <a:p>
          <a:pPr rtl="0"/>
          <a:r>
            <a:rPr lang="en-US" dirty="0" smtClean="0"/>
            <a:t>surface strengths and areas for improvement</a:t>
          </a:r>
          <a:endParaRPr lang="en-SG" dirty="0"/>
        </a:p>
      </dgm:t>
    </dgm:pt>
    <dgm:pt modelId="{30EC1BE1-15AD-4F9B-8E79-3F8C338FDA40}" type="parTrans" cxnId="{7F7744D1-53F5-4912-B26F-33D61C9CCF91}">
      <dgm:prSet/>
      <dgm:spPr/>
      <dgm:t>
        <a:bodyPr/>
        <a:lstStyle/>
        <a:p>
          <a:endParaRPr lang="en-SG"/>
        </a:p>
      </dgm:t>
    </dgm:pt>
    <dgm:pt modelId="{B64F20F6-6397-465D-9728-C9D29C400A1A}" type="sibTrans" cxnId="{7F7744D1-53F5-4912-B26F-33D61C9CCF91}">
      <dgm:prSet/>
      <dgm:spPr/>
      <dgm:t>
        <a:bodyPr/>
        <a:lstStyle/>
        <a:p>
          <a:endParaRPr lang="en-SG"/>
        </a:p>
      </dgm:t>
    </dgm:pt>
    <dgm:pt modelId="{B0C75149-7EB7-4416-A302-C822E5747736}">
      <dgm:prSet/>
      <dgm:spPr/>
      <dgm:t>
        <a:bodyPr/>
        <a:lstStyle/>
        <a:p>
          <a:pPr rtl="0"/>
          <a:r>
            <a:rPr lang="en-US" dirty="0" err="1" smtClean="0"/>
            <a:t>organise</a:t>
          </a:r>
          <a:r>
            <a:rPr lang="en-US" dirty="0" smtClean="0"/>
            <a:t> the input according to the design principles</a:t>
          </a:r>
          <a:endParaRPr lang="en-SG" dirty="0"/>
        </a:p>
      </dgm:t>
    </dgm:pt>
    <dgm:pt modelId="{B1E6A2D0-CCD6-471F-BB65-96643D3A9365}" type="parTrans" cxnId="{57984402-73B5-4F8B-ADB3-005D4075FEE6}">
      <dgm:prSet/>
      <dgm:spPr/>
      <dgm:t>
        <a:bodyPr/>
        <a:lstStyle/>
        <a:p>
          <a:endParaRPr lang="en-SG"/>
        </a:p>
      </dgm:t>
    </dgm:pt>
    <dgm:pt modelId="{850664AA-5AEB-4F9A-B638-541FE6732B2A}" type="sibTrans" cxnId="{57984402-73B5-4F8B-ADB3-005D4075FEE6}">
      <dgm:prSet/>
      <dgm:spPr/>
      <dgm:t>
        <a:bodyPr/>
        <a:lstStyle/>
        <a:p>
          <a:endParaRPr lang="en-SG"/>
        </a:p>
      </dgm:t>
    </dgm:pt>
    <dgm:pt modelId="{B9DE4C8C-B555-420F-A845-5FC4427C508B}" type="pres">
      <dgm:prSet presAssocID="{189E0C97-1C42-4B55-B771-2606F937ED28}" presName="CompostProcess" presStyleCnt="0">
        <dgm:presLayoutVars>
          <dgm:dir/>
          <dgm:resizeHandles val="exact"/>
        </dgm:presLayoutVars>
      </dgm:prSet>
      <dgm:spPr/>
      <dgm:t>
        <a:bodyPr/>
        <a:lstStyle/>
        <a:p>
          <a:endParaRPr lang="en-SG"/>
        </a:p>
      </dgm:t>
    </dgm:pt>
    <dgm:pt modelId="{1D42B88E-9115-4D9F-ABE5-263CCCE075CD}" type="pres">
      <dgm:prSet presAssocID="{189E0C97-1C42-4B55-B771-2606F937ED28}" presName="arrow" presStyleLbl="bgShp" presStyleIdx="0" presStyleCnt="1"/>
      <dgm:spPr/>
    </dgm:pt>
    <dgm:pt modelId="{CB2DE427-1CAD-49AB-AFD9-6565419E5ACE}" type="pres">
      <dgm:prSet presAssocID="{189E0C97-1C42-4B55-B771-2606F937ED28}" presName="linearProcess" presStyleCnt="0"/>
      <dgm:spPr/>
    </dgm:pt>
    <dgm:pt modelId="{134A1011-9303-492B-954A-50E963AFB55D}" type="pres">
      <dgm:prSet presAssocID="{34715BB4-C265-464F-821B-603A887B3903}" presName="textNode" presStyleLbl="node1" presStyleIdx="0" presStyleCnt="3">
        <dgm:presLayoutVars>
          <dgm:bulletEnabled val="1"/>
        </dgm:presLayoutVars>
      </dgm:prSet>
      <dgm:spPr/>
      <dgm:t>
        <a:bodyPr/>
        <a:lstStyle/>
        <a:p>
          <a:endParaRPr lang="en-SG"/>
        </a:p>
      </dgm:t>
    </dgm:pt>
    <dgm:pt modelId="{7EC8B004-EBB8-4705-83EF-499F2CA635E4}" type="pres">
      <dgm:prSet presAssocID="{A646D98A-838C-47E8-B9E9-00FB9116DE9E}" presName="sibTrans" presStyleCnt="0"/>
      <dgm:spPr/>
    </dgm:pt>
    <dgm:pt modelId="{5DE6DBB3-3508-45BE-8ACD-376F5374229D}" type="pres">
      <dgm:prSet presAssocID="{FD1A083B-B66C-46CC-9C4A-E1237478348B}" presName="textNode" presStyleLbl="node1" presStyleIdx="1" presStyleCnt="3">
        <dgm:presLayoutVars>
          <dgm:bulletEnabled val="1"/>
        </dgm:presLayoutVars>
      </dgm:prSet>
      <dgm:spPr/>
      <dgm:t>
        <a:bodyPr/>
        <a:lstStyle/>
        <a:p>
          <a:endParaRPr lang="en-SG"/>
        </a:p>
      </dgm:t>
    </dgm:pt>
    <dgm:pt modelId="{50422280-51B9-466C-873F-B6868B8106A8}" type="pres">
      <dgm:prSet presAssocID="{B64F20F6-6397-465D-9728-C9D29C400A1A}" presName="sibTrans" presStyleCnt="0"/>
      <dgm:spPr/>
    </dgm:pt>
    <dgm:pt modelId="{F5E4997D-BA49-4971-A4B1-DB821406873D}" type="pres">
      <dgm:prSet presAssocID="{B0C75149-7EB7-4416-A302-C822E5747736}" presName="textNode" presStyleLbl="node1" presStyleIdx="2" presStyleCnt="3">
        <dgm:presLayoutVars>
          <dgm:bulletEnabled val="1"/>
        </dgm:presLayoutVars>
      </dgm:prSet>
      <dgm:spPr/>
      <dgm:t>
        <a:bodyPr/>
        <a:lstStyle/>
        <a:p>
          <a:endParaRPr lang="en-SG"/>
        </a:p>
      </dgm:t>
    </dgm:pt>
  </dgm:ptLst>
  <dgm:cxnLst>
    <dgm:cxn modelId="{FCC987B6-0114-4271-9BA6-6E4D390C6FC3}" type="presOf" srcId="{B0C75149-7EB7-4416-A302-C822E5747736}" destId="{F5E4997D-BA49-4971-A4B1-DB821406873D}" srcOrd="0" destOrd="0" presId="urn:microsoft.com/office/officeart/2005/8/layout/hProcess9"/>
    <dgm:cxn modelId="{94130C07-EDDB-4494-AFCC-166BFBA4F474}" srcId="{189E0C97-1C42-4B55-B771-2606F937ED28}" destId="{34715BB4-C265-464F-821B-603A887B3903}" srcOrd="0" destOrd="0" parTransId="{A094EE5C-EB65-4891-AA40-0CC2490A01E5}" sibTransId="{A646D98A-838C-47E8-B9E9-00FB9116DE9E}"/>
    <dgm:cxn modelId="{C484E9B8-D880-4069-917A-5945F5CEDC7D}" type="presOf" srcId="{34715BB4-C265-464F-821B-603A887B3903}" destId="{134A1011-9303-492B-954A-50E963AFB55D}" srcOrd="0" destOrd="0" presId="urn:microsoft.com/office/officeart/2005/8/layout/hProcess9"/>
    <dgm:cxn modelId="{69EC0E14-6E4E-434D-BECD-1D86E41B6295}" type="presOf" srcId="{FD1A083B-B66C-46CC-9C4A-E1237478348B}" destId="{5DE6DBB3-3508-45BE-8ACD-376F5374229D}" srcOrd="0" destOrd="0" presId="urn:microsoft.com/office/officeart/2005/8/layout/hProcess9"/>
    <dgm:cxn modelId="{57984402-73B5-4F8B-ADB3-005D4075FEE6}" srcId="{189E0C97-1C42-4B55-B771-2606F937ED28}" destId="{B0C75149-7EB7-4416-A302-C822E5747736}" srcOrd="2" destOrd="0" parTransId="{B1E6A2D0-CCD6-471F-BB65-96643D3A9365}" sibTransId="{850664AA-5AEB-4F9A-B638-541FE6732B2A}"/>
    <dgm:cxn modelId="{7F7744D1-53F5-4912-B26F-33D61C9CCF91}" srcId="{189E0C97-1C42-4B55-B771-2606F937ED28}" destId="{FD1A083B-B66C-46CC-9C4A-E1237478348B}" srcOrd="1" destOrd="0" parTransId="{30EC1BE1-15AD-4F9B-8E79-3F8C338FDA40}" sibTransId="{B64F20F6-6397-465D-9728-C9D29C400A1A}"/>
    <dgm:cxn modelId="{CCA461C3-1F74-4A3E-B95A-B86813F868BA}" type="presOf" srcId="{189E0C97-1C42-4B55-B771-2606F937ED28}" destId="{B9DE4C8C-B555-420F-A845-5FC4427C508B}" srcOrd="0" destOrd="0" presId="urn:microsoft.com/office/officeart/2005/8/layout/hProcess9"/>
    <dgm:cxn modelId="{BBA69599-0D9F-4595-805B-34B7351D49FF}" type="presParOf" srcId="{B9DE4C8C-B555-420F-A845-5FC4427C508B}" destId="{1D42B88E-9115-4D9F-ABE5-263CCCE075CD}" srcOrd="0" destOrd="0" presId="urn:microsoft.com/office/officeart/2005/8/layout/hProcess9"/>
    <dgm:cxn modelId="{B42BD9A6-3ACF-4A52-B7D9-7907D529B621}" type="presParOf" srcId="{B9DE4C8C-B555-420F-A845-5FC4427C508B}" destId="{CB2DE427-1CAD-49AB-AFD9-6565419E5ACE}" srcOrd="1" destOrd="0" presId="urn:microsoft.com/office/officeart/2005/8/layout/hProcess9"/>
    <dgm:cxn modelId="{A8F9BD9E-A300-42E3-A0C4-2B3D9DB89AEE}" type="presParOf" srcId="{CB2DE427-1CAD-49AB-AFD9-6565419E5ACE}" destId="{134A1011-9303-492B-954A-50E963AFB55D}" srcOrd="0" destOrd="0" presId="urn:microsoft.com/office/officeart/2005/8/layout/hProcess9"/>
    <dgm:cxn modelId="{C089F049-44B8-48F8-9FBB-BCC7608B4FD3}" type="presParOf" srcId="{CB2DE427-1CAD-49AB-AFD9-6565419E5ACE}" destId="{7EC8B004-EBB8-4705-83EF-499F2CA635E4}" srcOrd="1" destOrd="0" presId="urn:microsoft.com/office/officeart/2005/8/layout/hProcess9"/>
    <dgm:cxn modelId="{4CF4699F-9009-40FA-BFCC-B96BE570C01F}" type="presParOf" srcId="{CB2DE427-1CAD-49AB-AFD9-6565419E5ACE}" destId="{5DE6DBB3-3508-45BE-8ACD-376F5374229D}" srcOrd="2" destOrd="0" presId="urn:microsoft.com/office/officeart/2005/8/layout/hProcess9"/>
    <dgm:cxn modelId="{3F619C96-65C1-41DB-BE57-65195A4E21C0}" type="presParOf" srcId="{CB2DE427-1CAD-49AB-AFD9-6565419E5ACE}" destId="{50422280-51B9-466C-873F-B6868B8106A8}" srcOrd="3" destOrd="0" presId="urn:microsoft.com/office/officeart/2005/8/layout/hProcess9"/>
    <dgm:cxn modelId="{CEFC7057-F164-4796-9B44-87EC4527851B}" type="presParOf" srcId="{CB2DE427-1CAD-49AB-AFD9-6565419E5ACE}" destId="{F5E4997D-BA49-4971-A4B1-DB821406873D}" srcOrd="4" destOrd="0" presId="urn:microsoft.com/office/officeart/2005/8/layout/hProcess9"/>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57B0FCF-B04E-454A-8FA4-A0F227565DB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SG"/>
        </a:p>
      </dgm:t>
    </dgm:pt>
    <dgm:pt modelId="{64B5C862-07E8-48C8-82E1-A87F0ACC14EB}">
      <dgm:prSet/>
      <dgm:spPr/>
      <dgm:t>
        <a:bodyPr/>
        <a:lstStyle/>
        <a:p>
          <a:pPr rtl="0"/>
          <a:r>
            <a:rPr lang="en-US" b="1" dirty="0" smtClean="0"/>
            <a:t>REFINING DESIGN PRINCIPLES</a:t>
          </a:r>
          <a:endParaRPr lang="en-SG" dirty="0"/>
        </a:p>
      </dgm:t>
    </dgm:pt>
    <dgm:pt modelId="{A5809406-ADA2-4EEC-808D-F1EE6286A5F2}" type="parTrans" cxnId="{9161544E-2DF7-4761-8F46-51CCF37466FB}">
      <dgm:prSet/>
      <dgm:spPr/>
      <dgm:t>
        <a:bodyPr/>
        <a:lstStyle/>
        <a:p>
          <a:endParaRPr lang="en-SG"/>
        </a:p>
      </dgm:t>
    </dgm:pt>
    <dgm:pt modelId="{20A7DE4F-0FD5-48E0-8C38-2A55F7E33F83}" type="sibTrans" cxnId="{9161544E-2DF7-4761-8F46-51CCF37466FB}">
      <dgm:prSet/>
      <dgm:spPr/>
      <dgm:t>
        <a:bodyPr/>
        <a:lstStyle/>
        <a:p>
          <a:endParaRPr lang="en-SG"/>
        </a:p>
      </dgm:t>
    </dgm:pt>
    <dgm:pt modelId="{60703BE2-5D18-44DD-8976-CE2BF2E3048C}" type="pres">
      <dgm:prSet presAssocID="{C57B0FCF-B04E-454A-8FA4-A0F227565DB1}" presName="linear" presStyleCnt="0">
        <dgm:presLayoutVars>
          <dgm:animLvl val="lvl"/>
          <dgm:resizeHandles val="exact"/>
        </dgm:presLayoutVars>
      </dgm:prSet>
      <dgm:spPr/>
      <dgm:t>
        <a:bodyPr/>
        <a:lstStyle/>
        <a:p>
          <a:endParaRPr lang="en-SG"/>
        </a:p>
      </dgm:t>
    </dgm:pt>
    <dgm:pt modelId="{60F9794B-C2F1-47CC-8184-8ABC6E1F03C4}" type="pres">
      <dgm:prSet presAssocID="{64B5C862-07E8-48C8-82E1-A87F0ACC14EB}" presName="parentText" presStyleLbl="node1" presStyleIdx="0" presStyleCnt="1">
        <dgm:presLayoutVars>
          <dgm:chMax val="0"/>
          <dgm:bulletEnabled val="1"/>
        </dgm:presLayoutVars>
      </dgm:prSet>
      <dgm:spPr/>
      <dgm:t>
        <a:bodyPr/>
        <a:lstStyle/>
        <a:p>
          <a:endParaRPr lang="en-SG"/>
        </a:p>
      </dgm:t>
    </dgm:pt>
  </dgm:ptLst>
  <dgm:cxnLst>
    <dgm:cxn modelId="{18081055-90E0-466B-A06A-229038962438}" type="presOf" srcId="{C57B0FCF-B04E-454A-8FA4-A0F227565DB1}" destId="{60703BE2-5D18-44DD-8976-CE2BF2E3048C}" srcOrd="0" destOrd="0" presId="urn:microsoft.com/office/officeart/2005/8/layout/vList2"/>
    <dgm:cxn modelId="{63B78028-7E63-43DF-8483-8DF5DE475A9F}" type="presOf" srcId="{64B5C862-07E8-48C8-82E1-A87F0ACC14EB}" destId="{60F9794B-C2F1-47CC-8184-8ABC6E1F03C4}" srcOrd="0" destOrd="0" presId="urn:microsoft.com/office/officeart/2005/8/layout/vList2"/>
    <dgm:cxn modelId="{9161544E-2DF7-4761-8F46-51CCF37466FB}" srcId="{C57B0FCF-B04E-454A-8FA4-A0F227565DB1}" destId="{64B5C862-07E8-48C8-82E1-A87F0ACC14EB}" srcOrd="0" destOrd="0" parTransId="{A5809406-ADA2-4EEC-808D-F1EE6286A5F2}" sibTransId="{20A7DE4F-0FD5-48E0-8C38-2A55F7E33F83}"/>
    <dgm:cxn modelId="{F88BFE47-A9CF-4742-9C10-9133694B6F6E}" type="presParOf" srcId="{60703BE2-5D18-44DD-8976-CE2BF2E3048C}" destId="{60F9794B-C2F1-47CC-8184-8ABC6E1F03C4}"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066BD63-D583-491F-A474-7D68541776F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SG"/>
        </a:p>
      </dgm:t>
    </dgm:pt>
    <dgm:pt modelId="{BA22034D-5349-41D6-9B08-279D833CA1E2}">
      <dgm:prSet/>
      <dgm:spPr/>
      <dgm:t>
        <a:bodyPr/>
        <a:lstStyle/>
        <a:p>
          <a:pPr algn="ctr" rtl="0"/>
          <a:r>
            <a:rPr lang="en-US" b="1" dirty="0" smtClean="0"/>
            <a:t>REFINING DESIGN PRINCIPLES</a:t>
          </a:r>
          <a:endParaRPr lang="en-SG" dirty="0"/>
        </a:p>
      </dgm:t>
    </dgm:pt>
    <dgm:pt modelId="{0A9B2A2A-5729-4C7B-9378-15C65706A14D}" type="parTrans" cxnId="{765F7685-6653-4A56-96F4-924573F8C558}">
      <dgm:prSet/>
      <dgm:spPr/>
      <dgm:t>
        <a:bodyPr/>
        <a:lstStyle/>
        <a:p>
          <a:pPr algn="ctr"/>
          <a:endParaRPr lang="en-SG"/>
        </a:p>
      </dgm:t>
    </dgm:pt>
    <dgm:pt modelId="{A25F2F40-CE6F-4F16-99E7-FEBE2924E328}" type="sibTrans" cxnId="{765F7685-6653-4A56-96F4-924573F8C558}">
      <dgm:prSet/>
      <dgm:spPr/>
      <dgm:t>
        <a:bodyPr/>
        <a:lstStyle/>
        <a:p>
          <a:pPr algn="ctr"/>
          <a:endParaRPr lang="en-SG"/>
        </a:p>
      </dgm:t>
    </dgm:pt>
    <dgm:pt modelId="{40872E08-5367-4B5B-B0D2-9AC2A4E62440}" type="pres">
      <dgm:prSet presAssocID="{F066BD63-D583-491F-A474-7D68541776FE}" presName="linear" presStyleCnt="0">
        <dgm:presLayoutVars>
          <dgm:animLvl val="lvl"/>
          <dgm:resizeHandles val="exact"/>
        </dgm:presLayoutVars>
      </dgm:prSet>
      <dgm:spPr/>
      <dgm:t>
        <a:bodyPr/>
        <a:lstStyle/>
        <a:p>
          <a:endParaRPr lang="en-SG"/>
        </a:p>
      </dgm:t>
    </dgm:pt>
    <dgm:pt modelId="{449223C3-C16D-4E66-BF75-3E1DB373B341}" type="pres">
      <dgm:prSet presAssocID="{BA22034D-5349-41D6-9B08-279D833CA1E2}" presName="parentText" presStyleLbl="node1" presStyleIdx="0" presStyleCnt="1">
        <dgm:presLayoutVars>
          <dgm:chMax val="0"/>
          <dgm:bulletEnabled val="1"/>
        </dgm:presLayoutVars>
      </dgm:prSet>
      <dgm:spPr/>
      <dgm:t>
        <a:bodyPr/>
        <a:lstStyle/>
        <a:p>
          <a:endParaRPr lang="en-SG"/>
        </a:p>
      </dgm:t>
    </dgm:pt>
  </dgm:ptLst>
  <dgm:cxnLst>
    <dgm:cxn modelId="{3DA0717F-90DD-418A-90D9-9C4B5075B8EF}" type="presOf" srcId="{BA22034D-5349-41D6-9B08-279D833CA1E2}" destId="{449223C3-C16D-4E66-BF75-3E1DB373B341}" srcOrd="0" destOrd="0" presId="urn:microsoft.com/office/officeart/2005/8/layout/vList2"/>
    <dgm:cxn modelId="{765F7685-6653-4A56-96F4-924573F8C558}" srcId="{F066BD63-D583-491F-A474-7D68541776FE}" destId="{BA22034D-5349-41D6-9B08-279D833CA1E2}" srcOrd="0" destOrd="0" parTransId="{0A9B2A2A-5729-4C7B-9378-15C65706A14D}" sibTransId="{A25F2F40-CE6F-4F16-99E7-FEBE2924E328}"/>
    <dgm:cxn modelId="{ECDCB50B-0FC1-45CA-AC29-E42FD48F3DA1}" type="presOf" srcId="{F066BD63-D583-491F-A474-7D68541776FE}" destId="{40872E08-5367-4B5B-B0D2-9AC2A4E62440}" srcOrd="0" destOrd="0" presId="urn:microsoft.com/office/officeart/2005/8/layout/vList2"/>
    <dgm:cxn modelId="{35652A66-44A9-4E28-B574-851D0F1CC9D0}" type="presParOf" srcId="{40872E08-5367-4B5B-B0D2-9AC2A4E62440}" destId="{449223C3-C16D-4E66-BF75-3E1DB373B341}"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0054611-6383-45C1-8745-B73A8B85534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8700AB7-31E2-4812-8058-1EFBB2C95D8C}">
      <dgm:prSet custT="1"/>
      <dgm:spPr/>
      <dgm:t>
        <a:bodyPr/>
        <a:lstStyle/>
        <a:p>
          <a:pPr rtl="0"/>
          <a:r>
            <a:rPr lang="en-US" sz="2000" b="0" i="0" baseline="0" dirty="0" smtClean="0"/>
            <a:t>Tracker Push n Constant Deceleration Model</a:t>
          </a:r>
        </a:p>
        <a:p>
          <a:pPr rtl="0"/>
          <a:r>
            <a:rPr lang="en-US" sz="2000" b="0" i="0" baseline="0" dirty="0" smtClean="0"/>
            <a:t>Model A constant v = 0.5927</a:t>
          </a:r>
        </a:p>
        <a:p>
          <a:pPr rtl="0"/>
          <a:r>
            <a:rPr lang="en-US" sz="2000" b="0" i="0" baseline="0" dirty="0" smtClean="0"/>
            <a:t>Model C </a:t>
          </a:r>
          <a:r>
            <a:rPr lang="en-US" sz="2000" b="0" i="0" baseline="0" dirty="0" err="1" smtClean="0"/>
            <a:t>Fdrag</a:t>
          </a:r>
          <a:r>
            <a:rPr lang="en-US" sz="2000" b="0" i="0" baseline="0" dirty="0" smtClean="0"/>
            <a:t> = k*</a:t>
          </a:r>
          <a:r>
            <a:rPr lang="en-US" sz="2000" b="0" i="0" baseline="0" dirty="0" err="1" smtClean="0"/>
            <a:t>vx</a:t>
          </a:r>
          <a:endParaRPr lang="en-US" sz="2000" b="0" i="0" baseline="0" dirty="0" smtClean="0"/>
        </a:p>
        <a:p>
          <a:pPr rtl="0"/>
          <a:r>
            <a:rPr lang="en-US" sz="2000" b="0" i="0" baseline="0" dirty="0" smtClean="0"/>
            <a:t>Model B F = </a:t>
          </a:r>
          <a:r>
            <a:rPr lang="el-GR" sz="2000" b="0" i="0" dirty="0" smtClean="0"/>
            <a:t>μ</a:t>
          </a:r>
          <a:r>
            <a:rPr lang="en-US" sz="2000" b="0" i="0" dirty="0" smtClean="0"/>
            <a:t> *R</a:t>
          </a:r>
        </a:p>
        <a:p>
          <a:pPr rtl="0"/>
          <a:r>
            <a:rPr lang="en-US" sz="2000" b="0" i="0" baseline="0" dirty="0" smtClean="0"/>
            <a:t>Model D = </a:t>
          </a:r>
          <a:r>
            <a:rPr lang="en-US" sz="2000" b="0" i="0" baseline="0" dirty="0" err="1" smtClean="0"/>
            <a:t>fx</a:t>
          </a:r>
          <a:r>
            <a:rPr lang="en-US" sz="2000" b="0" i="0" baseline="0" dirty="0" smtClean="0"/>
            <a:t> = if(t&lt;0.167,0,if(t&lt;0.172,Push,Friction)) , Push = 134, Friction = -1.268E-1*2</a:t>
          </a:r>
          <a:endParaRPr lang="en-US" sz="2000" b="0" i="0" baseline="0" dirty="0"/>
        </a:p>
      </dgm:t>
    </dgm:pt>
    <dgm:pt modelId="{7C37294F-F2CE-4DF9-B54D-B7F70B436ED9}" type="parTrans" cxnId="{6D43650C-0FC8-4401-AD96-190700868245}">
      <dgm:prSet/>
      <dgm:spPr/>
      <dgm:t>
        <a:bodyPr/>
        <a:lstStyle/>
        <a:p>
          <a:endParaRPr lang="en-US"/>
        </a:p>
      </dgm:t>
    </dgm:pt>
    <dgm:pt modelId="{7C78B171-1282-4589-BB97-892D0508E11D}" type="sibTrans" cxnId="{6D43650C-0FC8-4401-AD96-190700868245}">
      <dgm:prSet/>
      <dgm:spPr/>
      <dgm:t>
        <a:bodyPr/>
        <a:lstStyle/>
        <a:p>
          <a:endParaRPr lang="en-US"/>
        </a:p>
      </dgm:t>
    </dgm:pt>
    <dgm:pt modelId="{C51EBD07-3199-499C-A5A5-0DED8A7D0787}" type="pres">
      <dgm:prSet presAssocID="{80054611-6383-45C1-8745-B73A8B85534D}" presName="linear" presStyleCnt="0">
        <dgm:presLayoutVars>
          <dgm:animLvl val="lvl"/>
          <dgm:resizeHandles val="exact"/>
        </dgm:presLayoutVars>
      </dgm:prSet>
      <dgm:spPr/>
      <dgm:t>
        <a:bodyPr/>
        <a:lstStyle/>
        <a:p>
          <a:endParaRPr lang="en-US"/>
        </a:p>
      </dgm:t>
    </dgm:pt>
    <dgm:pt modelId="{260BDAFE-4264-4981-A209-6F038294E2E3}" type="pres">
      <dgm:prSet presAssocID="{18700AB7-31E2-4812-8058-1EFBB2C95D8C}" presName="parentText" presStyleLbl="node1" presStyleIdx="0" presStyleCnt="1">
        <dgm:presLayoutVars>
          <dgm:chMax val="0"/>
          <dgm:bulletEnabled val="1"/>
        </dgm:presLayoutVars>
      </dgm:prSet>
      <dgm:spPr/>
      <dgm:t>
        <a:bodyPr/>
        <a:lstStyle/>
        <a:p>
          <a:endParaRPr lang="en-US"/>
        </a:p>
      </dgm:t>
    </dgm:pt>
  </dgm:ptLst>
  <dgm:cxnLst>
    <dgm:cxn modelId="{6D43650C-0FC8-4401-AD96-190700868245}" srcId="{80054611-6383-45C1-8745-B73A8B85534D}" destId="{18700AB7-31E2-4812-8058-1EFBB2C95D8C}" srcOrd="0" destOrd="0" parTransId="{7C37294F-F2CE-4DF9-B54D-B7F70B436ED9}" sibTransId="{7C78B171-1282-4589-BB97-892D0508E11D}"/>
    <dgm:cxn modelId="{5ACB5CA9-94AC-455F-95A2-85E938B68594}" type="presOf" srcId="{80054611-6383-45C1-8745-B73A8B85534D}" destId="{C51EBD07-3199-499C-A5A5-0DED8A7D0787}" srcOrd="0" destOrd="0" presId="urn:microsoft.com/office/officeart/2005/8/layout/vList2"/>
    <dgm:cxn modelId="{2110EF06-C93B-48DC-B9E6-8B5566BB71CF}" type="presOf" srcId="{18700AB7-31E2-4812-8058-1EFBB2C95D8C}" destId="{260BDAFE-4264-4981-A209-6F038294E2E3}" srcOrd="0" destOrd="0" presId="urn:microsoft.com/office/officeart/2005/8/layout/vList2"/>
    <dgm:cxn modelId="{8724B24C-FA55-4DBB-846F-E1373025C898}" type="presParOf" srcId="{C51EBD07-3199-499C-A5A5-0DED8A7D0787}" destId="{260BDAFE-4264-4981-A209-6F038294E2E3}"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F220260-03E0-47B9-83A7-0BC0762F1DB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CA4E740-340C-4ADD-8824-11AEB2DB178F}">
      <dgm:prSet/>
      <dgm:spPr/>
      <dgm:t>
        <a:bodyPr/>
        <a:lstStyle/>
        <a:p>
          <a:pPr rtl="0"/>
          <a:r>
            <a:rPr lang="en-SG" b="0" i="0" baseline="0" dirty="0" smtClean="0"/>
            <a:t>9. Students are given opportunities to discuss their analysis with the teachers both in class and outside class. Suggestions were made by teachers to refine their video, given direction for further readings or suggestion on analysis.</a:t>
          </a:r>
          <a:endParaRPr lang="en-US" dirty="0"/>
        </a:p>
      </dgm:t>
    </dgm:pt>
    <dgm:pt modelId="{BE2DC692-D765-4EBE-96AB-D00340D57971}" type="parTrans" cxnId="{4624F32E-06F4-418F-8FA1-649554600D78}">
      <dgm:prSet/>
      <dgm:spPr/>
      <dgm:t>
        <a:bodyPr/>
        <a:lstStyle/>
        <a:p>
          <a:endParaRPr lang="en-US"/>
        </a:p>
      </dgm:t>
    </dgm:pt>
    <dgm:pt modelId="{3A661E2B-7581-4B81-87D0-EA274E6983DB}" type="sibTrans" cxnId="{4624F32E-06F4-418F-8FA1-649554600D78}">
      <dgm:prSet/>
      <dgm:spPr/>
      <dgm:t>
        <a:bodyPr/>
        <a:lstStyle/>
        <a:p>
          <a:endParaRPr lang="en-US"/>
        </a:p>
      </dgm:t>
    </dgm:pt>
    <dgm:pt modelId="{71D108CA-01AF-4C4D-996E-5D8FC1457B71}" type="pres">
      <dgm:prSet presAssocID="{AF220260-03E0-47B9-83A7-0BC0762F1DBD}" presName="linear" presStyleCnt="0">
        <dgm:presLayoutVars>
          <dgm:animLvl val="lvl"/>
          <dgm:resizeHandles val="exact"/>
        </dgm:presLayoutVars>
      </dgm:prSet>
      <dgm:spPr/>
      <dgm:t>
        <a:bodyPr/>
        <a:lstStyle/>
        <a:p>
          <a:endParaRPr lang="en-US"/>
        </a:p>
      </dgm:t>
    </dgm:pt>
    <dgm:pt modelId="{A1391581-D218-4D5D-8FCA-2CBAE1FCE68D}" type="pres">
      <dgm:prSet presAssocID="{DCA4E740-340C-4ADD-8824-11AEB2DB178F}" presName="parentText" presStyleLbl="node1" presStyleIdx="0" presStyleCnt="1">
        <dgm:presLayoutVars>
          <dgm:chMax val="0"/>
          <dgm:bulletEnabled val="1"/>
        </dgm:presLayoutVars>
      </dgm:prSet>
      <dgm:spPr/>
      <dgm:t>
        <a:bodyPr/>
        <a:lstStyle/>
        <a:p>
          <a:endParaRPr lang="en-US"/>
        </a:p>
      </dgm:t>
    </dgm:pt>
  </dgm:ptLst>
  <dgm:cxnLst>
    <dgm:cxn modelId="{F1B9571D-3A69-45C4-B23D-77896A1A365E}" type="presOf" srcId="{AF220260-03E0-47B9-83A7-0BC0762F1DBD}" destId="{71D108CA-01AF-4C4D-996E-5D8FC1457B71}" srcOrd="0" destOrd="0" presId="urn:microsoft.com/office/officeart/2005/8/layout/vList2"/>
    <dgm:cxn modelId="{CD389C36-EA2D-4EBD-BE73-8C02719C1FDE}" type="presOf" srcId="{DCA4E740-340C-4ADD-8824-11AEB2DB178F}" destId="{A1391581-D218-4D5D-8FCA-2CBAE1FCE68D}" srcOrd="0" destOrd="0" presId="urn:microsoft.com/office/officeart/2005/8/layout/vList2"/>
    <dgm:cxn modelId="{4624F32E-06F4-418F-8FA1-649554600D78}" srcId="{AF220260-03E0-47B9-83A7-0BC0762F1DBD}" destId="{DCA4E740-340C-4ADD-8824-11AEB2DB178F}" srcOrd="0" destOrd="0" parTransId="{BE2DC692-D765-4EBE-96AB-D00340D57971}" sibTransId="{3A661E2B-7581-4B81-87D0-EA274E6983DB}"/>
    <dgm:cxn modelId="{D1DCE535-39A3-4134-9647-C0AF53CE2C4F}" type="presParOf" srcId="{71D108CA-01AF-4C4D-996E-5D8FC1457B71}" destId="{A1391581-D218-4D5D-8FCA-2CBAE1FCE68D}"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D064B64-4965-4163-9EDF-0919F27728D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6909C57-C206-47B7-9B93-D1A73F5AE91A}">
      <dgm:prSet/>
      <dgm:spPr/>
      <dgm:t>
        <a:bodyPr/>
        <a:lstStyle/>
        <a:p>
          <a:pPr rtl="0"/>
          <a:r>
            <a:rPr lang="en-US" b="0" i="0" baseline="0" dirty="0" smtClean="0"/>
            <a:t>Tracker 4.87 is SSOE white listed</a:t>
          </a:r>
          <a:endParaRPr lang="en-US" b="0" i="0" baseline="0" dirty="0"/>
        </a:p>
      </dgm:t>
    </dgm:pt>
    <dgm:pt modelId="{2338522E-ACE8-4CE4-98EE-1402E687981E}" type="parTrans" cxnId="{3F8E7D90-10C5-4493-B772-B58708F326A5}">
      <dgm:prSet/>
      <dgm:spPr/>
      <dgm:t>
        <a:bodyPr/>
        <a:lstStyle/>
        <a:p>
          <a:endParaRPr lang="en-US"/>
        </a:p>
      </dgm:t>
    </dgm:pt>
    <dgm:pt modelId="{2FE965C5-BFF8-458A-A359-51B533FDFBA0}" type="sibTrans" cxnId="{3F8E7D90-10C5-4493-B772-B58708F326A5}">
      <dgm:prSet/>
      <dgm:spPr/>
      <dgm:t>
        <a:bodyPr/>
        <a:lstStyle/>
        <a:p>
          <a:endParaRPr lang="en-US"/>
        </a:p>
      </dgm:t>
    </dgm:pt>
    <dgm:pt modelId="{575675E7-0F80-4935-BE49-A271684C4A12}" type="pres">
      <dgm:prSet presAssocID="{AD064B64-4965-4163-9EDF-0919F27728DD}" presName="linear" presStyleCnt="0">
        <dgm:presLayoutVars>
          <dgm:animLvl val="lvl"/>
          <dgm:resizeHandles val="exact"/>
        </dgm:presLayoutVars>
      </dgm:prSet>
      <dgm:spPr/>
      <dgm:t>
        <a:bodyPr/>
        <a:lstStyle/>
        <a:p>
          <a:endParaRPr lang="en-US"/>
        </a:p>
      </dgm:t>
    </dgm:pt>
    <dgm:pt modelId="{B17BBBF8-F81C-4C41-8C08-DB34FEFD8EC2}" type="pres">
      <dgm:prSet presAssocID="{36909C57-C206-47B7-9B93-D1A73F5AE91A}" presName="parentText" presStyleLbl="node1" presStyleIdx="0" presStyleCnt="1">
        <dgm:presLayoutVars>
          <dgm:chMax val="0"/>
          <dgm:bulletEnabled val="1"/>
        </dgm:presLayoutVars>
      </dgm:prSet>
      <dgm:spPr/>
      <dgm:t>
        <a:bodyPr/>
        <a:lstStyle/>
        <a:p>
          <a:endParaRPr lang="en-US"/>
        </a:p>
      </dgm:t>
    </dgm:pt>
  </dgm:ptLst>
  <dgm:cxnLst>
    <dgm:cxn modelId="{0AAD531A-B085-459A-8DD0-47DFB20A37A9}" type="presOf" srcId="{AD064B64-4965-4163-9EDF-0919F27728DD}" destId="{575675E7-0F80-4935-BE49-A271684C4A12}" srcOrd="0" destOrd="0" presId="urn:microsoft.com/office/officeart/2005/8/layout/vList2"/>
    <dgm:cxn modelId="{A1DB1664-E2E1-4F13-BCC5-0A29CBFFDDC9}" type="presOf" srcId="{36909C57-C206-47B7-9B93-D1A73F5AE91A}" destId="{B17BBBF8-F81C-4C41-8C08-DB34FEFD8EC2}" srcOrd="0" destOrd="0" presId="urn:microsoft.com/office/officeart/2005/8/layout/vList2"/>
    <dgm:cxn modelId="{3F8E7D90-10C5-4493-B772-B58708F326A5}" srcId="{AD064B64-4965-4163-9EDF-0919F27728DD}" destId="{36909C57-C206-47B7-9B93-D1A73F5AE91A}" srcOrd="0" destOrd="0" parTransId="{2338522E-ACE8-4CE4-98EE-1402E687981E}" sibTransId="{2FE965C5-BFF8-458A-A359-51B533FDFBA0}"/>
    <dgm:cxn modelId="{64A82306-992F-403E-9AD2-49A970FFBBDB}" type="presParOf" srcId="{575675E7-0F80-4935-BE49-A271684C4A12}" destId="{B17BBBF8-F81C-4C41-8C08-DB34FEFD8EC2}"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770B285-2BF2-4C0E-97BB-54867E7DAA5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10F5EB4-A1AF-4B62-AA7D-F31EC6ABCFCF}">
      <dgm:prSet custT="1"/>
      <dgm:spPr/>
      <dgm:t>
        <a:bodyPr/>
        <a:lstStyle/>
        <a:p>
          <a:pPr rtl="0"/>
          <a:r>
            <a:rPr lang="en-US" sz="2400" b="0" i="0" baseline="0" dirty="0" smtClean="0"/>
            <a:t>updated 13 Nov 2014. do a CONTROL-FIND (F) and look for "open source" </a:t>
          </a:r>
        </a:p>
        <a:p>
          <a:pPr rtl="0"/>
          <a:r>
            <a:rPr lang="en-US" sz="2400" b="0" i="0" baseline="0" dirty="0" smtClean="0">
              <a:hlinkClick xmlns:r="http://schemas.openxmlformats.org/officeDocument/2006/relationships" r:id="rId1"/>
            </a:rPr>
            <a:t>http://intranet.moe.gov.sg/itb/Pages/soeschool/ACT_Update_for_School_Purchased_Software.pdf</a:t>
          </a:r>
          <a:endParaRPr lang="en-US" sz="2400" b="0" i="0" baseline="0" dirty="0"/>
        </a:p>
      </dgm:t>
    </dgm:pt>
    <dgm:pt modelId="{3A4F6068-F4D1-4F98-A6D9-3F4DED017912}" type="parTrans" cxnId="{9CA6E6C0-CFB6-4584-AC80-734581E9842D}">
      <dgm:prSet/>
      <dgm:spPr/>
      <dgm:t>
        <a:bodyPr/>
        <a:lstStyle/>
        <a:p>
          <a:endParaRPr lang="en-US"/>
        </a:p>
      </dgm:t>
    </dgm:pt>
    <dgm:pt modelId="{89BC53D4-4789-46AB-A9E0-BC028B295638}" type="sibTrans" cxnId="{9CA6E6C0-CFB6-4584-AC80-734581E9842D}">
      <dgm:prSet/>
      <dgm:spPr/>
      <dgm:t>
        <a:bodyPr/>
        <a:lstStyle/>
        <a:p>
          <a:endParaRPr lang="en-US"/>
        </a:p>
      </dgm:t>
    </dgm:pt>
    <dgm:pt modelId="{8F966690-F69D-49E7-A60B-4F069D73BBB7}" type="pres">
      <dgm:prSet presAssocID="{4770B285-2BF2-4C0E-97BB-54867E7DAA5E}" presName="linear" presStyleCnt="0">
        <dgm:presLayoutVars>
          <dgm:animLvl val="lvl"/>
          <dgm:resizeHandles val="exact"/>
        </dgm:presLayoutVars>
      </dgm:prSet>
      <dgm:spPr/>
      <dgm:t>
        <a:bodyPr/>
        <a:lstStyle/>
        <a:p>
          <a:endParaRPr lang="en-US"/>
        </a:p>
      </dgm:t>
    </dgm:pt>
    <dgm:pt modelId="{FC8615FD-98AB-4286-B82D-C167F624857C}" type="pres">
      <dgm:prSet presAssocID="{910F5EB4-A1AF-4B62-AA7D-F31EC6ABCFCF}" presName="parentText" presStyleLbl="node1" presStyleIdx="0" presStyleCnt="1" custScaleY="218319">
        <dgm:presLayoutVars>
          <dgm:chMax val="0"/>
          <dgm:bulletEnabled val="1"/>
        </dgm:presLayoutVars>
      </dgm:prSet>
      <dgm:spPr/>
      <dgm:t>
        <a:bodyPr/>
        <a:lstStyle/>
        <a:p>
          <a:endParaRPr lang="en-US"/>
        </a:p>
      </dgm:t>
    </dgm:pt>
  </dgm:ptLst>
  <dgm:cxnLst>
    <dgm:cxn modelId="{467AB9A5-34E7-43E6-8249-4FC4F3E4FD1C}" type="presOf" srcId="{910F5EB4-A1AF-4B62-AA7D-F31EC6ABCFCF}" destId="{FC8615FD-98AB-4286-B82D-C167F624857C}" srcOrd="0" destOrd="0" presId="urn:microsoft.com/office/officeart/2005/8/layout/vList2"/>
    <dgm:cxn modelId="{9CA6E6C0-CFB6-4584-AC80-734581E9842D}" srcId="{4770B285-2BF2-4C0E-97BB-54867E7DAA5E}" destId="{910F5EB4-A1AF-4B62-AA7D-F31EC6ABCFCF}" srcOrd="0" destOrd="0" parTransId="{3A4F6068-F4D1-4F98-A6D9-3F4DED017912}" sibTransId="{89BC53D4-4789-46AB-A9E0-BC028B295638}"/>
    <dgm:cxn modelId="{558A1A8F-6AB9-49B3-88E9-D68827A7FD51}" type="presOf" srcId="{4770B285-2BF2-4C0E-97BB-54867E7DAA5E}" destId="{8F966690-F69D-49E7-A60B-4F069D73BBB7}" srcOrd="0" destOrd="0" presId="urn:microsoft.com/office/officeart/2005/8/layout/vList2"/>
    <dgm:cxn modelId="{81A37BAB-9C58-4F58-8F19-25364C57F2C8}" type="presParOf" srcId="{8F966690-F69D-49E7-A60B-4F069D73BBB7}" destId="{FC8615FD-98AB-4286-B82D-C167F624857C}" srcOrd="0" destOrd="0" presId="urn:microsoft.com/office/officeart/2005/8/layout/vList2"/>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0472845-DA61-4228-86AE-BE7A74CB936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SG"/>
        </a:p>
      </dgm:t>
    </dgm:pt>
    <dgm:pt modelId="{D9A0C075-303D-4DD2-BA03-49158496ADFD}">
      <dgm:prSet/>
      <dgm:spPr/>
      <dgm:t>
        <a:bodyPr/>
        <a:lstStyle/>
        <a:p>
          <a:pPr rtl="0"/>
          <a:r>
            <a:rPr lang="en-SG" b="0" i="0" baseline="0" dirty="0" smtClean="0"/>
            <a:t>Singapore Teachers Shared Library in Tracker: http://iwant2study.org/lookangejss/</a:t>
          </a:r>
          <a:endParaRPr lang="en-SG" dirty="0"/>
        </a:p>
      </dgm:t>
    </dgm:pt>
    <dgm:pt modelId="{05AEE5FA-330B-4EE0-8233-694B038FC6CC}" type="parTrans" cxnId="{BD47C287-A0CD-48DF-B057-1912E10B688B}">
      <dgm:prSet/>
      <dgm:spPr/>
      <dgm:t>
        <a:bodyPr/>
        <a:lstStyle/>
        <a:p>
          <a:endParaRPr lang="en-SG"/>
        </a:p>
      </dgm:t>
    </dgm:pt>
    <dgm:pt modelId="{7E93C79C-E68C-4657-B1E9-F3621D6FF132}" type="sibTrans" cxnId="{BD47C287-A0CD-48DF-B057-1912E10B688B}">
      <dgm:prSet/>
      <dgm:spPr/>
      <dgm:t>
        <a:bodyPr/>
        <a:lstStyle/>
        <a:p>
          <a:endParaRPr lang="en-SG"/>
        </a:p>
      </dgm:t>
    </dgm:pt>
    <dgm:pt modelId="{F6B002FC-9A49-4A4B-9B6A-CB517C06993B}" type="pres">
      <dgm:prSet presAssocID="{E0472845-DA61-4228-86AE-BE7A74CB9363}" presName="linear" presStyleCnt="0">
        <dgm:presLayoutVars>
          <dgm:animLvl val="lvl"/>
          <dgm:resizeHandles val="exact"/>
        </dgm:presLayoutVars>
      </dgm:prSet>
      <dgm:spPr/>
      <dgm:t>
        <a:bodyPr/>
        <a:lstStyle/>
        <a:p>
          <a:endParaRPr lang="en-SG"/>
        </a:p>
      </dgm:t>
    </dgm:pt>
    <dgm:pt modelId="{FF91F9D1-31E1-4595-B110-741BC2476470}" type="pres">
      <dgm:prSet presAssocID="{D9A0C075-303D-4DD2-BA03-49158496ADFD}" presName="parentText" presStyleLbl="node1" presStyleIdx="0" presStyleCnt="1" custLinFactNeighborX="-7" custLinFactNeighborY="-72324">
        <dgm:presLayoutVars>
          <dgm:chMax val="0"/>
          <dgm:bulletEnabled val="1"/>
        </dgm:presLayoutVars>
      </dgm:prSet>
      <dgm:spPr/>
      <dgm:t>
        <a:bodyPr/>
        <a:lstStyle/>
        <a:p>
          <a:endParaRPr lang="en-SG"/>
        </a:p>
      </dgm:t>
    </dgm:pt>
  </dgm:ptLst>
  <dgm:cxnLst>
    <dgm:cxn modelId="{B2F49FE0-C382-45F3-A746-62FBDC8E8A4B}" type="presOf" srcId="{E0472845-DA61-4228-86AE-BE7A74CB9363}" destId="{F6B002FC-9A49-4A4B-9B6A-CB517C06993B}" srcOrd="0" destOrd="0" presId="urn:microsoft.com/office/officeart/2005/8/layout/vList2"/>
    <dgm:cxn modelId="{BD47C287-A0CD-48DF-B057-1912E10B688B}" srcId="{E0472845-DA61-4228-86AE-BE7A74CB9363}" destId="{D9A0C075-303D-4DD2-BA03-49158496ADFD}" srcOrd="0" destOrd="0" parTransId="{05AEE5FA-330B-4EE0-8233-694B038FC6CC}" sibTransId="{7E93C79C-E68C-4657-B1E9-F3621D6FF132}"/>
    <dgm:cxn modelId="{234AD958-CB77-455D-9840-4D64EDD69E03}" type="presOf" srcId="{D9A0C075-303D-4DD2-BA03-49158496ADFD}" destId="{FF91F9D1-31E1-4595-B110-741BC2476470}" srcOrd="0" destOrd="0" presId="urn:microsoft.com/office/officeart/2005/8/layout/vList2"/>
    <dgm:cxn modelId="{68A59395-7102-4766-B3F5-E5DAF7C02182}" type="presParOf" srcId="{F6B002FC-9A49-4A4B-9B6A-CB517C06993B}" destId="{FF91F9D1-31E1-4595-B110-741BC2476470}"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3CF0111-E92B-41C8-BFFF-8EAFA0D442B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76796B0-7E46-48D2-AF18-0C01A96007B7}">
      <dgm:prSet/>
      <dgm:spPr/>
      <dgm:t>
        <a:bodyPr/>
        <a:lstStyle/>
        <a:p>
          <a:pPr rtl="0"/>
          <a:r>
            <a:rPr lang="en-US" b="0" i="0" baseline="0" dirty="0" smtClean="0"/>
            <a:t>Reflect and Feedback</a:t>
          </a:r>
          <a:endParaRPr lang="en-US" b="0" i="0" baseline="0" dirty="0"/>
        </a:p>
      </dgm:t>
    </dgm:pt>
    <dgm:pt modelId="{FE82E709-D238-4BE5-8457-53E92EECA139}" type="parTrans" cxnId="{65A99C86-38BE-4D12-9743-5CA030074057}">
      <dgm:prSet/>
      <dgm:spPr/>
      <dgm:t>
        <a:bodyPr/>
        <a:lstStyle/>
        <a:p>
          <a:endParaRPr lang="en-US"/>
        </a:p>
      </dgm:t>
    </dgm:pt>
    <dgm:pt modelId="{E3807F85-2EAB-418F-A311-6E057A272662}" type="sibTrans" cxnId="{65A99C86-38BE-4D12-9743-5CA030074057}">
      <dgm:prSet/>
      <dgm:spPr/>
      <dgm:t>
        <a:bodyPr/>
        <a:lstStyle/>
        <a:p>
          <a:endParaRPr lang="en-US"/>
        </a:p>
      </dgm:t>
    </dgm:pt>
    <dgm:pt modelId="{6E3BABC7-2848-479E-856F-F67A15DE0D1D}" type="pres">
      <dgm:prSet presAssocID="{13CF0111-E92B-41C8-BFFF-8EAFA0D442B1}" presName="linear" presStyleCnt="0">
        <dgm:presLayoutVars>
          <dgm:animLvl val="lvl"/>
          <dgm:resizeHandles val="exact"/>
        </dgm:presLayoutVars>
      </dgm:prSet>
      <dgm:spPr/>
      <dgm:t>
        <a:bodyPr/>
        <a:lstStyle/>
        <a:p>
          <a:endParaRPr lang="en-US"/>
        </a:p>
      </dgm:t>
    </dgm:pt>
    <dgm:pt modelId="{81F4C7FC-A15A-49C1-9229-08684F608563}" type="pres">
      <dgm:prSet presAssocID="{076796B0-7E46-48D2-AF18-0C01A96007B7}" presName="parentText" presStyleLbl="node1" presStyleIdx="0" presStyleCnt="1" custLinFactNeighborX="-5556" custLinFactNeighborY="26123">
        <dgm:presLayoutVars>
          <dgm:chMax val="0"/>
          <dgm:bulletEnabled val="1"/>
        </dgm:presLayoutVars>
      </dgm:prSet>
      <dgm:spPr/>
      <dgm:t>
        <a:bodyPr/>
        <a:lstStyle/>
        <a:p>
          <a:endParaRPr lang="en-US"/>
        </a:p>
      </dgm:t>
    </dgm:pt>
  </dgm:ptLst>
  <dgm:cxnLst>
    <dgm:cxn modelId="{65A99C86-38BE-4D12-9743-5CA030074057}" srcId="{13CF0111-E92B-41C8-BFFF-8EAFA0D442B1}" destId="{076796B0-7E46-48D2-AF18-0C01A96007B7}" srcOrd="0" destOrd="0" parTransId="{FE82E709-D238-4BE5-8457-53E92EECA139}" sibTransId="{E3807F85-2EAB-418F-A311-6E057A272662}"/>
    <dgm:cxn modelId="{C88DD3B8-FB27-4192-A480-23340FFA960C}" type="presOf" srcId="{076796B0-7E46-48D2-AF18-0C01A96007B7}" destId="{81F4C7FC-A15A-49C1-9229-08684F608563}" srcOrd="0" destOrd="0" presId="urn:microsoft.com/office/officeart/2005/8/layout/vList2"/>
    <dgm:cxn modelId="{40454EFF-25FA-4964-B476-47FC9B95A85E}" type="presOf" srcId="{13CF0111-E92B-41C8-BFFF-8EAFA0D442B1}" destId="{6E3BABC7-2848-479E-856F-F67A15DE0D1D}" srcOrd="0" destOrd="0" presId="urn:microsoft.com/office/officeart/2005/8/layout/vList2"/>
    <dgm:cxn modelId="{C0C4F753-395E-4D94-9593-FA737FC1D006}" type="presParOf" srcId="{6E3BABC7-2848-479E-856F-F67A15DE0D1D}" destId="{81F4C7FC-A15A-49C1-9229-08684F608563}"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EA01C9-CD40-41A9-8C01-2AB705BA20D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C866DEA-F033-4819-AB77-600CC146C20A}">
      <dgm:prSet/>
      <dgm:spPr/>
      <dgm:t>
        <a:bodyPr/>
        <a:lstStyle/>
        <a:p>
          <a:pPr rtl="0"/>
          <a:r>
            <a:rPr lang="en-US" b="0" i="0" baseline="0" dirty="0" smtClean="0">
              <a:hlinkClick xmlns:r="http://schemas.openxmlformats.org/officeDocument/2006/relationships" r:id="rId1"/>
            </a:rPr>
            <a:t>https://sites.google.com/a/moe.edu.sg/becoming-scientists-through-video-analysis/</a:t>
          </a:r>
          <a:endParaRPr lang="en-US" b="0" i="0" baseline="0" dirty="0"/>
        </a:p>
      </dgm:t>
    </dgm:pt>
    <dgm:pt modelId="{3674937E-A2A6-4516-B286-820408EA75FF}" type="parTrans" cxnId="{D0928A09-B2D1-40D4-8FA3-0CC2EA77438C}">
      <dgm:prSet/>
      <dgm:spPr/>
      <dgm:t>
        <a:bodyPr/>
        <a:lstStyle/>
        <a:p>
          <a:endParaRPr lang="en-US"/>
        </a:p>
      </dgm:t>
    </dgm:pt>
    <dgm:pt modelId="{EB47B7E1-EA88-4661-8C4F-7D2EEA703CB6}" type="sibTrans" cxnId="{D0928A09-B2D1-40D4-8FA3-0CC2EA77438C}">
      <dgm:prSet/>
      <dgm:spPr/>
      <dgm:t>
        <a:bodyPr/>
        <a:lstStyle/>
        <a:p>
          <a:endParaRPr lang="en-US"/>
        </a:p>
      </dgm:t>
    </dgm:pt>
    <dgm:pt modelId="{394E2621-E76D-4301-AACB-8C99B6D28519}" type="pres">
      <dgm:prSet presAssocID="{E0EA01C9-CD40-41A9-8C01-2AB705BA20D0}" presName="linear" presStyleCnt="0">
        <dgm:presLayoutVars>
          <dgm:animLvl val="lvl"/>
          <dgm:resizeHandles val="exact"/>
        </dgm:presLayoutVars>
      </dgm:prSet>
      <dgm:spPr/>
      <dgm:t>
        <a:bodyPr/>
        <a:lstStyle/>
        <a:p>
          <a:endParaRPr lang="en-US"/>
        </a:p>
      </dgm:t>
    </dgm:pt>
    <dgm:pt modelId="{F7642325-2961-4451-8F7A-F5B31D25BC29}" type="pres">
      <dgm:prSet presAssocID="{AC866DEA-F033-4819-AB77-600CC146C20A}" presName="parentText" presStyleLbl="node1" presStyleIdx="0" presStyleCnt="1">
        <dgm:presLayoutVars>
          <dgm:chMax val="0"/>
          <dgm:bulletEnabled val="1"/>
        </dgm:presLayoutVars>
      </dgm:prSet>
      <dgm:spPr/>
      <dgm:t>
        <a:bodyPr/>
        <a:lstStyle/>
        <a:p>
          <a:endParaRPr lang="en-US"/>
        </a:p>
      </dgm:t>
    </dgm:pt>
  </dgm:ptLst>
  <dgm:cxnLst>
    <dgm:cxn modelId="{56AE7C10-692B-469D-AD55-1B6DDCD6CEDA}" type="presOf" srcId="{E0EA01C9-CD40-41A9-8C01-2AB705BA20D0}" destId="{394E2621-E76D-4301-AACB-8C99B6D28519}" srcOrd="0" destOrd="0" presId="urn:microsoft.com/office/officeart/2005/8/layout/vList2"/>
    <dgm:cxn modelId="{D0928A09-B2D1-40D4-8FA3-0CC2EA77438C}" srcId="{E0EA01C9-CD40-41A9-8C01-2AB705BA20D0}" destId="{AC866DEA-F033-4819-AB77-600CC146C20A}" srcOrd="0" destOrd="0" parTransId="{3674937E-A2A6-4516-B286-820408EA75FF}" sibTransId="{EB47B7E1-EA88-4661-8C4F-7D2EEA703CB6}"/>
    <dgm:cxn modelId="{507CB1C9-5227-4C4C-A115-521F33EBC8E8}" type="presOf" srcId="{AC866DEA-F033-4819-AB77-600CC146C20A}" destId="{F7642325-2961-4451-8F7A-F5B31D25BC29}" srcOrd="0" destOrd="0" presId="urn:microsoft.com/office/officeart/2005/8/layout/vList2"/>
    <dgm:cxn modelId="{55C2BEE9-5B58-4581-A030-F987BAE3D731}" type="presParOf" srcId="{394E2621-E76D-4301-AACB-8C99B6D28519}" destId="{F7642325-2961-4451-8F7A-F5B31D25BC29}" srcOrd="0" destOrd="0" presId="urn:microsoft.com/office/officeart/2005/8/layout/vList2"/>
  </dgm:cxnLst>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B4B346A-69B8-4494-93F9-39C4D2028FB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002F23E-9950-4B43-BC08-FCE601963CBB}">
      <dgm:prSet/>
      <dgm:spPr/>
      <dgm:t>
        <a:bodyPr/>
        <a:lstStyle/>
        <a:p>
          <a:pPr rtl="0"/>
          <a:r>
            <a:rPr lang="en-US" b="0" i="0" baseline="0" dirty="0" smtClean="0"/>
            <a:t>- Describe in detail at least one of the 8 practices of K12 science education framework</a:t>
          </a:r>
          <a:endParaRPr lang="en-US" dirty="0"/>
        </a:p>
      </dgm:t>
    </dgm:pt>
    <dgm:pt modelId="{433CBC20-71D7-4B2E-B34A-78320EEE698B}" type="parTrans" cxnId="{A0EA0E6B-D766-495A-B940-114D4C86BB02}">
      <dgm:prSet/>
      <dgm:spPr/>
      <dgm:t>
        <a:bodyPr/>
        <a:lstStyle/>
        <a:p>
          <a:endParaRPr lang="en-US"/>
        </a:p>
      </dgm:t>
    </dgm:pt>
    <dgm:pt modelId="{C0A0DE56-9081-4E69-93A9-7ACAF1B21AD6}" type="sibTrans" cxnId="{A0EA0E6B-D766-495A-B940-114D4C86BB02}">
      <dgm:prSet/>
      <dgm:spPr/>
      <dgm:t>
        <a:bodyPr/>
        <a:lstStyle/>
        <a:p>
          <a:endParaRPr lang="en-US"/>
        </a:p>
      </dgm:t>
    </dgm:pt>
    <dgm:pt modelId="{A59B771D-6D81-445B-8525-ED5320E14184}">
      <dgm:prSet/>
      <dgm:spPr/>
      <dgm:t>
        <a:bodyPr/>
        <a:lstStyle/>
        <a:p>
          <a:pPr rtl="0"/>
          <a:r>
            <a:rPr lang="en-US" b="0" i="0" baseline="0" dirty="0" smtClean="0"/>
            <a:t>- Download, install and use tracker basic analysis</a:t>
          </a:r>
          <a:endParaRPr lang="en-US" dirty="0"/>
        </a:p>
      </dgm:t>
    </dgm:pt>
    <dgm:pt modelId="{368782A1-DC13-416F-BD6E-EEB639F4100A}" type="parTrans" cxnId="{FD81EBCE-9E9B-45E1-9E3A-928477B6E7A0}">
      <dgm:prSet/>
      <dgm:spPr/>
      <dgm:t>
        <a:bodyPr/>
        <a:lstStyle/>
        <a:p>
          <a:endParaRPr lang="en-US"/>
        </a:p>
      </dgm:t>
    </dgm:pt>
    <dgm:pt modelId="{30B1BFC5-DB6E-403A-A619-4B4C859C445C}" type="sibTrans" cxnId="{FD81EBCE-9E9B-45E1-9E3A-928477B6E7A0}">
      <dgm:prSet/>
      <dgm:spPr/>
      <dgm:t>
        <a:bodyPr/>
        <a:lstStyle/>
        <a:p>
          <a:endParaRPr lang="en-US"/>
        </a:p>
      </dgm:t>
    </dgm:pt>
    <dgm:pt modelId="{F00DFCB2-BCBB-4B57-884D-08D5EE735064}">
      <dgm:prSet/>
      <dgm:spPr/>
      <dgm:t>
        <a:bodyPr/>
        <a:lstStyle/>
        <a:p>
          <a:pPr rtl="0"/>
          <a:r>
            <a:rPr lang="en-US" b="0" i="0" baseline="0" dirty="0" smtClean="0"/>
            <a:t>- Create at least one model in tracker for Practice 5 (mathematical and computational thinking)</a:t>
          </a:r>
          <a:endParaRPr lang="en-US" dirty="0"/>
        </a:p>
      </dgm:t>
    </dgm:pt>
    <dgm:pt modelId="{561A6448-C62E-4AFA-AAAC-B9BF2D901426}" type="parTrans" cxnId="{66C691BC-5734-40DA-A335-D8BAB404281E}">
      <dgm:prSet/>
      <dgm:spPr/>
      <dgm:t>
        <a:bodyPr/>
        <a:lstStyle/>
        <a:p>
          <a:endParaRPr lang="en-US"/>
        </a:p>
      </dgm:t>
    </dgm:pt>
    <dgm:pt modelId="{DCADF4AB-005B-49A6-846A-0AA4B7D7B601}" type="sibTrans" cxnId="{66C691BC-5734-40DA-A335-D8BAB404281E}">
      <dgm:prSet/>
      <dgm:spPr/>
      <dgm:t>
        <a:bodyPr/>
        <a:lstStyle/>
        <a:p>
          <a:endParaRPr lang="en-US"/>
        </a:p>
      </dgm:t>
    </dgm:pt>
    <dgm:pt modelId="{42EEE21C-C1B5-465C-802F-8460B2A80364}" type="pres">
      <dgm:prSet presAssocID="{4B4B346A-69B8-4494-93F9-39C4D2028FB1}" presName="linear" presStyleCnt="0">
        <dgm:presLayoutVars>
          <dgm:animLvl val="lvl"/>
          <dgm:resizeHandles val="exact"/>
        </dgm:presLayoutVars>
      </dgm:prSet>
      <dgm:spPr/>
      <dgm:t>
        <a:bodyPr/>
        <a:lstStyle/>
        <a:p>
          <a:endParaRPr lang="en-US"/>
        </a:p>
      </dgm:t>
    </dgm:pt>
    <dgm:pt modelId="{2D3561A1-A4AD-44AD-8615-1A78FECB2390}" type="pres">
      <dgm:prSet presAssocID="{8002F23E-9950-4B43-BC08-FCE601963CBB}" presName="parentText" presStyleLbl="node1" presStyleIdx="0" presStyleCnt="3">
        <dgm:presLayoutVars>
          <dgm:chMax val="0"/>
          <dgm:bulletEnabled val="1"/>
        </dgm:presLayoutVars>
      </dgm:prSet>
      <dgm:spPr/>
      <dgm:t>
        <a:bodyPr/>
        <a:lstStyle/>
        <a:p>
          <a:endParaRPr lang="en-US"/>
        </a:p>
      </dgm:t>
    </dgm:pt>
    <dgm:pt modelId="{50D5A1F3-5DEA-4A22-AC49-AD0D1CD51E2C}" type="pres">
      <dgm:prSet presAssocID="{C0A0DE56-9081-4E69-93A9-7ACAF1B21AD6}" presName="spacer" presStyleCnt="0"/>
      <dgm:spPr/>
    </dgm:pt>
    <dgm:pt modelId="{4C966F74-A837-442C-83E1-E5B47EA8E07B}" type="pres">
      <dgm:prSet presAssocID="{A59B771D-6D81-445B-8525-ED5320E14184}" presName="parentText" presStyleLbl="node1" presStyleIdx="1" presStyleCnt="3">
        <dgm:presLayoutVars>
          <dgm:chMax val="0"/>
          <dgm:bulletEnabled val="1"/>
        </dgm:presLayoutVars>
      </dgm:prSet>
      <dgm:spPr/>
      <dgm:t>
        <a:bodyPr/>
        <a:lstStyle/>
        <a:p>
          <a:endParaRPr lang="en-US"/>
        </a:p>
      </dgm:t>
    </dgm:pt>
    <dgm:pt modelId="{41A68F20-1516-4B1E-B6E2-CF32AC5604DE}" type="pres">
      <dgm:prSet presAssocID="{30B1BFC5-DB6E-403A-A619-4B4C859C445C}" presName="spacer" presStyleCnt="0"/>
      <dgm:spPr/>
    </dgm:pt>
    <dgm:pt modelId="{CE33F267-AB3F-43C3-9148-502505557BCA}" type="pres">
      <dgm:prSet presAssocID="{F00DFCB2-BCBB-4B57-884D-08D5EE735064}" presName="parentText" presStyleLbl="node1" presStyleIdx="2" presStyleCnt="3">
        <dgm:presLayoutVars>
          <dgm:chMax val="0"/>
          <dgm:bulletEnabled val="1"/>
        </dgm:presLayoutVars>
      </dgm:prSet>
      <dgm:spPr/>
      <dgm:t>
        <a:bodyPr/>
        <a:lstStyle/>
        <a:p>
          <a:endParaRPr lang="en-US"/>
        </a:p>
      </dgm:t>
    </dgm:pt>
  </dgm:ptLst>
  <dgm:cxnLst>
    <dgm:cxn modelId="{459604CA-3840-4BCA-972F-E224E957A2A3}" type="presOf" srcId="{4B4B346A-69B8-4494-93F9-39C4D2028FB1}" destId="{42EEE21C-C1B5-465C-802F-8460B2A80364}" srcOrd="0" destOrd="0" presId="urn:microsoft.com/office/officeart/2005/8/layout/vList2"/>
    <dgm:cxn modelId="{FD81EBCE-9E9B-45E1-9E3A-928477B6E7A0}" srcId="{4B4B346A-69B8-4494-93F9-39C4D2028FB1}" destId="{A59B771D-6D81-445B-8525-ED5320E14184}" srcOrd="1" destOrd="0" parTransId="{368782A1-DC13-416F-BD6E-EEB639F4100A}" sibTransId="{30B1BFC5-DB6E-403A-A619-4B4C859C445C}"/>
    <dgm:cxn modelId="{66C691BC-5734-40DA-A335-D8BAB404281E}" srcId="{4B4B346A-69B8-4494-93F9-39C4D2028FB1}" destId="{F00DFCB2-BCBB-4B57-884D-08D5EE735064}" srcOrd="2" destOrd="0" parTransId="{561A6448-C62E-4AFA-AAAC-B9BF2D901426}" sibTransId="{DCADF4AB-005B-49A6-846A-0AA4B7D7B601}"/>
    <dgm:cxn modelId="{704F2088-CA85-416D-B62E-637258F49751}" type="presOf" srcId="{F00DFCB2-BCBB-4B57-884D-08D5EE735064}" destId="{CE33F267-AB3F-43C3-9148-502505557BCA}" srcOrd="0" destOrd="0" presId="urn:microsoft.com/office/officeart/2005/8/layout/vList2"/>
    <dgm:cxn modelId="{192FBA50-B0BF-45DB-953C-A2A30D3A092B}" type="presOf" srcId="{A59B771D-6D81-445B-8525-ED5320E14184}" destId="{4C966F74-A837-442C-83E1-E5B47EA8E07B}" srcOrd="0" destOrd="0" presId="urn:microsoft.com/office/officeart/2005/8/layout/vList2"/>
    <dgm:cxn modelId="{E51DA822-93EE-4D7E-8BD1-255FEC7FA152}" type="presOf" srcId="{8002F23E-9950-4B43-BC08-FCE601963CBB}" destId="{2D3561A1-A4AD-44AD-8615-1A78FECB2390}" srcOrd="0" destOrd="0" presId="urn:microsoft.com/office/officeart/2005/8/layout/vList2"/>
    <dgm:cxn modelId="{A0EA0E6B-D766-495A-B940-114D4C86BB02}" srcId="{4B4B346A-69B8-4494-93F9-39C4D2028FB1}" destId="{8002F23E-9950-4B43-BC08-FCE601963CBB}" srcOrd="0" destOrd="0" parTransId="{433CBC20-71D7-4B2E-B34A-78320EEE698B}" sibTransId="{C0A0DE56-9081-4E69-93A9-7ACAF1B21AD6}"/>
    <dgm:cxn modelId="{4194C34C-F1B3-4A12-97A2-7CA229E1DA63}" type="presParOf" srcId="{42EEE21C-C1B5-465C-802F-8460B2A80364}" destId="{2D3561A1-A4AD-44AD-8615-1A78FECB2390}" srcOrd="0" destOrd="0" presId="urn:microsoft.com/office/officeart/2005/8/layout/vList2"/>
    <dgm:cxn modelId="{97EA3132-E4CF-45EA-A8D8-EFBE3AB1FF98}" type="presParOf" srcId="{42EEE21C-C1B5-465C-802F-8460B2A80364}" destId="{50D5A1F3-5DEA-4A22-AC49-AD0D1CD51E2C}" srcOrd="1" destOrd="0" presId="urn:microsoft.com/office/officeart/2005/8/layout/vList2"/>
    <dgm:cxn modelId="{191C02E1-F8CC-469A-8633-BE9A567ADDA2}" type="presParOf" srcId="{42EEE21C-C1B5-465C-802F-8460B2A80364}" destId="{4C966F74-A837-442C-83E1-E5B47EA8E07B}" srcOrd="2" destOrd="0" presId="urn:microsoft.com/office/officeart/2005/8/layout/vList2"/>
    <dgm:cxn modelId="{C46CF08E-89AD-4FB1-9910-4D25F898270F}" type="presParOf" srcId="{42EEE21C-C1B5-465C-802F-8460B2A80364}" destId="{41A68F20-1516-4B1E-B6E2-CF32AC5604DE}" srcOrd="3" destOrd="0" presId="urn:microsoft.com/office/officeart/2005/8/layout/vList2"/>
    <dgm:cxn modelId="{B7B81227-7726-4102-A862-EFE96C1B9771}" type="presParOf" srcId="{42EEE21C-C1B5-465C-802F-8460B2A80364}" destId="{CE33F267-AB3F-43C3-9148-502505557BCA}" srcOrd="4"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4469D4-C199-423F-86F7-2A3616C2A30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10C7310-6843-4998-B096-22FC48786991}">
      <dgm:prSet/>
      <dgm:spPr/>
      <dgm:t>
        <a:bodyPr/>
        <a:lstStyle/>
        <a:p>
          <a:pPr rtl="0"/>
          <a:r>
            <a:rPr lang="en-US" b="0" i="0" baseline="0" dirty="0" smtClean="0"/>
            <a:t>Program</a:t>
          </a:r>
          <a:endParaRPr lang="en-US" b="0" i="0" baseline="0" dirty="0"/>
        </a:p>
      </dgm:t>
    </dgm:pt>
    <dgm:pt modelId="{4ADD94A1-99CD-476F-A098-1BD05CB2009F}" type="parTrans" cxnId="{225AEEBC-C6E6-4A2D-BD7F-92BD7DE5F709}">
      <dgm:prSet/>
      <dgm:spPr/>
      <dgm:t>
        <a:bodyPr/>
        <a:lstStyle/>
        <a:p>
          <a:endParaRPr lang="en-US"/>
        </a:p>
      </dgm:t>
    </dgm:pt>
    <dgm:pt modelId="{8A5FECF1-5A7F-4DDC-9016-BA0399FE0115}" type="sibTrans" cxnId="{225AEEBC-C6E6-4A2D-BD7F-92BD7DE5F709}">
      <dgm:prSet/>
      <dgm:spPr/>
      <dgm:t>
        <a:bodyPr/>
        <a:lstStyle/>
        <a:p>
          <a:endParaRPr lang="en-US"/>
        </a:p>
      </dgm:t>
    </dgm:pt>
    <dgm:pt modelId="{3B34BF81-F3D9-46F8-A1EE-A3485EE4DE69}" type="pres">
      <dgm:prSet presAssocID="{B54469D4-C199-423F-86F7-2A3616C2A302}" presName="linear" presStyleCnt="0">
        <dgm:presLayoutVars>
          <dgm:animLvl val="lvl"/>
          <dgm:resizeHandles val="exact"/>
        </dgm:presLayoutVars>
      </dgm:prSet>
      <dgm:spPr/>
      <dgm:t>
        <a:bodyPr/>
        <a:lstStyle/>
        <a:p>
          <a:endParaRPr lang="en-US"/>
        </a:p>
      </dgm:t>
    </dgm:pt>
    <dgm:pt modelId="{3025622E-43EF-4A26-AF6D-4D834669FBE1}" type="pres">
      <dgm:prSet presAssocID="{F10C7310-6843-4998-B096-22FC48786991}" presName="parentText" presStyleLbl="node1" presStyleIdx="0" presStyleCnt="1" custLinFactNeighborX="-22449" custLinFactNeighborY="-881">
        <dgm:presLayoutVars>
          <dgm:chMax val="0"/>
          <dgm:bulletEnabled val="1"/>
        </dgm:presLayoutVars>
      </dgm:prSet>
      <dgm:spPr/>
      <dgm:t>
        <a:bodyPr/>
        <a:lstStyle/>
        <a:p>
          <a:endParaRPr lang="en-US"/>
        </a:p>
      </dgm:t>
    </dgm:pt>
  </dgm:ptLst>
  <dgm:cxnLst>
    <dgm:cxn modelId="{225AEEBC-C6E6-4A2D-BD7F-92BD7DE5F709}" srcId="{B54469D4-C199-423F-86F7-2A3616C2A302}" destId="{F10C7310-6843-4998-B096-22FC48786991}" srcOrd="0" destOrd="0" parTransId="{4ADD94A1-99CD-476F-A098-1BD05CB2009F}" sibTransId="{8A5FECF1-5A7F-4DDC-9016-BA0399FE0115}"/>
    <dgm:cxn modelId="{FF763579-7411-44EA-A75E-A09FB6B0AC65}" type="presOf" srcId="{F10C7310-6843-4998-B096-22FC48786991}" destId="{3025622E-43EF-4A26-AF6D-4D834669FBE1}" srcOrd="0" destOrd="0" presId="urn:microsoft.com/office/officeart/2005/8/layout/vList2"/>
    <dgm:cxn modelId="{60C7F334-A34A-4BE5-ABD6-065BAE82220A}" type="presOf" srcId="{B54469D4-C199-423F-86F7-2A3616C2A302}" destId="{3B34BF81-F3D9-46F8-A1EE-A3485EE4DE69}" srcOrd="0" destOrd="0" presId="urn:microsoft.com/office/officeart/2005/8/layout/vList2"/>
    <dgm:cxn modelId="{1E1476A2-ED5B-4AC5-ACB2-950FDD9C1B3F}" type="presParOf" srcId="{3B34BF81-F3D9-46F8-A1EE-A3485EE4DE69}" destId="{3025622E-43EF-4A26-AF6D-4D834669FBE1}"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C37847-F376-4912-8FE1-D2233FD8F55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57D7F4D-9C36-4FBC-A5E6-5F5511D2B6E3}">
      <dgm:prSet/>
      <dgm:spPr/>
      <dgm:t>
        <a:bodyPr/>
        <a:lstStyle/>
        <a:p>
          <a:pPr rtl="0"/>
          <a:r>
            <a:rPr lang="en-SG" b="0" i="0" baseline="0" dirty="0" smtClean="0"/>
            <a:t>What is tracker? </a:t>
          </a:r>
          <a:r>
            <a:rPr lang="en-SG" b="0" i="0" u="sng" baseline="0" dirty="0" smtClean="0">
              <a:hlinkClick xmlns:r="http://schemas.openxmlformats.org/officeDocument/2006/relationships" r:id="rId1"/>
            </a:rPr>
            <a:t>https://www.cabrillo.edu/~dbrown/tracker/</a:t>
          </a:r>
          <a:r>
            <a:rPr lang="en-SG" b="0" i="0" baseline="0" dirty="0" smtClean="0"/>
            <a:t>A software able to capture data from the video and be used for graphical analysis</a:t>
          </a:r>
          <a:endParaRPr lang="en-US" dirty="0"/>
        </a:p>
      </dgm:t>
    </dgm:pt>
    <dgm:pt modelId="{0A8073BC-0E57-4DB7-A086-A151E1712285}" type="parTrans" cxnId="{19039171-BCE1-481A-92A1-A3B057E9F135}">
      <dgm:prSet/>
      <dgm:spPr/>
      <dgm:t>
        <a:bodyPr/>
        <a:lstStyle/>
        <a:p>
          <a:endParaRPr lang="en-US"/>
        </a:p>
      </dgm:t>
    </dgm:pt>
    <dgm:pt modelId="{D14E273F-35F3-41B6-9140-BB30B3817F51}" type="sibTrans" cxnId="{19039171-BCE1-481A-92A1-A3B057E9F135}">
      <dgm:prSet/>
      <dgm:spPr/>
      <dgm:t>
        <a:bodyPr/>
        <a:lstStyle/>
        <a:p>
          <a:endParaRPr lang="en-US"/>
        </a:p>
      </dgm:t>
    </dgm:pt>
    <dgm:pt modelId="{A53C0004-2CE2-4A37-830E-A8CB3AFB7F4D}" type="pres">
      <dgm:prSet presAssocID="{59C37847-F376-4912-8FE1-D2233FD8F551}" presName="linear" presStyleCnt="0">
        <dgm:presLayoutVars>
          <dgm:animLvl val="lvl"/>
          <dgm:resizeHandles val="exact"/>
        </dgm:presLayoutVars>
      </dgm:prSet>
      <dgm:spPr/>
      <dgm:t>
        <a:bodyPr/>
        <a:lstStyle/>
        <a:p>
          <a:endParaRPr lang="en-US"/>
        </a:p>
      </dgm:t>
    </dgm:pt>
    <dgm:pt modelId="{DBCB07AD-1588-4923-801F-EA5E96C171B4}" type="pres">
      <dgm:prSet presAssocID="{E57D7F4D-9C36-4FBC-A5E6-5F5511D2B6E3}" presName="parentText" presStyleLbl="node1" presStyleIdx="0" presStyleCnt="1">
        <dgm:presLayoutVars>
          <dgm:chMax val="0"/>
          <dgm:bulletEnabled val="1"/>
        </dgm:presLayoutVars>
      </dgm:prSet>
      <dgm:spPr/>
      <dgm:t>
        <a:bodyPr/>
        <a:lstStyle/>
        <a:p>
          <a:endParaRPr lang="en-US"/>
        </a:p>
      </dgm:t>
    </dgm:pt>
  </dgm:ptLst>
  <dgm:cxnLst>
    <dgm:cxn modelId="{1A109788-841A-40F5-B32B-4B02B80DFB57}" type="presOf" srcId="{E57D7F4D-9C36-4FBC-A5E6-5F5511D2B6E3}" destId="{DBCB07AD-1588-4923-801F-EA5E96C171B4}" srcOrd="0" destOrd="0" presId="urn:microsoft.com/office/officeart/2005/8/layout/vList2"/>
    <dgm:cxn modelId="{CDF45201-D0AE-4F6D-BE39-EE729D0DABEB}" type="presOf" srcId="{59C37847-F376-4912-8FE1-D2233FD8F551}" destId="{A53C0004-2CE2-4A37-830E-A8CB3AFB7F4D}" srcOrd="0" destOrd="0" presId="urn:microsoft.com/office/officeart/2005/8/layout/vList2"/>
    <dgm:cxn modelId="{19039171-BCE1-481A-92A1-A3B057E9F135}" srcId="{59C37847-F376-4912-8FE1-D2233FD8F551}" destId="{E57D7F4D-9C36-4FBC-A5E6-5F5511D2B6E3}" srcOrd="0" destOrd="0" parTransId="{0A8073BC-0E57-4DB7-A086-A151E1712285}" sibTransId="{D14E273F-35F3-41B6-9140-BB30B3817F51}"/>
    <dgm:cxn modelId="{15F021C4-0FBF-4B42-B493-06D71E2638BF}" type="presParOf" srcId="{A53C0004-2CE2-4A37-830E-A8CB3AFB7F4D}" destId="{DBCB07AD-1588-4923-801F-EA5E96C171B4}" srcOrd="0" destOrd="0" presId="urn:microsoft.com/office/officeart/2005/8/layout/vList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A04BD5-6FD8-47AE-A39D-57013AF653B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SG"/>
        </a:p>
      </dgm:t>
    </dgm:pt>
    <dgm:pt modelId="{1F4F57CB-7AA2-4D52-A66D-D0542AB4FE42}">
      <dgm:prSet/>
      <dgm:spPr/>
      <dgm:t>
        <a:bodyPr/>
        <a:lstStyle/>
        <a:p>
          <a:pPr rtl="0"/>
          <a:r>
            <a:rPr lang="en-SG" b="1" dirty="0" smtClean="0"/>
            <a:t>What?: K12 eight practices of science by National Academy of Sciences</a:t>
          </a:r>
          <a:endParaRPr lang="en-SG" b="1" dirty="0"/>
        </a:p>
      </dgm:t>
    </dgm:pt>
    <dgm:pt modelId="{5AAE1F84-FF2B-4D3E-903B-A180FF718F08}" type="parTrans" cxnId="{3B5F165B-337A-4182-B137-73B7F6D4C84E}">
      <dgm:prSet/>
      <dgm:spPr/>
      <dgm:t>
        <a:bodyPr/>
        <a:lstStyle/>
        <a:p>
          <a:endParaRPr lang="en-SG"/>
        </a:p>
      </dgm:t>
    </dgm:pt>
    <dgm:pt modelId="{76B44435-449D-47A8-B4DC-2EF5B1AF9287}" type="sibTrans" cxnId="{3B5F165B-337A-4182-B137-73B7F6D4C84E}">
      <dgm:prSet/>
      <dgm:spPr/>
      <dgm:t>
        <a:bodyPr/>
        <a:lstStyle/>
        <a:p>
          <a:endParaRPr lang="en-SG"/>
        </a:p>
      </dgm:t>
    </dgm:pt>
    <dgm:pt modelId="{8DCC7DA0-7A19-4DC2-A2A3-F3D340D9E494}" type="pres">
      <dgm:prSet presAssocID="{8CA04BD5-6FD8-47AE-A39D-57013AF653B5}" presName="linear" presStyleCnt="0">
        <dgm:presLayoutVars>
          <dgm:animLvl val="lvl"/>
          <dgm:resizeHandles val="exact"/>
        </dgm:presLayoutVars>
      </dgm:prSet>
      <dgm:spPr/>
      <dgm:t>
        <a:bodyPr/>
        <a:lstStyle/>
        <a:p>
          <a:endParaRPr lang="en-SG"/>
        </a:p>
      </dgm:t>
    </dgm:pt>
    <dgm:pt modelId="{3F636792-40D1-4E7D-B700-61F845182FAC}" type="pres">
      <dgm:prSet presAssocID="{1F4F57CB-7AA2-4D52-A66D-D0542AB4FE42}" presName="parentText" presStyleLbl="node1" presStyleIdx="0" presStyleCnt="1" custLinFactY="-26943" custLinFactNeighborY="-100000">
        <dgm:presLayoutVars>
          <dgm:chMax val="0"/>
          <dgm:bulletEnabled val="1"/>
        </dgm:presLayoutVars>
      </dgm:prSet>
      <dgm:spPr/>
      <dgm:t>
        <a:bodyPr/>
        <a:lstStyle/>
        <a:p>
          <a:endParaRPr lang="en-SG"/>
        </a:p>
      </dgm:t>
    </dgm:pt>
  </dgm:ptLst>
  <dgm:cxnLst>
    <dgm:cxn modelId="{3B5F165B-337A-4182-B137-73B7F6D4C84E}" srcId="{8CA04BD5-6FD8-47AE-A39D-57013AF653B5}" destId="{1F4F57CB-7AA2-4D52-A66D-D0542AB4FE42}" srcOrd="0" destOrd="0" parTransId="{5AAE1F84-FF2B-4D3E-903B-A180FF718F08}" sibTransId="{76B44435-449D-47A8-B4DC-2EF5B1AF9287}"/>
    <dgm:cxn modelId="{35002BE0-5AA7-4068-AF39-3DBAB6B5F038}" type="presOf" srcId="{8CA04BD5-6FD8-47AE-A39D-57013AF653B5}" destId="{8DCC7DA0-7A19-4DC2-A2A3-F3D340D9E494}" srcOrd="0" destOrd="0" presId="urn:microsoft.com/office/officeart/2005/8/layout/vList2"/>
    <dgm:cxn modelId="{2BEA0A67-D456-49DD-8760-81522E9513D3}" type="presOf" srcId="{1F4F57CB-7AA2-4D52-A66D-D0542AB4FE42}" destId="{3F636792-40D1-4E7D-B700-61F845182FAC}" srcOrd="0" destOrd="0" presId="urn:microsoft.com/office/officeart/2005/8/layout/vList2"/>
    <dgm:cxn modelId="{FD307B69-AD17-4D37-AB11-08BE6DB94CEC}" type="presParOf" srcId="{8DCC7DA0-7A19-4DC2-A2A3-F3D340D9E494}" destId="{3F636792-40D1-4E7D-B700-61F845182FAC}"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CA04BD5-6FD8-47AE-A39D-57013AF653B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SG"/>
        </a:p>
      </dgm:t>
    </dgm:pt>
    <dgm:pt modelId="{1F4F57CB-7AA2-4D52-A66D-D0542AB4FE42}">
      <dgm:prSet/>
      <dgm:spPr/>
      <dgm:t>
        <a:bodyPr/>
        <a:lstStyle/>
        <a:p>
          <a:pPr rtl="0"/>
          <a:r>
            <a:rPr lang="en-SG" b="1" dirty="0" smtClean="0"/>
            <a:t>What?: K12 eight practices of science by National Academy of Sciences</a:t>
          </a:r>
          <a:endParaRPr lang="en-SG" b="1" dirty="0"/>
        </a:p>
      </dgm:t>
    </dgm:pt>
    <dgm:pt modelId="{5AAE1F84-FF2B-4D3E-903B-A180FF718F08}" type="parTrans" cxnId="{3B5F165B-337A-4182-B137-73B7F6D4C84E}">
      <dgm:prSet/>
      <dgm:spPr/>
      <dgm:t>
        <a:bodyPr/>
        <a:lstStyle/>
        <a:p>
          <a:endParaRPr lang="en-SG"/>
        </a:p>
      </dgm:t>
    </dgm:pt>
    <dgm:pt modelId="{76B44435-449D-47A8-B4DC-2EF5B1AF9287}" type="sibTrans" cxnId="{3B5F165B-337A-4182-B137-73B7F6D4C84E}">
      <dgm:prSet/>
      <dgm:spPr/>
      <dgm:t>
        <a:bodyPr/>
        <a:lstStyle/>
        <a:p>
          <a:endParaRPr lang="en-SG"/>
        </a:p>
      </dgm:t>
    </dgm:pt>
    <dgm:pt modelId="{8DCC7DA0-7A19-4DC2-A2A3-F3D340D9E494}" type="pres">
      <dgm:prSet presAssocID="{8CA04BD5-6FD8-47AE-A39D-57013AF653B5}" presName="linear" presStyleCnt="0">
        <dgm:presLayoutVars>
          <dgm:animLvl val="lvl"/>
          <dgm:resizeHandles val="exact"/>
        </dgm:presLayoutVars>
      </dgm:prSet>
      <dgm:spPr/>
      <dgm:t>
        <a:bodyPr/>
        <a:lstStyle/>
        <a:p>
          <a:endParaRPr lang="en-SG"/>
        </a:p>
      </dgm:t>
    </dgm:pt>
    <dgm:pt modelId="{3F636792-40D1-4E7D-B700-61F845182FAC}" type="pres">
      <dgm:prSet presAssocID="{1F4F57CB-7AA2-4D52-A66D-D0542AB4FE42}" presName="parentText" presStyleLbl="node1" presStyleIdx="0" presStyleCnt="1" custLinFactNeighborX="-42136" custLinFactNeighborY="27891">
        <dgm:presLayoutVars>
          <dgm:chMax val="0"/>
          <dgm:bulletEnabled val="1"/>
        </dgm:presLayoutVars>
      </dgm:prSet>
      <dgm:spPr/>
      <dgm:t>
        <a:bodyPr/>
        <a:lstStyle/>
        <a:p>
          <a:endParaRPr lang="en-SG"/>
        </a:p>
      </dgm:t>
    </dgm:pt>
  </dgm:ptLst>
  <dgm:cxnLst>
    <dgm:cxn modelId="{3B5F165B-337A-4182-B137-73B7F6D4C84E}" srcId="{8CA04BD5-6FD8-47AE-A39D-57013AF653B5}" destId="{1F4F57CB-7AA2-4D52-A66D-D0542AB4FE42}" srcOrd="0" destOrd="0" parTransId="{5AAE1F84-FF2B-4D3E-903B-A180FF718F08}" sibTransId="{76B44435-449D-47A8-B4DC-2EF5B1AF9287}"/>
    <dgm:cxn modelId="{5C8EA112-27D5-49D8-BC27-89540F491439}" type="presOf" srcId="{1F4F57CB-7AA2-4D52-A66D-D0542AB4FE42}" destId="{3F636792-40D1-4E7D-B700-61F845182FAC}" srcOrd="0" destOrd="0" presId="urn:microsoft.com/office/officeart/2005/8/layout/vList2"/>
    <dgm:cxn modelId="{D96FC580-76F7-49D7-A6D4-2E1F8406BF3E}" type="presOf" srcId="{8CA04BD5-6FD8-47AE-A39D-57013AF653B5}" destId="{8DCC7DA0-7A19-4DC2-A2A3-F3D340D9E494}" srcOrd="0" destOrd="0" presId="urn:microsoft.com/office/officeart/2005/8/layout/vList2"/>
    <dgm:cxn modelId="{491B2A84-08E3-48DD-817A-5B3165EC1673}" type="presParOf" srcId="{8DCC7DA0-7A19-4DC2-A2A3-F3D340D9E494}" destId="{3F636792-40D1-4E7D-B700-61F845182FAC}"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766F64B-61BD-4D3B-98FF-82CDC99B072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B078C3B-F069-4B44-993C-16E7354F45E2}">
      <dgm:prSet/>
      <dgm:spPr/>
      <dgm:t>
        <a:bodyPr/>
        <a:lstStyle/>
        <a:p>
          <a:pPr rtl="0"/>
          <a:r>
            <a:rPr lang="en-SG" b="0" i="0" baseline="0" dirty="0" smtClean="0"/>
            <a:t>Science students should behave like scientists.</a:t>
          </a:r>
          <a:endParaRPr lang="en-US" dirty="0"/>
        </a:p>
      </dgm:t>
    </dgm:pt>
    <dgm:pt modelId="{35404088-4F81-416C-9935-F21447A852F9}" type="parTrans" cxnId="{2DE1BA20-81DC-4727-A441-56D5B7BC9F47}">
      <dgm:prSet/>
      <dgm:spPr/>
      <dgm:t>
        <a:bodyPr/>
        <a:lstStyle/>
        <a:p>
          <a:endParaRPr lang="en-US"/>
        </a:p>
      </dgm:t>
    </dgm:pt>
    <dgm:pt modelId="{481A3283-B4C8-4108-872E-37E0AE547B7C}" type="sibTrans" cxnId="{2DE1BA20-81DC-4727-A441-56D5B7BC9F47}">
      <dgm:prSet/>
      <dgm:spPr/>
      <dgm:t>
        <a:bodyPr/>
        <a:lstStyle/>
        <a:p>
          <a:endParaRPr lang="en-US"/>
        </a:p>
      </dgm:t>
    </dgm:pt>
    <dgm:pt modelId="{83B8D862-EA65-4FBA-B6D4-642A2CA6A975}" type="pres">
      <dgm:prSet presAssocID="{7766F64B-61BD-4D3B-98FF-82CDC99B0728}" presName="linear" presStyleCnt="0">
        <dgm:presLayoutVars>
          <dgm:animLvl val="lvl"/>
          <dgm:resizeHandles val="exact"/>
        </dgm:presLayoutVars>
      </dgm:prSet>
      <dgm:spPr/>
      <dgm:t>
        <a:bodyPr/>
        <a:lstStyle/>
        <a:p>
          <a:endParaRPr lang="en-US"/>
        </a:p>
      </dgm:t>
    </dgm:pt>
    <dgm:pt modelId="{522CB77A-6442-476C-B6CA-D7071743CE62}" type="pres">
      <dgm:prSet presAssocID="{9B078C3B-F069-4B44-993C-16E7354F45E2}" presName="parentText" presStyleLbl="node1" presStyleIdx="0" presStyleCnt="1" custScaleY="137454">
        <dgm:presLayoutVars>
          <dgm:chMax val="0"/>
          <dgm:bulletEnabled val="1"/>
        </dgm:presLayoutVars>
      </dgm:prSet>
      <dgm:spPr/>
      <dgm:t>
        <a:bodyPr/>
        <a:lstStyle/>
        <a:p>
          <a:endParaRPr lang="en-US"/>
        </a:p>
      </dgm:t>
    </dgm:pt>
  </dgm:ptLst>
  <dgm:cxnLst>
    <dgm:cxn modelId="{A5170605-8C20-42A2-87CC-65FA7C2A96A8}" type="presOf" srcId="{7766F64B-61BD-4D3B-98FF-82CDC99B0728}" destId="{83B8D862-EA65-4FBA-B6D4-642A2CA6A975}" srcOrd="0" destOrd="0" presId="urn:microsoft.com/office/officeart/2005/8/layout/vList2"/>
    <dgm:cxn modelId="{2DE1BA20-81DC-4727-A441-56D5B7BC9F47}" srcId="{7766F64B-61BD-4D3B-98FF-82CDC99B0728}" destId="{9B078C3B-F069-4B44-993C-16E7354F45E2}" srcOrd="0" destOrd="0" parTransId="{35404088-4F81-416C-9935-F21447A852F9}" sibTransId="{481A3283-B4C8-4108-872E-37E0AE547B7C}"/>
    <dgm:cxn modelId="{4B146EA5-A5A0-4064-A6A2-79E57CFFB9EE}" type="presOf" srcId="{9B078C3B-F069-4B44-993C-16E7354F45E2}" destId="{522CB77A-6442-476C-B6CA-D7071743CE62}" srcOrd="0" destOrd="0" presId="urn:microsoft.com/office/officeart/2005/8/layout/vList2"/>
    <dgm:cxn modelId="{1BD676AC-BAD4-4CB6-AEC9-EBF159BDDF65}" type="presParOf" srcId="{83B8D862-EA65-4FBA-B6D4-642A2CA6A975}" destId="{522CB77A-6442-476C-B6CA-D7071743CE62}"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79FC212-0AFE-4F86-9E3E-B30CD16A2E8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9143694-8130-465D-835B-B82B8BA7909C}">
      <dgm:prSet/>
      <dgm:spPr/>
      <dgm:t>
        <a:bodyPr/>
        <a:lstStyle/>
        <a:p>
          <a:pPr rtl="0"/>
          <a:r>
            <a:rPr lang="en-SG" b="0" i="0" baseline="0" dirty="0" smtClean="0"/>
            <a:t>Tracker empower students to investigate motions they observe in real world</a:t>
          </a:r>
          <a:endParaRPr lang="en-US" dirty="0"/>
        </a:p>
      </dgm:t>
    </dgm:pt>
    <dgm:pt modelId="{2EB7C300-4FAE-4BF5-88A1-96D4D1DDF810}" type="parTrans" cxnId="{EB250B2D-EF00-494B-9C45-5B0BB0766864}">
      <dgm:prSet/>
      <dgm:spPr/>
      <dgm:t>
        <a:bodyPr/>
        <a:lstStyle/>
        <a:p>
          <a:endParaRPr lang="en-US"/>
        </a:p>
      </dgm:t>
    </dgm:pt>
    <dgm:pt modelId="{48D3CFC4-4AC4-4014-88FE-286B6D3C916F}" type="sibTrans" cxnId="{EB250B2D-EF00-494B-9C45-5B0BB0766864}">
      <dgm:prSet/>
      <dgm:spPr/>
      <dgm:t>
        <a:bodyPr/>
        <a:lstStyle/>
        <a:p>
          <a:endParaRPr lang="en-US"/>
        </a:p>
      </dgm:t>
    </dgm:pt>
    <dgm:pt modelId="{01D1F7CE-3064-4AFD-BA5F-DD7BEACE9C19}" type="pres">
      <dgm:prSet presAssocID="{579FC212-0AFE-4F86-9E3E-B30CD16A2E8E}" presName="linear" presStyleCnt="0">
        <dgm:presLayoutVars>
          <dgm:animLvl val="lvl"/>
          <dgm:resizeHandles val="exact"/>
        </dgm:presLayoutVars>
      </dgm:prSet>
      <dgm:spPr/>
      <dgm:t>
        <a:bodyPr/>
        <a:lstStyle/>
        <a:p>
          <a:endParaRPr lang="en-US"/>
        </a:p>
      </dgm:t>
    </dgm:pt>
    <dgm:pt modelId="{5F927128-2174-4E49-B752-3B126E11B021}" type="pres">
      <dgm:prSet presAssocID="{79143694-8130-465D-835B-B82B8BA7909C}" presName="parentText" presStyleLbl="node1" presStyleIdx="0" presStyleCnt="1">
        <dgm:presLayoutVars>
          <dgm:chMax val="0"/>
          <dgm:bulletEnabled val="1"/>
        </dgm:presLayoutVars>
      </dgm:prSet>
      <dgm:spPr/>
      <dgm:t>
        <a:bodyPr/>
        <a:lstStyle/>
        <a:p>
          <a:endParaRPr lang="en-US"/>
        </a:p>
      </dgm:t>
    </dgm:pt>
  </dgm:ptLst>
  <dgm:cxnLst>
    <dgm:cxn modelId="{97170905-A5A6-4489-9125-99062B3BDB68}" type="presOf" srcId="{79143694-8130-465D-835B-B82B8BA7909C}" destId="{5F927128-2174-4E49-B752-3B126E11B021}" srcOrd="0" destOrd="0" presId="urn:microsoft.com/office/officeart/2005/8/layout/vList2"/>
    <dgm:cxn modelId="{904DC4D0-DA91-4C25-B4CB-CFF86E9AF71E}" type="presOf" srcId="{579FC212-0AFE-4F86-9E3E-B30CD16A2E8E}" destId="{01D1F7CE-3064-4AFD-BA5F-DD7BEACE9C19}" srcOrd="0" destOrd="0" presId="urn:microsoft.com/office/officeart/2005/8/layout/vList2"/>
    <dgm:cxn modelId="{EB250B2D-EF00-494B-9C45-5B0BB0766864}" srcId="{579FC212-0AFE-4F86-9E3E-B30CD16A2E8E}" destId="{79143694-8130-465D-835B-B82B8BA7909C}" srcOrd="0" destOrd="0" parTransId="{2EB7C300-4FAE-4BF5-88A1-96D4D1DDF810}" sibTransId="{48D3CFC4-4AC4-4014-88FE-286B6D3C916F}"/>
    <dgm:cxn modelId="{25A039C0-E311-435F-8102-A7B6D5B11A04}" type="presParOf" srcId="{01D1F7CE-3064-4AFD-BA5F-DD7BEACE9C19}" destId="{5F927128-2174-4E49-B752-3B126E11B021}"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EBFB72C-14B7-4904-B49F-1E471632AFB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FD5213C-D5C7-4ED0-A4C8-02B5E18A12E4}">
      <dgm:prSet/>
      <dgm:spPr/>
      <dgm:t>
        <a:bodyPr/>
        <a:lstStyle/>
        <a:p>
          <a:pPr rtl="0"/>
          <a:r>
            <a:rPr lang="en-US" b="1" i="0" baseline="0" dirty="0" smtClean="0"/>
            <a:t>Test Scores</a:t>
          </a:r>
          <a:endParaRPr lang="en-US" dirty="0"/>
        </a:p>
      </dgm:t>
    </dgm:pt>
    <dgm:pt modelId="{69F00ABF-7522-4A9B-BA03-B0DB9F04A2E9}" type="parTrans" cxnId="{CA766795-30F2-4FAC-B938-F4521EF7A195}">
      <dgm:prSet/>
      <dgm:spPr/>
      <dgm:t>
        <a:bodyPr/>
        <a:lstStyle/>
        <a:p>
          <a:endParaRPr lang="en-US"/>
        </a:p>
      </dgm:t>
    </dgm:pt>
    <dgm:pt modelId="{5D0F1B17-DAF8-4A30-80C4-B98907E6C33E}" type="sibTrans" cxnId="{CA766795-30F2-4FAC-B938-F4521EF7A195}">
      <dgm:prSet/>
      <dgm:spPr/>
      <dgm:t>
        <a:bodyPr/>
        <a:lstStyle/>
        <a:p>
          <a:endParaRPr lang="en-US"/>
        </a:p>
      </dgm:t>
    </dgm:pt>
    <dgm:pt modelId="{DE63E442-15EC-40B0-BFAC-5309AB58F662}">
      <dgm:prSet/>
      <dgm:spPr/>
      <dgm:t>
        <a:bodyPr/>
        <a:lstStyle/>
        <a:p>
          <a:pPr rtl="0"/>
          <a:r>
            <a:rPr lang="en-US" b="0" i="0" baseline="0" dirty="0" smtClean="0"/>
            <a:t>Post test positive gain</a:t>
          </a:r>
          <a:endParaRPr lang="en-US" dirty="0"/>
        </a:p>
      </dgm:t>
    </dgm:pt>
    <dgm:pt modelId="{D6133696-3DDF-4074-BDD5-CB2D08FB533C}" type="parTrans" cxnId="{9E88407A-7744-491F-8B7C-A15509796746}">
      <dgm:prSet/>
      <dgm:spPr/>
      <dgm:t>
        <a:bodyPr/>
        <a:lstStyle/>
        <a:p>
          <a:endParaRPr lang="en-US"/>
        </a:p>
      </dgm:t>
    </dgm:pt>
    <dgm:pt modelId="{5D8303F5-76D7-44C5-AC6A-BB8FF4CF8A25}" type="sibTrans" cxnId="{9E88407A-7744-491F-8B7C-A15509796746}">
      <dgm:prSet/>
      <dgm:spPr/>
      <dgm:t>
        <a:bodyPr/>
        <a:lstStyle/>
        <a:p>
          <a:endParaRPr lang="en-US"/>
        </a:p>
      </dgm:t>
    </dgm:pt>
    <dgm:pt modelId="{05BE29FA-8722-45B9-A011-AE2687F18C92}">
      <dgm:prSet/>
      <dgm:spPr/>
      <dgm:t>
        <a:bodyPr/>
        <a:lstStyle/>
        <a:p>
          <a:pPr rtl="0"/>
          <a:r>
            <a:rPr lang="en-US" b="0" i="0" baseline="0" dirty="0" smtClean="0"/>
            <a:t>Cohen’s d effect </a:t>
          </a:r>
          <a:endParaRPr lang="en-US" dirty="0"/>
        </a:p>
      </dgm:t>
    </dgm:pt>
    <dgm:pt modelId="{BCA62BEB-710B-4D5E-8592-C33A38ACA71E}" type="parTrans" cxnId="{C279126C-35C8-4154-8A70-392974D3474F}">
      <dgm:prSet/>
      <dgm:spPr/>
      <dgm:t>
        <a:bodyPr/>
        <a:lstStyle/>
        <a:p>
          <a:endParaRPr lang="en-US"/>
        </a:p>
      </dgm:t>
    </dgm:pt>
    <dgm:pt modelId="{39B22635-A1C4-471D-8FA3-84300855FBC2}" type="sibTrans" cxnId="{C279126C-35C8-4154-8A70-392974D3474F}">
      <dgm:prSet/>
      <dgm:spPr/>
      <dgm:t>
        <a:bodyPr/>
        <a:lstStyle/>
        <a:p>
          <a:endParaRPr lang="en-US"/>
        </a:p>
      </dgm:t>
    </dgm:pt>
    <dgm:pt modelId="{B3CFAC36-B9D9-4ED4-B30B-9EB19A718A6A}">
      <dgm:prSet/>
      <dgm:spPr/>
      <dgm:t>
        <a:bodyPr/>
        <a:lstStyle/>
        <a:p>
          <a:pPr rtl="0"/>
          <a:r>
            <a:rPr lang="en-US" b="0" i="0" baseline="0" dirty="0" smtClean="0"/>
            <a:t>size = 0.79 </a:t>
          </a:r>
          <a:endParaRPr lang="en-US" dirty="0"/>
        </a:p>
      </dgm:t>
    </dgm:pt>
    <dgm:pt modelId="{8C294E85-0DFF-4BF0-8D13-2EDBAB3BF07A}" type="parTrans" cxnId="{76FE935A-ADA0-4A2D-A8CE-4804E6EB1E19}">
      <dgm:prSet/>
      <dgm:spPr/>
      <dgm:t>
        <a:bodyPr/>
        <a:lstStyle/>
        <a:p>
          <a:endParaRPr lang="en-US"/>
        </a:p>
      </dgm:t>
    </dgm:pt>
    <dgm:pt modelId="{D960B1BF-68DF-4368-A43B-D4358436255E}" type="sibTrans" cxnId="{76FE935A-ADA0-4A2D-A8CE-4804E6EB1E19}">
      <dgm:prSet/>
      <dgm:spPr/>
      <dgm:t>
        <a:bodyPr/>
        <a:lstStyle/>
        <a:p>
          <a:endParaRPr lang="en-US"/>
        </a:p>
      </dgm:t>
    </dgm:pt>
    <dgm:pt modelId="{3372276C-F506-4AF9-8FFC-4420BD22E695}">
      <dgm:prSet/>
      <dgm:spPr/>
      <dgm:t>
        <a:bodyPr/>
        <a:lstStyle/>
        <a:p>
          <a:pPr rtl="0"/>
          <a:r>
            <a:rPr lang="en-US" b="0" i="0" baseline="0" dirty="0" smtClean="0"/>
            <a:t>(practically significant)</a:t>
          </a:r>
          <a:endParaRPr lang="en-SG" b="0" i="0" baseline="0" dirty="0"/>
        </a:p>
      </dgm:t>
    </dgm:pt>
    <dgm:pt modelId="{3BD10206-2EE8-4C33-BD99-955C3CE3ACCD}" type="parTrans" cxnId="{CF36EF55-76FA-4265-B7AA-5963D7E4A81A}">
      <dgm:prSet/>
      <dgm:spPr/>
      <dgm:t>
        <a:bodyPr/>
        <a:lstStyle/>
        <a:p>
          <a:endParaRPr lang="en-US"/>
        </a:p>
      </dgm:t>
    </dgm:pt>
    <dgm:pt modelId="{080D8080-0516-49E5-A80A-E969529FF5D3}" type="sibTrans" cxnId="{CF36EF55-76FA-4265-B7AA-5963D7E4A81A}">
      <dgm:prSet/>
      <dgm:spPr/>
      <dgm:t>
        <a:bodyPr/>
        <a:lstStyle/>
        <a:p>
          <a:endParaRPr lang="en-US"/>
        </a:p>
      </dgm:t>
    </dgm:pt>
    <dgm:pt modelId="{62A72726-1449-4D39-B1DF-65587F88658C}" type="pres">
      <dgm:prSet presAssocID="{DEBFB72C-14B7-4904-B49F-1E471632AFBF}" presName="linear" presStyleCnt="0">
        <dgm:presLayoutVars>
          <dgm:animLvl val="lvl"/>
          <dgm:resizeHandles val="exact"/>
        </dgm:presLayoutVars>
      </dgm:prSet>
      <dgm:spPr/>
      <dgm:t>
        <a:bodyPr/>
        <a:lstStyle/>
        <a:p>
          <a:endParaRPr lang="en-US"/>
        </a:p>
      </dgm:t>
    </dgm:pt>
    <dgm:pt modelId="{88D609DE-E225-4111-802D-049F90FD44DD}" type="pres">
      <dgm:prSet presAssocID="{5FD5213C-D5C7-4ED0-A4C8-02B5E18A12E4}" presName="parentText" presStyleLbl="node1" presStyleIdx="0" presStyleCnt="1">
        <dgm:presLayoutVars>
          <dgm:chMax val="0"/>
          <dgm:bulletEnabled val="1"/>
        </dgm:presLayoutVars>
      </dgm:prSet>
      <dgm:spPr/>
      <dgm:t>
        <a:bodyPr/>
        <a:lstStyle/>
        <a:p>
          <a:endParaRPr lang="en-US"/>
        </a:p>
      </dgm:t>
    </dgm:pt>
    <dgm:pt modelId="{4E53178F-EA48-4BA4-BDC5-9A9403E45F21}" type="pres">
      <dgm:prSet presAssocID="{5FD5213C-D5C7-4ED0-A4C8-02B5E18A12E4}" presName="childText" presStyleLbl="revTx" presStyleIdx="0" presStyleCnt="1">
        <dgm:presLayoutVars>
          <dgm:bulletEnabled val="1"/>
        </dgm:presLayoutVars>
      </dgm:prSet>
      <dgm:spPr/>
      <dgm:t>
        <a:bodyPr/>
        <a:lstStyle/>
        <a:p>
          <a:endParaRPr lang="en-US"/>
        </a:p>
      </dgm:t>
    </dgm:pt>
  </dgm:ptLst>
  <dgm:cxnLst>
    <dgm:cxn modelId="{76FE935A-ADA0-4A2D-A8CE-4804E6EB1E19}" srcId="{05BE29FA-8722-45B9-A011-AE2687F18C92}" destId="{B3CFAC36-B9D9-4ED4-B30B-9EB19A718A6A}" srcOrd="0" destOrd="0" parTransId="{8C294E85-0DFF-4BF0-8D13-2EDBAB3BF07A}" sibTransId="{D960B1BF-68DF-4368-A43B-D4358436255E}"/>
    <dgm:cxn modelId="{97F45E45-D130-4132-BDC0-D6C6BCCC4356}" type="presOf" srcId="{3372276C-F506-4AF9-8FFC-4420BD22E695}" destId="{4E53178F-EA48-4BA4-BDC5-9A9403E45F21}" srcOrd="0" destOrd="3" presId="urn:microsoft.com/office/officeart/2005/8/layout/vList2"/>
    <dgm:cxn modelId="{CF36EF55-76FA-4265-B7AA-5963D7E4A81A}" srcId="{5FD5213C-D5C7-4ED0-A4C8-02B5E18A12E4}" destId="{3372276C-F506-4AF9-8FFC-4420BD22E695}" srcOrd="2" destOrd="0" parTransId="{3BD10206-2EE8-4C33-BD99-955C3CE3ACCD}" sibTransId="{080D8080-0516-49E5-A80A-E969529FF5D3}"/>
    <dgm:cxn modelId="{495B12AC-6014-470A-9BCD-7297C1B6BD28}" type="presOf" srcId="{DE63E442-15EC-40B0-BFAC-5309AB58F662}" destId="{4E53178F-EA48-4BA4-BDC5-9A9403E45F21}" srcOrd="0" destOrd="0" presId="urn:microsoft.com/office/officeart/2005/8/layout/vList2"/>
    <dgm:cxn modelId="{C279126C-35C8-4154-8A70-392974D3474F}" srcId="{5FD5213C-D5C7-4ED0-A4C8-02B5E18A12E4}" destId="{05BE29FA-8722-45B9-A011-AE2687F18C92}" srcOrd="1" destOrd="0" parTransId="{BCA62BEB-710B-4D5E-8592-C33A38ACA71E}" sibTransId="{39B22635-A1C4-471D-8FA3-84300855FBC2}"/>
    <dgm:cxn modelId="{CA766795-30F2-4FAC-B938-F4521EF7A195}" srcId="{DEBFB72C-14B7-4904-B49F-1E471632AFBF}" destId="{5FD5213C-D5C7-4ED0-A4C8-02B5E18A12E4}" srcOrd="0" destOrd="0" parTransId="{69F00ABF-7522-4A9B-BA03-B0DB9F04A2E9}" sibTransId="{5D0F1B17-DAF8-4A30-80C4-B98907E6C33E}"/>
    <dgm:cxn modelId="{9E88407A-7744-491F-8B7C-A15509796746}" srcId="{5FD5213C-D5C7-4ED0-A4C8-02B5E18A12E4}" destId="{DE63E442-15EC-40B0-BFAC-5309AB58F662}" srcOrd="0" destOrd="0" parTransId="{D6133696-3DDF-4074-BDD5-CB2D08FB533C}" sibTransId="{5D8303F5-76D7-44C5-AC6A-BB8FF4CF8A25}"/>
    <dgm:cxn modelId="{7B055728-3EB2-4A9C-AD5E-71CD3E4741EA}" type="presOf" srcId="{B3CFAC36-B9D9-4ED4-B30B-9EB19A718A6A}" destId="{4E53178F-EA48-4BA4-BDC5-9A9403E45F21}" srcOrd="0" destOrd="2" presId="urn:microsoft.com/office/officeart/2005/8/layout/vList2"/>
    <dgm:cxn modelId="{E50B7393-D46B-4A71-AF95-0719568F2046}" type="presOf" srcId="{5FD5213C-D5C7-4ED0-A4C8-02B5E18A12E4}" destId="{88D609DE-E225-4111-802D-049F90FD44DD}" srcOrd="0" destOrd="0" presId="urn:microsoft.com/office/officeart/2005/8/layout/vList2"/>
    <dgm:cxn modelId="{48E853C3-CEEB-45D0-8C0C-65220F0D625C}" type="presOf" srcId="{DEBFB72C-14B7-4904-B49F-1E471632AFBF}" destId="{62A72726-1449-4D39-B1DF-65587F88658C}" srcOrd="0" destOrd="0" presId="urn:microsoft.com/office/officeart/2005/8/layout/vList2"/>
    <dgm:cxn modelId="{84CC7E69-ABDB-4BCD-86B2-9EADD9DEBFA4}" type="presOf" srcId="{05BE29FA-8722-45B9-A011-AE2687F18C92}" destId="{4E53178F-EA48-4BA4-BDC5-9A9403E45F21}" srcOrd="0" destOrd="1" presId="urn:microsoft.com/office/officeart/2005/8/layout/vList2"/>
    <dgm:cxn modelId="{1986E6CE-8C47-4EBF-9BDA-8A84CC5EC2A7}" type="presParOf" srcId="{62A72726-1449-4D39-B1DF-65587F88658C}" destId="{88D609DE-E225-4111-802D-049F90FD44DD}" srcOrd="0" destOrd="0" presId="urn:microsoft.com/office/officeart/2005/8/layout/vList2"/>
    <dgm:cxn modelId="{1AD7B466-F709-454B-8C8D-6128AD204EA8}" type="presParOf" srcId="{62A72726-1449-4D39-B1DF-65587F88658C}" destId="{4E53178F-EA48-4BA4-BDC5-9A9403E45F21}" srcOrd="1"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180C8F2-9EEF-4E5E-99F4-27F77928D928}">
      <dsp:nvSpPr>
        <dsp:cNvPr id="0" name=""/>
        <dsp:cNvSpPr/>
      </dsp:nvSpPr>
      <dsp:spPr>
        <a:xfrm>
          <a:off x="0" y="0"/>
          <a:ext cx="5292080" cy="33241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SG" sz="1600" b="1" i="0" kern="1200" baseline="0" dirty="0" smtClean="0"/>
            <a:t>Becoming scientists through Video Analysis</a:t>
          </a:r>
        </a:p>
        <a:p>
          <a:pPr lvl="0" algn="l" defTabSz="711200" rtl="0">
            <a:lnSpc>
              <a:spcPct val="90000"/>
            </a:lnSpc>
            <a:spcBef>
              <a:spcPct val="0"/>
            </a:spcBef>
            <a:spcAft>
              <a:spcPct val="35000"/>
            </a:spcAft>
          </a:pPr>
          <a:r>
            <a:rPr lang="en-GB" sz="1600" b="1" i="0" kern="1200" baseline="0" dirty="0" smtClean="0">
              <a:hlinkClick xmlns:r="http://schemas.openxmlformats.org/officeDocument/2006/relationships" r:id="rId1"/>
            </a:rPr>
            <a:t>TzeKwang.LEONG@rgs.edu.sg</a:t>
          </a:r>
          <a:endParaRPr lang="en-GB" sz="1600" b="1" i="0" kern="1200" baseline="0" dirty="0" smtClean="0"/>
        </a:p>
        <a:p>
          <a:pPr lvl="0" algn="l" defTabSz="711200" rtl="0">
            <a:lnSpc>
              <a:spcPct val="90000"/>
            </a:lnSpc>
            <a:spcBef>
              <a:spcPct val="0"/>
            </a:spcBef>
            <a:spcAft>
              <a:spcPct val="35000"/>
            </a:spcAft>
          </a:pPr>
          <a:r>
            <a:rPr lang="en-GB" sz="1600" b="1" i="0" kern="1200" baseline="0" dirty="0" smtClean="0">
              <a:hlinkClick xmlns:r="http://schemas.openxmlformats.org/officeDocument/2006/relationships" r:id="rId2"/>
            </a:rPr>
            <a:t>Ning_Hwee_Tiang@moe.edu.sg</a:t>
          </a:r>
          <a:endParaRPr lang="en-GB" sz="1600" b="1" i="0" kern="1200" baseline="0" dirty="0" smtClean="0"/>
        </a:p>
        <a:p>
          <a:pPr lvl="0" algn="l" defTabSz="711200" rtl="0">
            <a:lnSpc>
              <a:spcPct val="90000"/>
            </a:lnSpc>
            <a:spcBef>
              <a:spcPct val="0"/>
            </a:spcBef>
            <a:spcAft>
              <a:spcPct val="35000"/>
            </a:spcAft>
          </a:pPr>
          <a:r>
            <a:rPr lang="en-GB" sz="1600" b="1" i="0" kern="1200" baseline="0" dirty="0" smtClean="0">
              <a:hlinkClick xmlns:r="http://schemas.openxmlformats.org/officeDocument/2006/relationships" r:id="rId3"/>
            </a:rPr>
            <a:t>Tan_Kim_Kia@moe.edu.sg</a:t>
          </a:r>
          <a:r>
            <a:rPr lang="en-GB" sz="1600" b="1" i="0" kern="1200" baseline="0" dirty="0" smtClean="0"/>
            <a:t>  </a:t>
          </a:r>
        </a:p>
        <a:p>
          <a:pPr lvl="0" algn="l" defTabSz="711200" rtl="0">
            <a:lnSpc>
              <a:spcPct val="90000"/>
            </a:lnSpc>
            <a:spcBef>
              <a:spcPct val="0"/>
            </a:spcBef>
            <a:spcAft>
              <a:spcPct val="35000"/>
            </a:spcAft>
          </a:pPr>
          <a:r>
            <a:rPr lang="en-GB" sz="1600" b="1" i="0" kern="1200" baseline="0" dirty="0" smtClean="0">
              <a:hlinkClick xmlns:r="http://schemas.openxmlformats.org/officeDocument/2006/relationships" r:id="rId4"/>
            </a:rPr>
            <a:t>Lawrence_WEE@moe.gov.sg</a:t>
          </a:r>
          <a:endParaRPr lang="en-GB" sz="1600" b="1" i="0" kern="1200" baseline="0" dirty="0" smtClean="0"/>
        </a:p>
        <a:p>
          <a:pPr lvl="0" algn="l" defTabSz="711200" rtl="0">
            <a:lnSpc>
              <a:spcPct val="90000"/>
            </a:lnSpc>
            <a:spcBef>
              <a:spcPct val="0"/>
            </a:spcBef>
            <a:spcAft>
              <a:spcPct val="35000"/>
            </a:spcAft>
          </a:pPr>
          <a:r>
            <a:rPr lang="en-GB" sz="1600" b="1" i="0" kern="1200" baseline="0" dirty="0" smtClean="0">
              <a:hlinkClick xmlns:r="http://schemas.openxmlformats.org/officeDocument/2006/relationships" r:id="rId5"/>
            </a:rPr>
            <a:t>LEE_Tat_Leong@moe.gov.sg</a:t>
          </a:r>
          <a:r>
            <a:rPr lang="en-GB" sz="1600" b="1" i="0" kern="1200" baseline="0" dirty="0" smtClean="0"/>
            <a:t> </a:t>
          </a:r>
        </a:p>
        <a:p>
          <a:pPr lvl="0" algn="l" defTabSz="711200" rtl="0">
            <a:lnSpc>
              <a:spcPct val="90000"/>
            </a:lnSpc>
            <a:spcBef>
              <a:spcPct val="0"/>
            </a:spcBef>
            <a:spcAft>
              <a:spcPct val="35000"/>
            </a:spcAft>
          </a:pPr>
          <a:r>
            <a:rPr lang="en-GB" sz="1600" b="1" i="0" kern="1200" baseline="0" dirty="0" smtClean="0"/>
            <a:t>Date: 04 Feb 2015</a:t>
          </a:r>
        </a:p>
        <a:p>
          <a:pPr lvl="0" algn="l" defTabSz="711200" rtl="0">
            <a:lnSpc>
              <a:spcPct val="90000"/>
            </a:lnSpc>
            <a:spcBef>
              <a:spcPct val="0"/>
            </a:spcBef>
            <a:spcAft>
              <a:spcPct val="35000"/>
            </a:spcAft>
          </a:pPr>
          <a:r>
            <a:rPr lang="en-GB" sz="1600" b="1" i="0" kern="1200" baseline="0" dirty="0" smtClean="0"/>
            <a:t>Venue: </a:t>
          </a:r>
          <a:r>
            <a:rPr lang="en-GB" sz="1600" b="1" i="0" kern="1200" baseline="0" dirty="0" err="1" smtClean="0"/>
            <a:t>edulab@AST</a:t>
          </a:r>
          <a:r>
            <a:rPr lang="en-GB" sz="1600" b="1" i="0" kern="1200" baseline="0" dirty="0" smtClean="0"/>
            <a:t>, 2 Malan Road </a:t>
          </a:r>
          <a:r>
            <a:rPr lang="en-GB" sz="1600" b="1" i="0" kern="1200" baseline="0" dirty="0" err="1" smtClean="0"/>
            <a:t>Blk</a:t>
          </a:r>
          <a:r>
            <a:rPr lang="en-GB" sz="1600" b="1" i="0" kern="1200" baseline="0" dirty="0" smtClean="0"/>
            <a:t> J</a:t>
          </a:r>
          <a:r>
            <a:rPr lang="en-GB" sz="1600" b="1" i="0" kern="1200" baseline="0" dirty="0" smtClean="0"/>
            <a:t>, Level 4</a:t>
          </a:r>
        </a:p>
        <a:p>
          <a:pPr lvl="0" algn="l" defTabSz="711200" rtl="0">
            <a:lnSpc>
              <a:spcPct val="90000"/>
            </a:lnSpc>
            <a:spcBef>
              <a:spcPct val="0"/>
            </a:spcBef>
            <a:spcAft>
              <a:spcPct val="35000"/>
            </a:spcAft>
          </a:pPr>
          <a:r>
            <a:rPr lang="en-GB" sz="1600" b="1" i="0" kern="1200" baseline="0" dirty="0" smtClean="0"/>
            <a:t>Time: 1500-1730</a:t>
          </a:r>
          <a:endParaRPr lang="en-SG" sz="1600" kern="1200" dirty="0"/>
        </a:p>
      </dsp:txBody>
      <dsp:txXfrm>
        <a:off x="0" y="0"/>
        <a:ext cx="5292080" cy="3324132"/>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07EE919-B640-466C-A943-27162103DD0D}">
      <dsp:nvSpPr>
        <dsp:cNvPr id="0" name=""/>
        <dsp:cNvSpPr/>
      </dsp:nvSpPr>
      <dsp:spPr>
        <a:xfrm>
          <a:off x="0" y="3900"/>
          <a:ext cx="9144000" cy="9827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rtl="0">
            <a:lnSpc>
              <a:spcPct val="90000"/>
            </a:lnSpc>
            <a:spcBef>
              <a:spcPct val="0"/>
            </a:spcBef>
            <a:spcAft>
              <a:spcPct val="35000"/>
            </a:spcAft>
          </a:pPr>
          <a:r>
            <a:rPr lang="en-US" sz="4200" b="1" kern="1200" dirty="0" smtClean="0"/>
            <a:t>REFINING DESIGN PRINCIPLES</a:t>
          </a:r>
          <a:endParaRPr lang="en-SG" sz="4200" kern="1200" dirty="0"/>
        </a:p>
      </dsp:txBody>
      <dsp:txXfrm>
        <a:off x="0" y="3900"/>
        <a:ext cx="9144000" cy="982799"/>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D42B88E-9115-4D9F-ABE5-263CCCE075CD}">
      <dsp:nvSpPr>
        <dsp:cNvPr id="0" name=""/>
        <dsp:cNvSpPr/>
      </dsp:nvSpPr>
      <dsp:spPr>
        <a:xfrm>
          <a:off x="684949" y="0"/>
          <a:ext cx="7762764" cy="482453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4A1011-9303-492B-954A-50E963AFB55D}">
      <dsp:nvSpPr>
        <dsp:cNvPr id="0" name=""/>
        <dsp:cNvSpPr/>
      </dsp:nvSpPr>
      <dsp:spPr>
        <a:xfrm>
          <a:off x="9810" y="1447360"/>
          <a:ext cx="2939576" cy="19298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After every lesson observation</a:t>
          </a:r>
          <a:endParaRPr lang="en-SG" sz="2800" kern="1200" dirty="0"/>
        </a:p>
      </dsp:txBody>
      <dsp:txXfrm>
        <a:off x="9810" y="1447360"/>
        <a:ext cx="2939576" cy="1929814"/>
      </dsp:txXfrm>
    </dsp:sp>
    <dsp:sp modelId="{5DE6DBB3-3508-45BE-8ACD-376F5374229D}">
      <dsp:nvSpPr>
        <dsp:cNvPr id="0" name=""/>
        <dsp:cNvSpPr/>
      </dsp:nvSpPr>
      <dsp:spPr>
        <a:xfrm>
          <a:off x="3096543" y="1447360"/>
          <a:ext cx="2939576" cy="19298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surface strengths and areas for improvement</a:t>
          </a:r>
          <a:endParaRPr lang="en-SG" sz="2800" kern="1200" dirty="0"/>
        </a:p>
      </dsp:txBody>
      <dsp:txXfrm>
        <a:off x="3096543" y="1447360"/>
        <a:ext cx="2939576" cy="1929814"/>
      </dsp:txXfrm>
    </dsp:sp>
    <dsp:sp modelId="{F5E4997D-BA49-4971-A4B1-DB821406873D}">
      <dsp:nvSpPr>
        <dsp:cNvPr id="0" name=""/>
        <dsp:cNvSpPr/>
      </dsp:nvSpPr>
      <dsp:spPr>
        <a:xfrm>
          <a:off x="6183277" y="1447360"/>
          <a:ext cx="2939576" cy="19298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err="1" smtClean="0"/>
            <a:t>organise</a:t>
          </a:r>
          <a:r>
            <a:rPr lang="en-US" sz="2800" kern="1200" dirty="0" smtClean="0"/>
            <a:t> the input according to the design principles</a:t>
          </a:r>
          <a:endParaRPr lang="en-SG" sz="2800" kern="1200" dirty="0"/>
        </a:p>
      </dsp:txBody>
      <dsp:txXfrm>
        <a:off x="6183277" y="1447360"/>
        <a:ext cx="2939576" cy="1929814"/>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0F9794B-C2F1-47CC-8184-8ABC6E1F03C4}">
      <dsp:nvSpPr>
        <dsp:cNvPr id="0" name=""/>
        <dsp:cNvSpPr/>
      </dsp:nvSpPr>
      <dsp:spPr>
        <a:xfrm>
          <a:off x="0" y="9943"/>
          <a:ext cx="9144000" cy="772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US" sz="3300" b="1" kern="1200" dirty="0" smtClean="0"/>
            <a:t>REFINING DESIGN PRINCIPLES</a:t>
          </a:r>
          <a:endParaRPr lang="en-SG" sz="3300" kern="1200" dirty="0"/>
        </a:p>
      </dsp:txBody>
      <dsp:txXfrm>
        <a:off x="0" y="9943"/>
        <a:ext cx="9144000" cy="772200"/>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49223C3-C16D-4E66-BF75-3E1DB373B341}">
      <dsp:nvSpPr>
        <dsp:cNvPr id="0" name=""/>
        <dsp:cNvSpPr/>
      </dsp:nvSpPr>
      <dsp:spPr>
        <a:xfrm>
          <a:off x="0" y="9943"/>
          <a:ext cx="9144000" cy="772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b="1" kern="1200" dirty="0" smtClean="0"/>
            <a:t>REFINING DESIGN PRINCIPLES</a:t>
          </a:r>
          <a:endParaRPr lang="en-SG" sz="3300" kern="1200" dirty="0"/>
        </a:p>
      </dsp:txBody>
      <dsp:txXfrm>
        <a:off x="0" y="9943"/>
        <a:ext cx="9144000" cy="772200"/>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0BDAFE-4264-4981-A209-6F038294E2E3}">
      <dsp:nvSpPr>
        <dsp:cNvPr id="0" name=""/>
        <dsp:cNvSpPr/>
      </dsp:nvSpPr>
      <dsp:spPr>
        <a:xfrm>
          <a:off x="0" y="242372"/>
          <a:ext cx="9144000" cy="23955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0" i="0" kern="1200" baseline="0" dirty="0" smtClean="0"/>
            <a:t>Tracker Push n Constant Deceleration Model</a:t>
          </a:r>
        </a:p>
        <a:p>
          <a:pPr lvl="0" algn="l" defTabSz="889000" rtl="0">
            <a:lnSpc>
              <a:spcPct val="90000"/>
            </a:lnSpc>
            <a:spcBef>
              <a:spcPct val="0"/>
            </a:spcBef>
            <a:spcAft>
              <a:spcPct val="35000"/>
            </a:spcAft>
          </a:pPr>
          <a:r>
            <a:rPr lang="en-US" sz="2000" b="0" i="0" kern="1200" baseline="0" dirty="0" smtClean="0"/>
            <a:t>Model A constant v = 0.5927</a:t>
          </a:r>
        </a:p>
        <a:p>
          <a:pPr lvl="0" algn="l" defTabSz="889000" rtl="0">
            <a:lnSpc>
              <a:spcPct val="90000"/>
            </a:lnSpc>
            <a:spcBef>
              <a:spcPct val="0"/>
            </a:spcBef>
            <a:spcAft>
              <a:spcPct val="35000"/>
            </a:spcAft>
          </a:pPr>
          <a:r>
            <a:rPr lang="en-US" sz="2000" b="0" i="0" kern="1200" baseline="0" dirty="0" smtClean="0"/>
            <a:t>Model C </a:t>
          </a:r>
          <a:r>
            <a:rPr lang="en-US" sz="2000" b="0" i="0" kern="1200" baseline="0" dirty="0" err="1" smtClean="0"/>
            <a:t>Fdrag</a:t>
          </a:r>
          <a:r>
            <a:rPr lang="en-US" sz="2000" b="0" i="0" kern="1200" baseline="0" dirty="0" smtClean="0"/>
            <a:t> = k*</a:t>
          </a:r>
          <a:r>
            <a:rPr lang="en-US" sz="2000" b="0" i="0" kern="1200" baseline="0" dirty="0" err="1" smtClean="0"/>
            <a:t>vx</a:t>
          </a:r>
          <a:endParaRPr lang="en-US" sz="2000" b="0" i="0" kern="1200" baseline="0" dirty="0" smtClean="0"/>
        </a:p>
        <a:p>
          <a:pPr lvl="0" algn="l" defTabSz="889000" rtl="0">
            <a:lnSpc>
              <a:spcPct val="90000"/>
            </a:lnSpc>
            <a:spcBef>
              <a:spcPct val="0"/>
            </a:spcBef>
            <a:spcAft>
              <a:spcPct val="35000"/>
            </a:spcAft>
          </a:pPr>
          <a:r>
            <a:rPr lang="en-US" sz="2000" b="0" i="0" kern="1200" baseline="0" dirty="0" smtClean="0"/>
            <a:t>Model B F = </a:t>
          </a:r>
          <a:r>
            <a:rPr lang="el-GR" sz="2000" b="0" i="0" kern="1200" dirty="0" smtClean="0"/>
            <a:t>μ</a:t>
          </a:r>
          <a:r>
            <a:rPr lang="en-US" sz="2000" b="0" i="0" kern="1200" dirty="0" smtClean="0"/>
            <a:t> *R</a:t>
          </a:r>
        </a:p>
        <a:p>
          <a:pPr lvl="0" algn="l" defTabSz="889000" rtl="0">
            <a:lnSpc>
              <a:spcPct val="90000"/>
            </a:lnSpc>
            <a:spcBef>
              <a:spcPct val="0"/>
            </a:spcBef>
            <a:spcAft>
              <a:spcPct val="35000"/>
            </a:spcAft>
          </a:pPr>
          <a:r>
            <a:rPr lang="en-US" sz="2000" b="0" i="0" kern="1200" baseline="0" dirty="0" smtClean="0"/>
            <a:t>Model D = </a:t>
          </a:r>
          <a:r>
            <a:rPr lang="en-US" sz="2000" b="0" i="0" kern="1200" baseline="0" dirty="0" err="1" smtClean="0"/>
            <a:t>fx</a:t>
          </a:r>
          <a:r>
            <a:rPr lang="en-US" sz="2000" b="0" i="0" kern="1200" baseline="0" dirty="0" smtClean="0"/>
            <a:t> = if(t&lt;0.167,0,if(t&lt;0.172,Push,Friction)) , Push = 134, Friction = -1.268E-1*2</a:t>
          </a:r>
          <a:endParaRPr lang="en-US" sz="2000" b="0" i="0" kern="1200" baseline="0" dirty="0"/>
        </a:p>
      </dsp:txBody>
      <dsp:txXfrm>
        <a:off x="0" y="242372"/>
        <a:ext cx="9144000" cy="2395575"/>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1391581-D218-4D5D-8FCA-2CBAE1FCE68D}">
      <dsp:nvSpPr>
        <dsp:cNvPr id="0" name=""/>
        <dsp:cNvSpPr/>
      </dsp:nvSpPr>
      <dsp:spPr>
        <a:xfrm>
          <a:off x="0" y="30270"/>
          <a:ext cx="9144000" cy="14250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SG" sz="2100" b="0" i="0" kern="1200" baseline="0" dirty="0" smtClean="0"/>
            <a:t>9. Students are given opportunities to discuss their analysis with the teachers both in class and outside class. Suggestions were made by teachers to refine their video, given direction for further readings or suggestion on analysis.</a:t>
          </a:r>
          <a:endParaRPr lang="en-US" sz="2100" kern="1200" dirty="0"/>
        </a:p>
      </dsp:txBody>
      <dsp:txXfrm>
        <a:off x="0" y="30270"/>
        <a:ext cx="9144000" cy="1425059"/>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17BBBF8-F81C-4C41-8C08-DB34FEFD8EC2}">
      <dsp:nvSpPr>
        <dsp:cNvPr id="0" name=""/>
        <dsp:cNvSpPr/>
      </dsp:nvSpPr>
      <dsp:spPr>
        <a:xfrm>
          <a:off x="0" y="45000"/>
          <a:ext cx="9144000" cy="1053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l" defTabSz="2000250" rtl="0">
            <a:lnSpc>
              <a:spcPct val="90000"/>
            </a:lnSpc>
            <a:spcBef>
              <a:spcPct val="0"/>
            </a:spcBef>
            <a:spcAft>
              <a:spcPct val="35000"/>
            </a:spcAft>
          </a:pPr>
          <a:r>
            <a:rPr lang="en-US" sz="4500" b="0" i="0" kern="1200" baseline="0" dirty="0" smtClean="0"/>
            <a:t>Tracker 4.87 is SSOE white listed</a:t>
          </a:r>
          <a:endParaRPr lang="en-US" sz="4500" b="0" i="0" kern="1200" baseline="0" dirty="0"/>
        </a:p>
      </dsp:txBody>
      <dsp:txXfrm>
        <a:off x="0" y="45000"/>
        <a:ext cx="9144000" cy="1053000"/>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C8615FD-98AB-4286-B82D-C167F624857C}">
      <dsp:nvSpPr>
        <dsp:cNvPr id="0" name=""/>
        <dsp:cNvSpPr/>
      </dsp:nvSpPr>
      <dsp:spPr>
        <a:xfrm>
          <a:off x="0" y="695070"/>
          <a:ext cx="9144000" cy="8421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0" i="0" kern="1200" baseline="0" dirty="0" smtClean="0"/>
            <a:t>updated 13 Nov 2014. do a CONTROL-FIND (F) and look for "open source" </a:t>
          </a:r>
        </a:p>
        <a:p>
          <a:pPr lvl="0" algn="l" defTabSz="1066800" rtl="0">
            <a:lnSpc>
              <a:spcPct val="90000"/>
            </a:lnSpc>
            <a:spcBef>
              <a:spcPct val="0"/>
            </a:spcBef>
            <a:spcAft>
              <a:spcPct val="35000"/>
            </a:spcAft>
          </a:pPr>
          <a:r>
            <a:rPr lang="en-US" sz="2400" b="0" i="0" kern="1200" baseline="0" dirty="0" smtClean="0">
              <a:hlinkClick xmlns:r="http://schemas.openxmlformats.org/officeDocument/2006/relationships" r:id="rId1"/>
            </a:rPr>
            <a:t>http://intranet.moe.gov.sg/itb/Pages/soeschool/ACT_Update_for_School_Purchased_Software.pdf</a:t>
          </a:r>
          <a:endParaRPr lang="en-US" sz="2400" b="0" i="0" kern="1200" baseline="0" dirty="0"/>
        </a:p>
      </dsp:txBody>
      <dsp:txXfrm>
        <a:off x="0" y="695070"/>
        <a:ext cx="9144000" cy="842106"/>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F91F9D1-31E1-4595-B110-741BC2476470}">
      <dsp:nvSpPr>
        <dsp:cNvPr id="0" name=""/>
        <dsp:cNvSpPr/>
      </dsp:nvSpPr>
      <dsp:spPr>
        <a:xfrm>
          <a:off x="0" y="0"/>
          <a:ext cx="9143999" cy="11196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SG" sz="2900" b="0" i="0" kern="1200" baseline="0" dirty="0" smtClean="0"/>
            <a:t>Singapore Teachers Shared Library in Tracker: http://iwant2study.org/lookangejss/</a:t>
          </a:r>
          <a:endParaRPr lang="en-SG" sz="2900" kern="1200" dirty="0"/>
        </a:p>
      </dsp:txBody>
      <dsp:txXfrm>
        <a:off x="0" y="0"/>
        <a:ext cx="9143999" cy="1119690"/>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1F4C7FC-A15A-49C1-9229-08684F608563}">
      <dsp:nvSpPr>
        <dsp:cNvPr id="0" name=""/>
        <dsp:cNvSpPr/>
      </dsp:nvSpPr>
      <dsp:spPr>
        <a:xfrm>
          <a:off x="0" y="19800"/>
          <a:ext cx="8229599" cy="11231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rtl="0">
            <a:lnSpc>
              <a:spcPct val="90000"/>
            </a:lnSpc>
            <a:spcBef>
              <a:spcPct val="0"/>
            </a:spcBef>
            <a:spcAft>
              <a:spcPct val="35000"/>
            </a:spcAft>
          </a:pPr>
          <a:r>
            <a:rPr lang="en-US" sz="4800" b="0" i="0" kern="1200" baseline="0" dirty="0" smtClean="0"/>
            <a:t>Reflect and Feedback</a:t>
          </a:r>
          <a:endParaRPr lang="en-US" sz="4800" b="0" i="0" kern="1200" baseline="0" dirty="0"/>
        </a:p>
      </dsp:txBody>
      <dsp:txXfrm>
        <a:off x="0" y="19800"/>
        <a:ext cx="8229599" cy="112319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7642325-2961-4451-8F7A-F5B31D25BC29}">
      <dsp:nvSpPr>
        <dsp:cNvPr id="0" name=""/>
        <dsp:cNvSpPr/>
      </dsp:nvSpPr>
      <dsp:spPr>
        <a:xfrm>
          <a:off x="0" y="101735"/>
          <a:ext cx="9144000" cy="4445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b="0" i="0" kern="1200" baseline="0" dirty="0" smtClean="0">
              <a:hlinkClick xmlns:r="http://schemas.openxmlformats.org/officeDocument/2006/relationships" r:id="rId1"/>
            </a:rPr>
            <a:t>https://sites.google.com/a/moe.edu.sg/becoming-scientists-through-video-analysis/</a:t>
          </a:r>
          <a:endParaRPr lang="en-US" sz="1900" b="0" i="0" kern="1200" baseline="0" dirty="0"/>
        </a:p>
      </dsp:txBody>
      <dsp:txXfrm>
        <a:off x="0" y="101735"/>
        <a:ext cx="9144000" cy="444599"/>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D3561A1-A4AD-44AD-8615-1A78FECB2390}">
      <dsp:nvSpPr>
        <dsp:cNvPr id="0" name=""/>
        <dsp:cNvSpPr/>
      </dsp:nvSpPr>
      <dsp:spPr>
        <a:xfrm>
          <a:off x="0" y="513931"/>
          <a:ext cx="9144000" cy="11969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US" sz="3100" b="0" i="0" kern="1200" baseline="0" dirty="0" smtClean="0"/>
            <a:t>- Describe in detail at least one of the 8 practices of K12 science education framework</a:t>
          </a:r>
          <a:endParaRPr lang="en-US" sz="3100" kern="1200" dirty="0"/>
        </a:p>
      </dsp:txBody>
      <dsp:txXfrm>
        <a:off x="0" y="513931"/>
        <a:ext cx="9144000" cy="1196909"/>
      </dsp:txXfrm>
    </dsp:sp>
    <dsp:sp modelId="{4C966F74-A837-442C-83E1-E5B47EA8E07B}">
      <dsp:nvSpPr>
        <dsp:cNvPr id="0" name=""/>
        <dsp:cNvSpPr/>
      </dsp:nvSpPr>
      <dsp:spPr>
        <a:xfrm>
          <a:off x="0" y="1800120"/>
          <a:ext cx="9144000" cy="11969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US" sz="3100" b="0" i="0" kern="1200" baseline="0" dirty="0" smtClean="0"/>
            <a:t>- Download, install and use tracker basic analysis</a:t>
          </a:r>
          <a:endParaRPr lang="en-US" sz="3100" kern="1200" dirty="0"/>
        </a:p>
      </dsp:txBody>
      <dsp:txXfrm>
        <a:off x="0" y="1800120"/>
        <a:ext cx="9144000" cy="1196909"/>
      </dsp:txXfrm>
    </dsp:sp>
    <dsp:sp modelId="{CE33F267-AB3F-43C3-9148-502505557BCA}">
      <dsp:nvSpPr>
        <dsp:cNvPr id="0" name=""/>
        <dsp:cNvSpPr/>
      </dsp:nvSpPr>
      <dsp:spPr>
        <a:xfrm>
          <a:off x="0" y="3086310"/>
          <a:ext cx="9144000" cy="11969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US" sz="3100" b="0" i="0" kern="1200" baseline="0" dirty="0" smtClean="0"/>
            <a:t>- Create at least one model in tracker for Practice 5 (mathematical and computational thinking)</a:t>
          </a:r>
          <a:endParaRPr lang="en-US" sz="3100" kern="1200" dirty="0"/>
        </a:p>
      </dsp:txBody>
      <dsp:txXfrm>
        <a:off x="0" y="3086310"/>
        <a:ext cx="9144000" cy="119690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025622E-43EF-4A26-AF6D-4D834669FBE1}">
      <dsp:nvSpPr>
        <dsp:cNvPr id="0" name=""/>
        <dsp:cNvSpPr/>
      </dsp:nvSpPr>
      <dsp:spPr>
        <a:xfrm>
          <a:off x="0" y="0"/>
          <a:ext cx="9144000" cy="1006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rtl="0">
            <a:lnSpc>
              <a:spcPct val="90000"/>
            </a:lnSpc>
            <a:spcBef>
              <a:spcPct val="0"/>
            </a:spcBef>
            <a:spcAft>
              <a:spcPct val="35000"/>
            </a:spcAft>
          </a:pPr>
          <a:r>
            <a:rPr lang="en-US" sz="4300" b="0" i="0" kern="1200" baseline="0" dirty="0" smtClean="0"/>
            <a:t>Program</a:t>
          </a:r>
          <a:endParaRPr lang="en-US" sz="4300" b="0" i="0" kern="1200" baseline="0" dirty="0"/>
        </a:p>
      </dsp:txBody>
      <dsp:txXfrm>
        <a:off x="0" y="0"/>
        <a:ext cx="9144000" cy="100620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BCB07AD-1588-4923-801F-EA5E96C171B4}">
      <dsp:nvSpPr>
        <dsp:cNvPr id="0" name=""/>
        <dsp:cNvSpPr/>
      </dsp:nvSpPr>
      <dsp:spPr>
        <a:xfrm>
          <a:off x="0" y="18749"/>
          <a:ext cx="6713999" cy="1357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SG" sz="2000" b="0" i="0" kern="1200" baseline="0" dirty="0" smtClean="0"/>
            <a:t>What is tracker? </a:t>
          </a:r>
          <a:r>
            <a:rPr lang="en-SG" sz="2000" b="0" i="0" u="sng" kern="1200" baseline="0" dirty="0" smtClean="0">
              <a:hlinkClick xmlns:r="http://schemas.openxmlformats.org/officeDocument/2006/relationships" r:id="rId1"/>
            </a:rPr>
            <a:t>https://www.cabrillo.edu/~dbrown/tracker/</a:t>
          </a:r>
          <a:r>
            <a:rPr lang="en-SG" sz="2000" b="0" i="0" kern="1200" baseline="0" dirty="0" smtClean="0"/>
            <a:t>A software able to capture data from the video and be used for graphical analysis</a:t>
          </a:r>
          <a:endParaRPr lang="en-US" sz="2000" kern="1200" dirty="0"/>
        </a:p>
      </dsp:txBody>
      <dsp:txXfrm>
        <a:off x="0" y="18749"/>
        <a:ext cx="6713999" cy="135720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F636792-40D1-4E7D-B700-61F845182FAC}">
      <dsp:nvSpPr>
        <dsp:cNvPr id="0" name=""/>
        <dsp:cNvSpPr/>
      </dsp:nvSpPr>
      <dsp:spPr>
        <a:xfrm>
          <a:off x="0" y="0"/>
          <a:ext cx="9144000" cy="46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SG" sz="2000" b="1" kern="1200" dirty="0" smtClean="0"/>
            <a:t>What?: K12 eight practices of science by National Academy of Sciences</a:t>
          </a:r>
          <a:endParaRPr lang="en-SG" sz="2000" b="1" kern="1200" dirty="0"/>
        </a:p>
      </dsp:txBody>
      <dsp:txXfrm>
        <a:off x="0" y="0"/>
        <a:ext cx="9144000" cy="46800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F636792-40D1-4E7D-B700-61F845182FAC}">
      <dsp:nvSpPr>
        <dsp:cNvPr id="0" name=""/>
        <dsp:cNvSpPr/>
      </dsp:nvSpPr>
      <dsp:spPr>
        <a:xfrm>
          <a:off x="0" y="292573"/>
          <a:ext cx="9144000" cy="46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SG" sz="2000" b="1" kern="1200" dirty="0" smtClean="0"/>
            <a:t>What?: K12 eight practices of science by National Academy of Sciences</a:t>
          </a:r>
          <a:endParaRPr lang="en-SG" sz="2000" b="1" kern="1200" dirty="0"/>
        </a:p>
      </dsp:txBody>
      <dsp:txXfrm>
        <a:off x="0" y="292573"/>
        <a:ext cx="9144000" cy="46800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22CB77A-6442-476C-B6CA-D7071743CE62}">
      <dsp:nvSpPr>
        <dsp:cNvPr id="0" name=""/>
        <dsp:cNvSpPr/>
      </dsp:nvSpPr>
      <dsp:spPr>
        <a:xfrm>
          <a:off x="0" y="0"/>
          <a:ext cx="7740352" cy="9005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SG" sz="2800" b="0" i="0" kern="1200" baseline="0" dirty="0" smtClean="0"/>
            <a:t>Science students should behave like scientists.</a:t>
          </a:r>
          <a:endParaRPr lang="en-US" sz="2800" kern="1200" dirty="0"/>
        </a:p>
      </dsp:txBody>
      <dsp:txXfrm>
        <a:off x="0" y="0"/>
        <a:ext cx="7740352" cy="900598"/>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F927128-2174-4E49-B752-3B126E11B021}">
      <dsp:nvSpPr>
        <dsp:cNvPr id="0" name=""/>
        <dsp:cNvSpPr/>
      </dsp:nvSpPr>
      <dsp:spPr>
        <a:xfrm>
          <a:off x="0" y="2526"/>
          <a:ext cx="7740352" cy="11196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SG" sz="2900" b="0" i="0" kern="1200" baseline="0" dirty="0" smtClean="0"/>
            <a:t>Tracker empower students to investigate motions they observe in real world</a:t>
          </a:r>
          <a:endParaRPr lang="en-US" sz="2900" kern="1200" dirty="0"/>
        </a:p>
      </dsp:txBody>
      <dsp:txXfrm>
        <a:off x="0" y="2526"/>
        <a:ext cx="7740352" cy="111969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8D609DE-E225-4111-802D-049F90FD44DD}">
      <dsp:nvSpPr>
        <dsp:cNvPr id="0" name=""/>
        <dsp:cNvSpPr/>
      </dsp:nvSpPr>
      <dsp:spPr>
        <a:xfrm>
          <a:off x="0" y="20164"/>
          <a:ext cx="4355976" cy="772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US" sz="3300" b="1" i="0" kern="1200" baseline="0" dirty="0" smtClean="0"/>
            <a:t>Test Scores</a:t>
          </a:r>
          <a:endParaRPr lang="en-US" sz="3300" kern="1200" dirty="0"/>
        </a:p>
      </dsp:txBody>
      <dsp:txXfrm>
        <a:off x="0" y="20164"/>
        <a:ext cx="4355976" cy="772200"/>
      </dsp:txXfrm>
    </dsp:sp>
    <dsp:sp modelId="{4E53178F-EA48-4BA4-BDC5-9A9403E45F21}">
      <dsp:nvSpPr>
        <dsp:cNvPr id="0" name=""/>
        <dsp:cNvSpPr/>
      </dsp:nvSpPr>
      <dsp:spPr>
        <a:xfrm>
          <a:off x="0" y="792364"/>
          <a:ext cx="4355976" cy="1707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02" tIns="41910" rIns="234696" bIns="41910" numCol="1" spcCol="1270" anchor="t" anchorCtr="0">
          <a:noAutofit/>
        </a:bodyPr>
        <a:lstStyle/>
        <a:p>
          <a:pPr marL="228600" lvl="1" indent="-228600" algn="l" defTabSz="1155700" rtl="0">
            <a:lnSpc>
              <a:spcPct val="90000"/>
            </a:lnSpc>
            <a:spcBef>
              <a:spcPct val="0"/>
            </a:spcBef>
            <a:spcAft>
              <a:spcPct val="20000"/>
            </a:spcAft>
            <a:buChar char="••"/>
          </a:pPr>
          <a:r>
            <a:rPr lang="en-US" sz="2600" b="0" i="0" kern="1200" baseline="0" dirty="0" smtClean="0"/>
            <a:t>Post test positive gain</a:t>
          </a:r>
          <a:endParaRPr lang="en-US" sz="2600" kern="1200" dirty="0"/>
        </a:p>
        <a:p>
          <a:pPr marL="228600" lvl="1" indent="-228600" algn="l" defTabSz="1155700" rtl="0">
            <a:lnSpc>
              <a:spcPct val="90000"/>
            </a:lnSpc>
            <a:spcBef>
              <a:spcPct val="0"/>
            </a:spcBef>
            <a:spcAft>
              <a:spcPct val="20000"/>
            </a:spcAft>
            <a:buChar char="••"/>
          </a:pPr>
          <a:r>
            <a:rPr lang="en-US" sz="2600" b="0" i="0" kern="1200" baseline="0" dirty="0" smtClean="0"/>
            <a:t>Cohen’s d effect </a:t>
          </a:r>
          <a:endParaRPr lang="en-US" sz="2600" kern="1200" dirty="0"/>
        </a:p>
        <a:p>
          <a:pPr marL="457200" lvl="2" indent="-228600" algn="l" defTabSz="1155700" rtl="0">
            <a:lnSpc>
              <a:spcPct val="90000"/>
            </a:lnSpc>
            <a:spcBef>
              <a:spcPct val="0"/>
            </a:spcBef>
            <a:spcAft>
              <a:spcPct val="20000"/>
            </a:spcAft>
            <a:buChar char="••"/>
          </a:pPr>
          <a:r>
            <a:rPr lang="en-US" sz="2600" b="0" i="0" kern="1200" baseline="0" dirty="0" smtClean="0"/>
            <a:t>size = 0.79 </a:t>
          </a:r>
          <a:endParaRPr lang="en-US" sz="2600" kern="1200" dirty="0"/>
        </a:p>
        <a:p>
          <a:pPr marL="228600" lvl="1" indent="-228600" algn="l" defTabSz="1155700" rtl="0">
            <a:lnSpc>
              <a:spcPct val="90000"/>
            </a:lnSpc>
            <a:spcBef>
              <a:spcPct val="0"/>
            </a:spcBef>
            <a:spcAft>
              <a:spcPct val="20000"/>
            </a:spcAft>
            <a:buChar char="••"/>
          </a:pPr>
          <a:r>
            <a:rPr lang="en-US" sz="2600" b="0" i="0" kern="1200" baseline="0" dirty="0" smtClean="0"/>
            <a:t>(practically significant)</a:t>
          </a:r>
          <a:endParaRPr lang="en-SG" sz="2600" b="0" i="0" kern="1200" baseline="0" dirty="0"/>
        </a:p>
      </dsp:txBody>
      <dsp:txXfrm>
        <a:off x="0" y="792364"/>
        <a:ext cx="4355976" cy="17077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46399" cy="496887"/>
          </a:xfrm>
          <a:prstGeom prst="rect">
            <a:avLst/>
          </a:prstGeom>
          <a:noFill/>
          <a:ln>
            <a:noFill/>
          </a:ln>
        </p:spPr>
        <p:txBody>
          <a:bodyPr lIns="91425" tIns="91425" rIns="91425" bIns="91425" anchor="t" anchorCtr="0"/>
          <a:lstStyle>
            <a:lvl1pPr marL="0" marR="0" indent="0" algn="l" rt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 name="Shape 3"/>
          <p:cNvSpPr txBox="1">
            <a:spLocks noGrp="1"/>
          </p:cNvSpPr>
          <p:nvPr>
            <p:ph type="dt" idx="10"/>
          </p:nvPr>
        </p:nvSpPr>
        <p:spPr>
          <a:xfrm>
            <a:off x="3849687" y="0"/>
            <a:ext cx="2946399" cy="496887"/>
          </a:xfrm>
          <a:prstGeom prst="rect">
            <a:avLst/>
          </a:prstGeom>
          <a:noFill/>
          <a:ln>
            <a:noFill/>
          </a:ln>
        </p:spPr>
        <p:txBody>
          <a:bodyPr lIns="91425" tIns="91425" rIns="91425" bIns="91425" anchor="t" anchorCtr="0"/>
          <a:lstStyle>
            <a:lvl1pPr marL="0" marR="0" indent="0" algn="r" rt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 name="Shape 4"/>
          <p:cNvSpPr>
            <a:spLocks noGrp="1" noRot="1" noChangeAspect="1"/>
          </p:cNvSpPr>
          <p:nvPr>
            <p:ph type="sldImg" idx="3"/>
          </p:nvPr>
        </p:nvSpPr>
        <p:spPr>
          <a:xfrm>
            <a:off x="917575" y="744537"/>
            <a:ext cx="4964112" cy="3722686"/>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5" name="Shape 5"/>
          <p:cNvSpPr txBox="1">
            <a:spLocks noGrp="1"/>
          </p:cNvSpPr>
          <p:nvPr>
            <p:ph type="body" idx="1"/>
          </p:nvPr>
        </p:nvSpPr>
        <p:spPr>
          <a:xfrm>
            <a:off x="679450" y="4714875"/>
            <a:ext cx="5438774" cy="4467224"/>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6"/>
          <p:cNvSpPr txBox="1">
            <a:spLocks noGrp="1"/>
          </p:cNvSpPr>
          <p:nvPr>
            <p:ph type="ftr" idx="11"/>
          </p:nvPr>
        </p:nvSpPr>
        <p:spPr>
          <a:xfrm>
            <a:off x="0" y="9428163"/>
            <a:ext cx="2946399" cy="496886"/>
          </a:xfrm>
          <a:prstGeom prst="rect">
            <a:avLst/>
          </a:prstGeom>
          <a:noFill/>
          <a:ln>
            <a:noFill/>
          </a:ln>
        </p:spPr>
        <p:txBody>
          <a:bodyPr lIns="91425" tIns="91425" rIns="91425" bIns="91425" anchor="b" anchorCtr="0"/>
          <a:lstStyle>
            <a:lvl1pPr marL="0" marR="0" indent="0" algn="l" rt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7" name="Shape 7"/>
          <p:cNvSpPr txBox="1">
            <a:spLocks noGrp="1"/>
          </p:cNvSpPr>
          <p:nvPr>
            <p:ph type="sldNum" idx="12"/>
          </p:nvPr>
        </p:nvSpPr>
        <p:spPr>
          <a:xfrm>
            <a:off x="3849687" y="9428163"/>
            <a:ext cx="2946399" cy="496886"/>
          </a:xfrm>
          <a:prstGeom prst="rect">
            <a:avLst/>
          </a:prstGeom>
          <a:noFill/>
          <a:ln>
            <a:noFill/>
          </a:ln>
        </p:spPr>
        <p:txBody>
          <a:bodyPr lIns="91425" tIns="91425" rIns="91425" bIns="91425" anchor="b" anchorCtr="0"/>
          <a:lstStyle>
            <a:lvl1pPr marL="0" marR="0" indent="0" algn="r"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Tree>
    <p:extLst>
      <p:ext uri="{BB962C8B-B14F-4D97-AF65-F5344CB8AC3E}">
        <p14:creationId xmlns:p14="http://schemas.microsoft.com/office/powerpoint/2010/main" xmlns="" val="321914011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eelookang.blogspot.sg/2015/01/tracker-push-n-constant-deceleration.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sldNum" idx="12"/>
          </p:nvPr>
        </p:nvSpPr>
        <p:spPr>
          <a:xfrm>
            <a:off x="3849687" y="9428163"/>
            <a:ext cx="2946399" cy="496886"/>
          </a:xfrm>
          <a:prstGeom prst="rect">
            <a:avLst/>
          </a:prstGeom>
          <a:noFill/>
          <a:ln>
            <a:noFill/>
          </a:ln>
        </p:spPr>
        <p:txBody>
          <a:bodyPr lIns="91425" tIns="45700" rIns="91425" bIns="45700" anchor="b" anchorCtr="0">
            <a:normAutofit/>
          </a:bodyPr>
          <a:lstStyle/>
          <a:p>
            <a:pPr marL="0" marR="0" lvl="0" indent="0" algn="r" rtl="0">
              <a:spcBef>
                <a:spcPts val="0"/>
              </a:spcBef>
              <a:buSzPct val="25000"/>
              <a:buNone/>
            </a:pPr>
            <a:r>
              <a:rPr lang="en-SG"/>
              <a:t> </a:t>
            </a:r>
          </a:p>
        </p:txBody>
      </p:sp>
      <p:sp>
        <p:nvSpPr>
          <p:cNvPr id="92" name="Shape 92"/>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3" name="Shape 93"/>
          <p:cNvSpPr txBox="1">
            <a:spLocks noGrp="1"/>
          </p:cNvSpPr>
          <p:nvPr>
            <p:ph type="body" idx="1"/>
          </p:nvPr>
        </p:nvSpPr>
        <p:spPr>
          <a:xfrm>
            <a:off x="679450" y="4714875"/>
            <a:ext cx="5438774" cy="4467224"/>
          </a:xfrm>
          <a:prstGeom prst="rect">
            <a:avLst/>
          </a:prstGeom>
          <a:noFill/>
          <a:ln>
            <a:noFill/>
          </a:ln>
        </p:spPr>
        <p:txBody>
          <a:bodyPr lIns="91425" tIns="45700" rIns="91425" bIns="45700" anchor="t" anchorCtr="0">
            <a:normAutofit/>
          </a:bodyPr>
          <a:lstStyle/>
          <a:p>
            <a:pPr lvl="0" algn="just" rtl="0">
              <a:spcBef>
                <a:spcPts val="0"/>
              </a:spcBef>
              <a:buClr>
                <a:schemeClr val="dk1"/>
              </a:buClr>
              <a:buSzPct val="25000"/>
              <a:buFont typeface="Calibri"/>
              <a:buNone/>
            </a:pPr>
            <a:r>
              <a:rPr lang="en-SG" sz="1200" dirty="0">
                <a:solidFill>
                  <a:schemeClr val="dk1"/>
                </a:solidFill>
                <a:latin typeface="Calibri"/>
                <a:ea typeface="Calibri"/>
                <a:cs typeface="Calibri"/>
                <a:sym typeface="Calibri"/>
              </a:rPr>
              <a:t>Our project seeks to </a:t>
            </a:r>
            <a:r>
              <a:rPr lang="en-SG" sz="1200" u="sng" dirty="0">
                <a:solidFill>
                  <a:srgbClr val="009900"/>
                </a:solidFill>
                <a:latin typeface="Calibri"/>
                <a:ea typeface="Calibri"/>
                <a:cs typeface="Calibri"/>
                <a:sym typeface="Calibri"/>
              </a:rPr>
              <a:t>allow students to be like scientists (obtain real data from physical phenomena, engage in making inference and deducing how the physical world work).</a:t>
            </a:r>
          </a:p>
          <a:p>
            <a:pPr lvl="0" algn="just" rtl="0">
              <a:spcBef>
                <a:spcPts val="560"/>
              </a:spcBef>
              <a:buClr>
                <a:schemeClr val="dk1"/>
              </a:buClr>
              <a:buSzPct val="25000"/>
              <a:buFont typeface="Calibri"/>
              <a:buNone/>
            </a:pPr>
            <a:r>
              <a:rPr lang="en-SG" sz="1200" dirty="0">
                <a:solidFill>
                  <a:schemeClr val="dk1"/>
                </a:solidFill>
                <a:latin typeface="Calibri"/>
                <a:ea typeface="Calibri"/>
                <a:cs typeface="Calibri"/>
                <a:sym typeface="Calibri"/>
              </a:rPr>
              <a:t>This is accomplished by using the k 12 8 </a:t>
            </a:r>
            <a:r>
              <a:rPr lang="en-SG" sz="1200" u="sng" dirty="0">
                <a:solidFill>
                  <a:srgbClr val="009900"/>
                </a:solidFill>
                <a:latin typeface="Calibri"/>
                <a:ea typeface="Calibri"/>
                <a:cs typeface="Calibri"/>
                <a:sym typeface="Calibri"/>
              </a:rPr>
              <a:t>practice </a:t>
            </a:r>
            <a:r>
              <a:rPr lang="en-SG" sz="1200" dirty="0">
                <a:solidFill>
                  <a:schemeClr val="dk1"/>
                </a:solidFill>
                <a:latin typeface="Calibri"/>
                <a:ea typeface="Calibri"/>
                <a:cs typeface="Calibri"/>
                <a:sym typeface="Calibri"/>
              </a:rPr>
              <a:t>approach supported by </a:t>
            </a:r>
            <a:r>
              <a:rPr lang="en-SG" sz="1200" u="sng" dirty="0">
                <a:solidFill>
                  <a:srgbClr val="009900"/>
                </a:solidFill>
                <a:latin typeface="Calibri"/>
                <a:ea typeface="Calibri"/>
                <a:cs typeface="Calibri"/>
                <a:sym typeface="Calibri"/>
              </a:rPr>
              <a:t>video analysis with Tracker.</a:t>
            </a:r>
          </a:p>
          <a:p>
            <a:pPr marL="0" marR="0" lvl="0" indent="0" algn="l" rtl="0">
              <a:spcBef>
                <a:spcPts val="0"/>
              </a:spcBef>
              <a:buNone/>
            </a:pPr>
            <a:endParaRPr lang="en-US" sz="1200" dirty="0" smtClean="0">
              <a:latin typeface="Calibri"/>
              <a:ea typeface="Calibri"/>
              <a:cs typeface="Calibri"/>
              <a:sym typeface="Calibri"/>
            </a:endParaRPr>
          </a:p>
          <a:p>
            <a:pPr marL="0" marR="0" lvl="0" indent="0" algn="l" rtl="0">
              <a:spcBef>
                <a:spcPts val="0"/>
              </a:spcBef>
              <a:buNone/>
            </a:pPr>
            <a:r>
              <a:rPr lang="en-US" sz="1200" dirty="0" smtClean="0">
                <a:latin typeface="Calibri"/>
                <a:ea typeface="Calibri"/>
                <a:cs typeface="Calibri"/>
                <a:sym typeface="Calibri"/>
              </a:rPr>
              <a:t>At this point of sharing, project is ongoing..</a:t>
            </a:r>
            <a:endParaRPr sz="1200" dirty="0">
              <a:latin typeface="Calibri"/>
              <a:ea typeface="Calibri"/>
              <a:cs typeface="Calibri"/>
              <a:sym typeface="Calibri"/>
            </a:endParaRPr>
          </a:p>
        </p:txBody>
      </p:sp>
    </p:spTree>
    <p:extLst>
      <p:ext uri="{BB962C8B-B14F-4D97-AF65-F5344CB8AC3E}">
        <p14:creationId xmlns:p14="http://schemas.microsoft.com/office/powerpoint/2010/main" xmlns="" val="748089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4113" cy="3722687"/>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baseline="0" dirty="0" smtClean="0">
                <a:hlinkClick r:id="rId3"/>
              </a:rPr>
              <a:t>http://weelookang.blogspot.sg/2015/01/tracker-push-n-constant-deceleration.html</a:t>
            </a:r>
            <a:endParaRPr lang="en-US" sz="1200" b="0" i="0" baseline="0" dirty="0" smtClean="0"/>
          </a:p>
          <a:p>
            <a:endParaRPr lang="en-US" dirty="0"/>
          </a:p>
        </p:txBody>
      </p:sp>
      <p:sp>
        <p:nvSpPr>
          <p:cNvPr id="4" name="Slide Number Placeholder 3"/>
          <p:cNvSpPr>
            <a:spLocks noGrp="1"/>
          </p:cNvSpPr>
          <p:nvPr>
            <p:ph type="sldNum" idx="10"/>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3" name="Shape 153"/>
          <p:cNvSpPr txBox="1">
            <a:spLocks noGrp="1"/>
          </p:cNvSpPr>
          <p:nvPr>
            <p:ph type="body" idx="1"/>
          </p:nvPr>
        </p:nvSpPr>
        <p:spPr>
          <a:xfrm>
            <a:off x="679450" y="4714875"/>
            <a:ext cx="5438699" cy="4467299"/>
          </a:xfrm>
          <a:prstGeom prst="rect">
            <a:avLst/>
          </a:prstGeom>
        </p:spPr>
        <p:txBody>
          <a:bodyPr lIns="91425" tIns="91425" rIns="91425" bIns="91425" anchor="ctr" anchorCtr="0">
            <a:noAutofit/>
          </a:bodyPr>
          <a:lstStyle/>
          <a:p>
            <a:pPr rtl="0">
              <a:spcBef>
                <a:spcPts val="0"/>
              </a:spcBef>
              <a:buNone/>
            </a:pPr>
            <a:r>
              <a:rPr lang="en-SG"/>
              <a:t>Unlike traditional course, our focus is graphical representation. After defining displacement, velocity and acceleration, we ask the students to download and watch some flip video to know how to track and analyse the graphs.</a:t>
            </a:r>
          </a:p>
          <a:p>
            <a:pPr>
              <a:spcBef>
                <a:spcPts val="0"/>
              </a:spcBef>
              <a:buNone/>
            </a:pPr>
            <a:r>
              <a:rPr lang="en-SG"/>
              <a:t> Throughout the course we have several flip instructions to make way for more activity time in class.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5" name="Shape 165"/>
          <p:cNvSpPr txBox="1">
            <a:spLocks noGrp="1"/>
          </p:cNvSpPr>
          <p:nvPr>
            <p:ph type="body" idx="1"/>
          </p:nvPr>
        </p:nvSpPr>
        <p:spPr>
          <a:xfrm>
            <a:off x="679450" y="4714875"/>
            <a:ext cx="5438699" cy="4467299"/>
          </a:xfrm>
          <a:prstGeom prst="rect">
            <a:avLst/>
          </a:prstGeom>
        </p:spPr>
        <p:txBody>
          <a:bodyPr lIns="91425" tIns="91425" rIns="91425" bIns="91425" anchor="ctr" anchorCtr="0">
            <a:noAutofit/>
          </a:bodyPr>
          <a:lstStyle/>
          <a:p>
            <a:pPr rtl="0">
              <a:spcBef>
                <a:spcPts val="0"/>
              </a:spcBef>
              <a:buNone/>
            </a:pPr>
            <a:r>
              <a:rPr lang="en-SG"/>
              <a:t>In class, the students were then given...</a:t>
            </a:r>
          </a:p>
          <a:p>
            <a:pPr rtl="0">
              <a:spcBef>
                <a:spcPts val="0"/>
              </a:spcBef>
              <a:buNone/>
            </a:pPr>
            <a:endParaRPr/>
          </a:p>
          <a:p>
            <a:pPr rtl="0">
              <a:spcBef>
                <a:spcPts val="0"/>
              </a:spcBef>
              <a:buNone/>
            </a:pPr>
            <a:r>
              <a:rPr lang="en-SG"/>
              <a:t>All I needed to do was facilitate and summarise the discussion and highlight good presentation and misconceptions.</a:t>
            </a:r>
          </a:p>
          <a:p>
            <a:pPr rtl="0">
              <a:spcBef>
                <a:spcPts val="0"/>
              </a:spcBef>
              <a:buNone/>
            </a:pPr>
            <a:endParaRPr/>
          </a:p>
          <a:p>
            <a:pPr rtl="0">
              <a:spcBef>
                <a:spcPts val="0"/>
              </a:spcBef>
              <a:buNone/>
            </a:pPr>
            <a:r>
              <a:rPr lang="en-SG"/>
              <a:t>Every video are given with increasing difficulty and a certain thing to teach in mind.</a:t>
            </a:r>
          </a:p>
          <a:p>
            <a:pPr>
              <a:spcBef>
                <a:spcPts val="0"/>
              </a:spcBef>
              <a:buNone/>
            </a:pPr>
            <a:r>
              <a:rPr lang="en-SG"/>
              <a:t>For the projectile motion,  the objective was to show students that motion occurs in phases and each phase are acted by different forces.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1" name="Shape 171"/>
          <p:cNvSpPr txBox="1">
            <a:spLocks noGrp="1"/>
          </p:cNvSpPr>
          <p:nvPr>
            <p:ph type="body" idx="1"/>
          </p:nvPr>
        </p:nvSpPr>
        <p:spPr>
          <a:xfrm>
            <a:off x="679450" y="4714875"/>
            <a:ext cx="5438699" cy="4467299"/>
          </a:xfrm>
          <a:prstGeom prst="rect">
            <a:avLst/>
          </a:prstGeom>
        </p:spPr>
        <p:txBody>
          <a:bodyPr lIns="91425" tIns="91425" rIns="91425" bIns="91425" anchor="ctr" anchorCtr="0">
            <a:noAutofit/>
          </a:bodyPr>
          <a:lstStyle/>
          <a:p>
            <a:pPr>
              <a:spcBef>
                <a:spcPts val="0"/>
              </a:spcBef>
              <a:buNone/>
            </a:pPr>
            <a:r>
              <a:rPr lang="en-SG"/>
              <a:t>Once the students are familiar with the software and graph analysis, we gave them opportunity to practice as a scientist by providing them with a track and several marbles and balls.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8" name="Shape 178"/>
          <p:cNvSpPr txBox="1">
            <a:spLocks noGrp="1"/>
          </p:cNvSpPr>
          <p:nvPr>
            <p:ph type="body" idx="1"/>
          </p:nvPr>
        </p:nvSpPr>
        <p:spPr>
          <a:xfrm>
            <a:off x="679450" y="4714875"/>
            <a:ext cx="5438699" cy="4467299"/>
          </a:xfrm>
          <a:prstGeom prst="rect">
            <a:avLst/>
          </a:prstGeom>
        </p:spPr>
        <p:txBody>
          <a:bodyPr lIns="91425" tIns="91425" rIns="91425" bIns="91425" anchor="ctr" anchorCtr="0">
            <a:noAutofit/>
          </a:bodyPr>
          <a:lstStyle/>
          <a:p>
            <a:pPr rtl="0">
              <a:spcBef>
                <a:spcPts val="0"/>
              </a:spcBef>
              <a:buNone/>
            </a:pPr>
            <a:r>
              <a:rPr lang="en-SG"/>
              <a:t>After they are familiar with kinematics, we revisited all the previous videos and ask them what causes the motion.</a:t>
            </a:r>
          </a:p>
          <a:p>
            <a:pPr rtl="0">
              <a:spcBef>
                <a:spcPts val="0"/>
              </a:spcBef>
              <a:buNone/>
            </a:pPr>
            <a:r>
              <a:rPr lang="en-SG"/>
              <a:t>The students were able to verbalise that the force by the hand causes the motion and the force of the hand was no longer acting on the cart once it is no longer in contact. This used to be a very common misconception in the past and tracker.was able to address it.</a:t>
            </a:r>
          </a:p>
          <a:p>
            <a:pPr>
              <a:spcBef>
                <a:spcPts val="0"/>
              </a:spcBef>
              <a:buNone/>
            </a:pPr>
            <a:r>
              <a:rPr lang="en-SG"/>
              <a:t>Also the students understood that friction by the track was responsible for slowing down the cart.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6" name="Shape 186"/>
          <p:cNvSpPr txBox="1">
            <a:spLocks noGrp="1"/>
          </p:cNvSpPr>
          <p:nvPr>
            <p:ph type="body" idx="1"/>
          </p:nvPr>
        </p:nvSpPr>
        <p:spPr>
          <a:xfrm>
            <a:off x="679450" y="4714875"/>
            <a:ext cx="5438699" cy="4467299"/>
          </a:xfrm>
          <a:prstGeom prst="rect">
            <a:avLst/>
          </a:prstGeom>
        </p:spPr>
        <p:txBody>
          <a:bodyPr lIns="91425" tIns="91425" rIns="91425" bIns="91425" anchor="ctr" anchorCtr="0">
            <a:noAutofit/>
          </a:bodyPr>
          <a:lstStyle/>
          <a:p>
            <a:pPr>
              <a:spcBef>
                <a:spcPts val="0"/>
              </a:spcBef>
              <a:buNone/>
            </a:pPr>
            <a:r>
              <a:rPr lang="en-SG"/>
              <a:t>In order to teach newtons second law, I use 3 cart of different mass each attached to a pulley weighted by identical masses. The students were able to deduce that F = ma based on actual data</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5" name="Shape 195"/>
          <p:cNvSpPr txBox="1">
            <a:spLocks noGrp="1"/>
          </p:cNvSpPr>
          <p:nvPr>
            <p:ph type="body" idx="1"/>
          </p:nvPr>
        </p:nvSpPr>
        <p:spPr>
          <a:xfrm>
            <a:off x="679450" y="4714875"/>
            <a:ext cx="5438699" cy="4467299"/>
          </a:xfrm>
          <a:prstGeom prst="rect">
            <a:avLst/>
          </a:prstGeom>
        </p:spPr>
        <p:txBody>
          <a:bodyPr lIns="91425" tIns="91425" rIns="91425" bIns="91425" anchor="ctr" anchorCtr="0">
            <a:noAutofit/>
          </a:bodyPr>
          <a:lstStyle/>
          <a:p>
            <a:pPr rtl="0">
              <a:spcBef>
                <a:spcPts val="0"/>
              </a:spcBef>
              <a:buNone/>
            </a:pPr>
            <a:r>
              <a:rPr lang="en-SG"/>
              <a:t>Next we introduce the dynamic model builder to the students. From the best fit gradient of the graph the students can determine the deceleration of the cart to be 0.246 ms-2.</a:t>
            </a:r>
          </a:p>
          <a:p>
            <a:pPr rtl="0">
              <a:spcBef>
                <a:spcPts val="0"/>
              </a:spcBef>
              <a:buNone/>
            </a:pPr>
            <a:r>
              <a:rPr lang="en-SG"/>
              <a:t>She can then key in the friction into the model. However, there is a push at the start so a if statement need to be used to include the force of the push.</a:t>
            </a:r>
          </a:p>
          <a:p>
            <a:pPr>
              <a:spcBef>
                <a:spcPts val="0"/>
              </a:spcBef>
              <a:buNone/>
            </a:pPr>
            <a:r>
              <a:rPr lang="en-SG"/>
              <a:t>By using the same technique the student can determine the average force of the push.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2" name="Shape 202"/>
          <p:cNvSpPr txBox="1">
            <a:spLocks noGrp="1"/>
          </p:cNvSpPr>
          <p:nvPr>
            <p:ph type="body" idx="1"/>
          </p:nvPr>
        </p:nvSpPr>
        <p:spPr>
          <a:xfrm>
            <a:off x="679450" y="4714875"/>
            <a:ext cx="5438699" cy="4467299"/>
          </a:xfrm>
          <a:prstGeom prst="rect">
            <a:avLst/>
          </a:prstGeom>
        </p:spPr>
        <p:txBody>
          <a:bodyPr lIns="91425" tIns="91425" rIns="91425" bIns="91425" anchor="ctr" anchorCtr="0">
            <a:noAutofit/>
          </a:bodyPr>
          <a:lstStyle/>
          <a:p>
            <a:pPr rtl="0">
              <a:spcBef>
                <a:spcPts val="0"/>
              </a:spcBef>
              <a:buNone/>
            </a:pPr>
            <a:r>
              <a:rPr lang="en-SG"/>
              <a:t>Once the students are competent in their kinematics and dynamics, it's time to up the challenge. We assigned them this project task which count towards 20% of their end of year result.</a:t>
            </a:r>
          </a:p>
          <a:p>
            <a:pPr rtl="0">
              <a:spcBef>
                <a:spcPts val="0"/>
              </a:spcBef>
              <a:buNone/>
            </a:pPr>
            <a:r>
              <a:rPr lang="en-SG"/>
              <a:t>Even though the students are generally motivated, we have to assign a significant percentage if we want them to take it seriously.</a:t>
            </a:r>
          </a:p>
          <a:p>
            <a:pPr>
              <a:spcBef>
                <a:spcPts val="0"/>
              </a:spcBef>
              <a:buNone/>
            </a:pPr>
            <a:r>
              <a:rPr lang="en-SG"/>
              <a:t>The first strand allows some differentiation. Better students can stretch themselves while weaker or less motivated students can do simple task without being too heavily penalised and also show their understanding of the topics.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9" name="Shape 209"/>
          <p:cNvSpPr txBox="1">
            <a:spLocks noGrp="1"/>
          </p:cNvSpPr>
          <p:nvPr>
            <p:ph type="body" idx="1"/>
          </p:nvPr>
        </p:nvSpPr>
        <p:spPr>
          <a:xfrm>
            <a:off x="679450" y="4714875"/>
            <a:ext cx="5438699" cy="4467299"/>
          </a:xfrm>
          <a:prstGeom prst="rect">
            <a:avLst/>
          </a:prstGeom>
        </p:spPr>
        <p:txBody>
          <a:bodyPr lIns="91425" tIns="91425" rIns="91425" bIns="91425" anchor="ctr" anchorCtr="0">
            <a:noAutofit/>
          </a:bodyPr>
          <a:lstStyle/>
          <a:p>
            <a:pPr lvl="0" rtl="0">
              <a:spcBef>
                <a:spcPts val="640"/>
              </a:spcBef>
              <a:buClr>
                <a:schemeClr val="dk1"/>
              </a:buClr>
              <a:buSzPct val="91666"/>
              <a:buFont typeface="Arial"/>
              <a:buNone/>
            </a:pPr>
            <a:r>
              <a:rPr lang="en-SG" sz="1200"/>
              <a:t>Consultations are very important because of the complexity of the task. </a:t>
            </a:r>
            <a:r>
              <a:rPr lang="en-SG" sz="1200">
                <a:solidFill>
                  <a:schemeClr val="dk1"/>
                </a:solidFill>
              </a:rPr>
              <a:t>Students are given opportunities to discuss their analysis with the teachers both in class and outside class. Suggestions were made by teachers to refine their video, given direction for further readings or suggestion on analysis.</a:t>
            </a:r>
          </a:p>
          <a:p>
            <a:pPr>
              <a:spcBef>
                <a:spcPts val="0"/>
              </a:spcBef>
              <a:buNone/>
            </a:pPr>
            <a:endParaRPr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7" name="Shape 217"/>
          <p:cNvSpPr txBox="1">
            <a:spLocks noGrp="1"/>
          </p:cNvSpPr>
          <p:nvPr>
            <p:ph type="body" idx="1"/>
          </p:nvPr>
        </p:nvSpPr>
        <p:spPr>
          <a:xfrm>
            <a:off x="679450" y="4714875"/>
            <a:ext cx="5438699" cy="4467299"/>
          </a:xfrm>
          <a:prstGeom prst="rect">
            <a:avLst/>
          </a:prstGeom>
        </p:spPr>
        <p:txBody>
          <a:bodyPr lIns="91425" tIns="91425" rIns="91425" bIns="91425" anchor="ctr" anchorCtr="0">
            <a:noAutofit/>
          </a:bodyPr>
          <a:lstStyle/>
          <a:p>
            <a:pPr rtl="0">
              <a:spcBef>
                <a:spcPts val="0"/>
              </a:spcBef>
              <a:buNone/>
            </a:pPr>
            <a:r>
              <a:rPr lang="en-SG"/>
              <a:t>Initially we wanted to ask the students to include modelling in their report but due to time constraints,  we couldn't give them enough practice to have a fair assessments. </a:t>
            </a:r>
          </a:p>
          <a:p>
            <a:pPr>
              <a:spcBef>
                <a:spcPts val="0"/>
              </a:spcBef>
              <a:buNone/>
            </a:pPr>
            <a:r>
              <a:rPr lang="en-SG"/>
              <a:t>To see the power of modelling in tracker, we have a sample here. The students recorded a tennis ball dropped into water and bouncing off the water. The force include weight, up thrust and drag force. Through a nested if statement, you can see how close them model matches the original video. If the students could do this, their understanding of the motion will be very deep.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679450" y="4714875"/>
            <a:ext cx="5438774" cy="4467224"/>
          </a:xfrm>
          <a:prstGeom prst="rect">
            <a:avLst/>
          </a:prstGeom>
        </p:spPr>
        <p:txBody>
          <a:bodyPr lIns="91425" tIns="91425" rIns="91425" bIns="91425" anchor="ctr" anchorCtr="0">
            <a:noAutofit/>
          </a:bodyPr>
          <a:lstStyle/>
          <a:p>
            <a:pPr>
              <a:spcBef>
                <a:spcPts val="0"/>
              </a:spcBef>
              <a:buNone/>
            </a:pPr>
            <a:endParaRPr/>
          </a:p>
        </p:txBody>
      </p:sp>
      <p:sp>
        <p:nvSpPr>
          <p:cNvPr id="118" name="Shape 118"/>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79450" y="4714875"/>
            <a:ext cx="5438699" cy="4467299"/>
          </a:xfrm>
          <a:prstGeom prst="rect">
            <a:avLst/>
          </a:prstGeom>
        </p:spPr>
        <p:txBody>
          <a:bodyPr lIns="91425" tIns="91425" rIns="91425" bIns="91425" anchor="ctr" anchorCtr="0">
            <a:noAutofit/>
          </a:bodyPr>
          <a:lstStyle/>
          <a:p>
            <a:pPr rtl="0">
              <a:spcBef>
                <a:spcPts val="0"/>
              </a:spcBef>
              <a:buNone/>
            </a:pPr>
            <a:r>
              <a:rPr lang="en-SG"/>
              <a:t>The is a sample report by a student of course not the full report in order to squeeze into 1 slide.</a:t>
            </a:r>
          </a:p>
          <a:p>
            <a:pPr rtl="0">
              <a:spcBef>
                <a:spcPts val="0"/>
              </a:spcBef>
              <a:buNone/>
            </a:pPr>
            <a:endParaRPr/>
          </a:p>
          <a:p>
            <a:pPr rtl="0">
              <a:spcBef>
                <a:spcPts val="0"/>
              </a:spcBef>
              <a:buNone/>
            </a:pPr>
            <a:r>
              <a:rPr lang="en-SG"/>
              <a:t>"We were..."</a:t>
            </a:r>
          </a:p>
          <a:p>
            <a:pPr rtl="0">
              <a:spcBef>
                <a:spcPts val="0"/>
              </a:spcBef>
              <a:buNone/>
            </a:pPr>
            <a:r>
              <a:rPr lang="en-SG"/>
              <a:t>Students are willing to invest their personal time to learn more about the motion because there is ownership in the research. </a:t>
            </a:r>
          </a:p>
          <a:p>
            <a:pPr rtl="0">
              <a:spcBef>
                <a:spcPts val="0"/>
              </a:spcBef>
              <a:buNone/>
            </a:pPr>
            <a:endParaRPr/>
          </a:p>
          <a:p>
            <a:pPr lvl="0" rtl="0">
              <a:spcBef>
                <a:spcPts val="0"/>
              </a:spcBef>
              <a:buNone/>
            </a:pPr>
            <a:r>
              <a:rPr lang="en-SG"/>
              <a:t>Look at the depth of the report. It's way beyond what I taught me or any k9 text books can teach.</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60" name="Shape 260"/>
          <p:cNvSpPr txBox="1">
            <a:spLocks noGrp="1"/>
          </p:cNvSpPr>
          <p:nvPr>
            <p:ph type="body" idx="1"/>
          </p:nvPr>
        </p:nvSpPr>
        <p:spPr>
          <a:xfrm>
            <a:off x="679450" y="4714875"/>
            <a:ext cx="5438699" cy="4467299"/>
          </a:xfrm>
          <a:prstGeom prst="rect">
            <a:avLst/>
          </a:prstGeom>
        </p:spPr>
        <p:txBody>
          <a:bodyPr lIns="91425" tIns="91425" rIns="91425" bIns="91425" anchor="ctr" anchorCtr="0">
            <a:noAutofit/>
          </a:bodyPr>
          <a:lstStyle/>
          <a:p>
            <a:pPr>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2" name="Shape 242"/>
          <p:cNvSpPr txBox="1">
            <a:spLocks noGrp="1"/>
          </p:cNvSpPr>
          <p:nvPr>
            <p:ph type="body" idx="1"/>
          </p:nvPr>
        </p:nvSpPr>
        <p:spPr>
          <a:xfrm>
            <a:off x="679450" y="4714875"/>
            <a:ext cx="5438699" cy="4467299"/>
          </a:xfrm>
          <a:prstGeom prst="rect">
            <a:avLst/>
          </a:prstGeom>
        </p:spPr>
        <p:txBody>
          <a:bodyPr lIns="91425" tIns="91425" rIns="91425" bIns="91425" anchor="ctr" anchorCtr="0">
            <a:noAutofit/>
          </a:bodyPr>
          <a:lstStyle/>
          <a:p>
            <a:pPr rtl="0">
              <a:spcBef>
                <a:spcPts val="0"/>
              </a:spcBef>
              <a:buNone/>
            </a:pPr>
            <a:r>
              <a:rPr lang="en-SG" dirty="0" smtClean="0"/>
              <a:t>We did a pre and post survey after the students completed their performance task.</a:t>
            </a:r>
          </a:p>
          <a:p>
            <a:pPr>
              <a:spcBef>
                <a:spcPts val="0"/>
              </a:spcBef>
              <a:buNone/>
            </a:pPr>
            <a:r>
              <a:rPr lang="en-SG" dirty="0" smtClean="0"/>
              <a:t>It's very heartening to see the students enjoy the physics lessons so much. I have to remind everyone that I'm teaching in a girls school. In the past, the girls were not very keen in studying physics so this change is perception means a lot.</a:t>
            </a:r>
          </a:p>
          <a:p>
            <a:pPr lvl="0" rtl="0">
              <a:spcBef>
                <a:spcPts val="640"/>
              </a:spcBef>
              <a:buClr>
                <a:schemeClr val="dk1"/>
              </a:buClr>
              <a:buSzPct val="91666"/>
              <a:buFont typeface="Arial"/>
              <a:buNone/>
            </a:pPr>
            <a:endParaRPr lang="en-SG" sz="1200" dirty="0" smtClean="0">
              <a:solidFill>
                <a:schemeClr val="dk1"/>
              </a:solidFill>
            </a:endParaRPr>
          </a:p>
          <a:p>
            <a:pPr lvl="0" rtl="0">
              <a:spcBef>
                <a:spcPts val="640"/>
              </a:spcBef>
              <a:buClr>
                <a:schemeClr val="dk1"/>
              </a:buClr>
              <a:buSzPct val="91666"/>
              <a:buFont typeface="Arial"/>
              <a:buNone/>
            </a:pPr>
            <a:r>
              <a:rPr lang="en-SG" sz="1200" dirty="0" smtClean="0">
                <a:solidFill>
                  <a:schemeClr val="dk1"/>
                </a:solidFill>
              </a:rPr>
              <a:t>All </a:t>
            </a:r>
            <a:r>
              <a:rPr lang="en-SG" sz="1200" dirty="0">
                <a:solidFill>
                  <a:schemeClr val="dk1"/>
                </a:solidFill>
              </a:rPr>
              <a:t>perceptions improve for the best class perception after the lesson.</a:t>
            </a:r>
          </a:p>
          <a:p>
            <a:pPr lvl="0" rtl="0">
              <a:spcBef>
                <a:spcPts val="640"/>
              </a:spcBef>
              <a:buNone/>
            </a:pPr>
            <a:r>
              <a:rPr lang="en-SG" sz="1200" dirty="0">
                <a:solidFill>
                  <a:schemeClr val="dk1"/>
                </a:solidFill>
              </a:rPr>
              <a:t>The rest of the cohort only improve in perception score for the first 2 questions.</a:t>
            </a:r>
          </a:p>
          <a:p>
            <a:pPr rtl="0">
              <a:spcBef>
                <a:spcPts val="0"/>
              </a:spcBef>
              <a:buNone/>
            </a:pPr>
            <a:r>
              <a:rPr lang="en-SG" sz="1200" dirty="0"/>
              <a:t>Although all students enjoyed the hands on process, only the best class truly behave like a scientist.</a:t>
            </a:r>
          </a:p>
          <a:p>
            <a:pPr rtl="0">
              <a:spcBef>
                <a:spcPts val="0"/>
              </a:spcBef>
              <a:buNone/>
            </a:pPr>
            <a:r>
              <a:rPr lang="en-SG" sz="1200" dirty="0"/>
              <a:t>The preliminary results seems to suggest that this programme is more beneficial for better classes.</a:t>
            </a:r>
          </a:p>
          <a:p>
            <a:pPr>
              <a:spcBef>
                <a:spcPts val="0"/>
              </a:spcBef>
              <a:buNone/>
            </a:pPr>
            <a:r>
              <a:rPr lang="en-SG" sz="1200" dirty="0"/>
              <a:t>Further verbal interview and extensive research need to be conducted to draw better conclusions.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7" name="Shape 137"/>
          <p:cNvSpPr txBox="1">
            <a:spLocks noGrp="1"/>
          </p:cNvSpPr>
          <p:nvPr>
            <p:ph type="body" idx="1"/>
          </p:nvPr>
        </p:nvSpPr>
        <p:spPr>
          <a:xfrm>
            <a:off x="679450" y="4714875"/>
            <a:ext cx="5438699" cy="4467299"/>
          </a:xfrm>
          <a:prstGeom prst="rect">
            <a:avLst/>
          </a:prstGeom>
        </p:spPr>
        <p:txBody>
          <a:bodyPr lIns="91425" tIns="91425" rIns="91425" bIns="91425" anchor="ctr" anchorCtr="0">
            <a:normAutofit/>
          </a:bodyPr>
          <a:lstStyle/>
          <a:p>
            <a:r>
              <a:rPr lang="en-SG" sz="1200" kern="1200" dirty="0" err="1" smtClean="0">
                <a:solidFill>
                  <a:schemeClr val="tx1"/>
                </a:solidFill>
                <a:effectLst/>
                <a:latin typeface="+mn-lt"/>
                <a:ea typeface="+mn-ea"/>
                <a:cs typeface="+mn-cs"/>
              </a:rPr>
              <a:t>wm_falling</a:t>
            </a:r>
            <a:r>
              <a:rPr lang="en-SG" sz="1200" kern="1200" dirty="0" smtClean="0">
                <a:solidFill>
                  <a:schemeClr val="tx1"/>
                </a:solidFill>
                <a:effectLst/>
                <a:latin typeface="+mn-lt"/>
                <a:ea typeface="+mn-ea"/>
                <a:cs typeface="+mn-cs"/>
              </a:rPr>
              <a:t> ball worksheet tracker 4.84 (model building – F=ma)</a:t>
            </a:r>
          </a:p>
          <a:p>
            <a:r>
              <a:rPr lang="en-US" sz="1200" kern="1200" dirty="0" smtClean="0">
                <a:solidFill>
                  <a:schemeClr val="tx1"/>
                </a:solidFill>
                <a:effectLst/>
                <a:latin typeface="+mn-lt"/>
                <a:ea typeface="+mn-ea"/>
                <a:cs typeface="+mn-cs"/>
              </a:rPr>
              <a:t>Various practices are introduced to the students via</a:t>
            </a:r>
            <a:r>
              <a:rPr lang="en-US" sz="1200" kern="1200" baseline="0" dirty="0" smtClean="0">
                <a:solidFill>
                  <a:schemeClr val="tx1"/>
                </a:solidFill>
                <a:effectLst/>
                <a:latin typeface="+mn-lt"/>
                <a:ea typeface="+mn-ea"/>
                <a:cs typeface="+mn-cs"/>
              </a:rPr>
              <a:t> guided inquiry approach.</a:t>
            </a:r>
          </a:p>
          <a:p>
            <a:r>
              <a:rPr lang="en-US" sz="1200" dirty="0" smtClean="0"/>
              <a:t>Creates</a:t>
            </a:r>
            <a:r>
              <a:rPr lang="en-US" sz="1200" baseline="0" dirty="0" smtClean="0"/>
              <a:t> </a:t>
            </a:r>
            <a:r>
              <a:rPr lang="en-US" sz="1200" dirty="0" smtClean="0"/>
              <a:t>collaboration learning </a:t>
            </a:r>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ETD officer demonstrated how to use VA to find more about motion – students are working with expert in the field; additional showcase of how scientists work &amp; think.</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 teachers learnt from the ETD officer about Tracker &amp; its capability (model building).</a:t>
            </a:r>
            <a:endParaRPr dirty="0"/>
          </a:p>
        </p:txBody>
      </p:sp>
    </p:spTree>
    <p:extLst>
      <p:ext uri="{BB962C8B-B14F-4D97-AF65-F5344CB8AC3E}">
        <p14:creationId xmlns:p14="http://schemas.microsoft.com/office/powerpoint/2010/main" xmlns="" val="448052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7" name="Shape 137"/>
          <p:cNvSpPr txBox="1">
            <a:spLocks noGrp="1"/>
          </p:cNvSpPr>
          <p:nvPr>
            <p:ph type="body" idx="1"/>
          </p:nvPr>
        </p:nvSpPr>
        <p:spPr>
          <a:xfrm>
            <a:off x="679450" y="4714875"/>
            <a:ext cx="5438699" cy="4467299"/>
          </a:xfrm>
          <a:prstGeom prst="rect">
            <a:avLst/>
          </a:prstGeom>
        </p:spPr>
        <p:txBody>
          <a:bodyPr lIns="91425" tIns="91425" rIns="91425" bIns="91425" anchor="ctr" anchorCtr="0">
            <a:normAutofit/>
          </a:bodyPr>
          <a:lstStyle/>
          <a:p>
            <a:pPr>
              <a:spcBef>
                <a:spcPts val="0"/>
              </a:spcBef>
              <a:buNone/>
            </a:pPr>
            <a:r>
              <a:rPr lang="en-US" dirty="0" smtClean="0">
                <a:solidFill>
                  <a:srgbClr val="00B050"/>
                </a:solidFill>
              </a:rPr>
              <a:t>P2-develop model, P4-analyse &amp; interpret data, P5-use mathematics thinking</a:t>
            </a:r>
          </a:p>
          <a:p>
            <a:pPr>
              <a:spcBef>
                <a:spcPts val="0"/>
              </a:spcBef>
              <a:buNone/>
            </a:pPr>
            <a:r>
              <a:rPr lang="en-US" dirty="0" smtClean="0">
                <a:solidFill>
                  <a:srgbClr val="00B050"/>
                </a:solidFill>
              </a:rPr>
              <a:t>Visual agreement may validate models more convincingly than numerical or graphical  comparisons for beginning students. Visual comparison is rapid, easy to discern fine difference</a:t>
            </a:r>
          </a:p>
          <a:p>
            <a:pPr marL="171450" indent="-171450">
              <a:spcBef>
                <a:spcPts val="0"/>
              </a:spcBef>
              <a:buFontTx/>
              <a:buChar char="-"/>
            </a:pPr>
            <a:r>
              <a:rPr lang="en-US" dirty="0" smtClean="0">
                <a:solidFill>
                  <a:srgbClr val="00B050"/>
                </a:solidFill>
              </a:rPr>
              <a:t>sense-making, math &amp; physics,</a:t>
            </a:r>
          </a:p>
          <a:p>
            <a:pPr marL="171450" indent="-171450">
              <a:spcBef>
                <a:spcPts val="0"/>
              </a:spcBef>
              <a:buFontTx/>
              <a:buChar char="-"/>
            </a:pPr>
            <a:r>
              <a:rPr lang="en-US" dirty="0" smtClean="0">
                <a:solidFill>
                  <a:srgbClr val="00B050"/>
                </a:solidFill>
              </a:rPr>
              <a:t>Age appropriate – mathematically ready</a:t>
            </a:r>
          </a:p>
          <a:p>
            <a:pPr marL="171450" indent="-171450">
              <a:spcBef>
                <a:spcPts val="0"/>
              </a:spcBef>
              <a:buFontTx/>
              <a:buChar char="-"/>
            </a:pPr>
            <a:r>
              <a:rPr lang="en-US" dirty="0" smtClean="0">
                <a:solidFill>
                  <a:srgbClr val="00B050"/>
                </a:solidFill>
              </a:rPr>
              <a:t>Connection making – math learnt &amp; application</a:t>
            </a:r>
          </a:p>
        </p:txBody>
      </p:sp>
    </p:spTree>
    <p:extLst>
      <p:ext uri="{BB962C8B-B14F-4D97-AF65-F5344CB8AC3E}">
        <p14:creationId xmlns:p14="http://schemas.microsoft.com/office/powerpoint/2010/main" xmlns="" val="9747829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7" name="Shape 137"/>
          <p:cNvSpPr txBox="1">
            <a:spLocks noGrp="1"/>
          </p:cNvSpPr>
          <p:nvPr>
            <p:ph type="body" idx="1"/>
          </p:nvPr>
        </p:nvSpPr>
        <p:spPr>
          <a:xfrm>
            <a:off x="679450" y="4714875"/>
            <a:ext cx="5438699" cy="4467299"/>
          </a:xfrm>
          <a:prstGeom prst="rect">
            <a:avLst/>
          </a:prstGeom>
        </p:spPr>
        <p:txBody>
          <a:bodyPr lIns="91425" tIns="91425" rIns="91425" bIns="91425" anchor="ctr" anchorCtr="0">
            <a:normAutofit/>
          </a:bodyPr>
          <a:lstStyle/>
          <a:p>
            <a:pPr>
              <a:spcBef>
                <a:spcPts val="0"/>
              </a:spcBef>
              <a:buNone/>
            </a:pPr>
            <a:r>
              <a:rPr lang="en-US" dirty="0" smtClean="0"/>
              <a:t>The idea here is not </a:t>
            </a:r>
            <a:r>
              <a:rPr lang="en-US" dirty="0" err="1" smtClean="0"/>
              <a:t>abt</a:t>
            </a:r>
            <a:r>
              <a:rPr lang="en-US" dirty="0" smtClean="0"/>
              <a:t> getting them proficient with</a:t>
            </a:r>
            <a:r>
              <a:rPr lang="en-US" baseline="0" dirty="0" smtClean="0"/>
              <a:t> the software, ability to understand,  construct various representations, lastly apply it to new situation.</a:t>
            </a:r>
          </a:p>
          <a:p>
            <a:pPr>
              <a:spcBef>
                <a:spcPts val="0"/>
              </a:spcBef>
              <a:buNone/>
            </a:pPr>
            <a:endParaRPr dirty="0"/>
          </a:p>
        </p:txBody>
      </p:sp>
    </p:spTree>
    <p:extLst>
      <p:ext uri="{BB962C8B-B14F-4D97-AF65-F5344CB8AC3E}">
        <p14:creationId xmlns:p14="http://schemas.microsoft.com/office/powerpoint/2010/main" xmlns="" val="31071051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7" name="Shape 137"/>
          <p:cNvSpPr txBox="1">
            <a:spLocks noGrp="1"/>
          </p:cNvSpPr>
          <p:nvPr>
            <p:ph type="body" idx="1"/>
          </p:nvPr>
        </p:nvSpPr>
        <p:spPr>
          <a:xfrm>
            <a:off x="679450" y="4714875"/>
            <a:ext cx="5438699" cy="4467299"/>
          </a:xfrm>
          <a:prstGeom prst="rect">
            <a:avLst/>
          </a:prstGeom>
        </p:spPr>
        <p:txBody>
          <a:bodyPr lIns="91425" tIns="91425" rIns="91425" bIns="91425" anchor="ctr" anchorCtr="0">
            <a:normAutofit/>
          </a:bodyPr>
          <a:lstStyle/>
          <a:p>
            <a:r>
              <a:rPr lang="en-SG" sz="1200" kern="1200" dirty="0" smtClean="0">
                <a:solidFill>
                  <a:schemeClr val="tx1"/>
                </a:solidFill>
                <a:effectLst/>
                <a:latin typeface="+mn-lt"/>
                <a:ea typeface="+mn-ea"/>
                <a:cs typeface="+mn-cs"/>
              </a:rPr>
              <a:t>The students</a:t>
            </a:r>
            <a:r>
              <a:rPr lang="en-SG" sz="1200" kern="1200" baseline="0" dirty="0" smtClean="0">
                <a:solidFill>
                  <a:schemeClr val="tx1"/>
                </a:solidFill>
                <a:effectLst/>
                <a:latin typeface="+mn-lt"/>
                <a:ea typeface="+mn-ea"/>
                <a:cs typeface="+mn-cs"/>
              </a:rPr>
              <a:t> initiate their own investigation after question was raised and prediction made.</a:t>
            </a:r>
          </a:p>
          <a:p>
            <a:pPr marL="0" marR="0" indent="0" algn="l" defTabSz="914400" rtl="0" eaLnBrk="1" fontAlgn="auto" latinLnBrk="0" hangingPunct="1">
              <a:lnSpc>
                <a:spcPct val="100000"/>
              </a:lnSpc>
              <a:spcBef>
                <a:spcPts val="0"/>
              </a:spcBef>
              <a:spcAft>
                <a:spcPts val="0"/>
              </a:spcAft>
              <a:buClrTx/>
              <a:buSzTx/>
              <a:buFontTx/>
              <a:buNone/>
              <a:tabLst/>
              <a:defRPr/>
            </a:pPr>
            <a:r>
              <a:rPr lang="en-SG" sz="1200" kern="1200" dirty="0" err="1" smtClean="0">
                <a:solidFill>
                  <a:schemeClr val="tx1"/>
                </a:solidFill>
                <a:effectLst/>
                <a:latin typeface="+mn-lt"/>
                <a:ea typeface="+mn-ea"/>
                <a:cs typeface="+mn-cs"/>
              </a:rPr>
              <a:t>wm_Free</a:t>
            </a:r>
            <a:r>
              <a:rPr lang="en-SG" sz="1200" kern="1200" dirty="0" smtClean="0">
                <a:solidFill>
                  <a:schemeClr val="tx1"/>
                </a:solidFill>
                <a:effectLst/>
                <a:latin typeface="+mn-lt"/>
                <a:ea typeface="+mn-ea"/>
                <a:cs typeface="+mn-cs"/>
              </a:rPr>
              <a:t> fall - investigate using tracker-student 2  (extension – moon’s</a:t>
            </a:r>
            <a:r>
              <a:rPr lang="en-SG" sz="1200" kern="1200" baseline="0" dirty="0" smtClean="0">
                <a:solidFill>
                  <a:schemeClr val="tx1"/>
                </a:solidFill>
                <a:effectLst/>
                <a:latin typeface="+mn-lt"/>
                <a:ea typeface="+mn-ea"/>
                <a:cs typeface="+mn-cs"/>
              </a:rPr>
              <a:t> a </a:t>
            </a:r>
            <a:r>
              <a:rPr lang="en-SG" sz="1200" kern="1200" baseline="0" dirty="0" err="1" smtClean="0">
                <a:solidFill>
                  <a:schemeClr val="tx1"/>
                </a:solidFill>
                <a:effectLst/>
                <a:latin typeface="+mn-lt"/>
                <a:ea typeface="+mn-ea"/>
                <a:cs typeface="+mn-cs"/>
              </a:rPr>
              <a:t>cf</a:t>
            </a:r>
            <a:r>
              <a:rPr lang="en-SG" sz="1200" kern="1200" baseline="0" dirty="0" smtClean="0">
                <a:solidFill>
                  <a:schemeClr val="tx1"/>
                </a:solidFill>
                <a:effectLst/>
                <a:latin typeface="+mn-lt"/>
                <a:ea typeface="+mn-ea"/>
                <a:cs typeface="+mn-cs"/>
              </a:rPr>
              <a:t> g=10), which is quite challenging as the kids are not familiar with the connection between force &amp; motion yet.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That’s why the curriculum has to be spiraled.</a:t>
            </a:r>
          </a:p>
          <a:p>
            <a:pPr marL="0" marR="0" indent="0" algn="l" defTabSz="914400" rtl="0" eaLnBrk="1" fontAlgn="auto" latinLnBrk="0" hangingPunct="1">
              <a:lnSpc>
                <a:spcPct val="100000"/>
              </a:lnSpc>
              <a:spcBef>
                <a:spcPts val="0"/>
              </a:spcBef>
              <a:spcAft>
                <a:spcPts val="0"/>
              </a:spcAft>
              <a:buClrTx/>
              <a:buSzTx/>
              <a:buFontTx/>
              <a:buNone/>
              <a:tabLst/>
              <a:defRPr/>
            </a:pPr>
            <a:endParaRPr lang="en-SG" sz="1200" kern="1200" dirty="0" smtClean="0">
              <a:solidFill>
                <a:schemeClr val="tx1"/>
              </a:solidFill>
              <a:effectLst/>
              <a:latin typeface="+mn-lt"/>
              <a:ea typeface="+mn-ea"/>
              <a:cs typeface="+mn-cs"/>
            </a:endParaRPr>
          </a:p>
          <a:p>
            <a:r>
              <a:rPr lang="en-SG" sz="1200" kern="1200" baseline="0" dirty="0" smtClean="0">
                <a:solidFill>
                  <a:schemeClr val="tx1"/>
                </a:solidFill>
                <a:effectLst/>
                <a:latin typeface="+mn-lt"/>
                <a:ea typeface="+mn-ea"/>
                <a:cs typeface="+mn-cs"/>
              </a:rPr>
              <a:t> </a:t>
            </a:r>
            <a:endParaRPr lang="en-SG" dirty="0"/>
          </a:p>
        </p:txBody>
      </p:sp>
    </p:spTree>
    <p:extLst>
      <p:ext uri="{BB962C8B-B14F-4D97-AF65-F5344CB8AC3E}">
        <p14:creationId xmlns:p14="http://schemas.microsoft.com/office/powerpoint/2010/main" xmlns="" val="13828148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7" name="Shape 137"/>
          <p:cNvSpPr txBox="1">
            <a:spLocks noGrp="1"/>
          </p:cNvSpPr>
          <p:nvPr>
            <p:ph type="body" idx="1"/>
          </p:nvPr>
        </p:nvSpPr>
        <p:spPr>
          <a:xfrm>
            <a:off x="679450" y="4714875"/>
            <a:ext cx="5438699" cy="4467299"/>
          </a:xfrm>
          <a:prstGeom prst="rect">
            <a:avLst/>
          </a:prstGeom>
        </p:spPr>
        <p:txBody>
          <a:bodyPr lIns="91425" tIns="91425" rIns="91425" bIns="91425" anchor="ctr" anchorCtr="0">
            <a:normAutofit/>
          </a:bodyPr>
          <a:lstStyle/>
          <a:p>
            <a:pPr>
              <a:spcBef>
                <a:spcPts val="0"/>
              </a:spcBef>
              <a:buNone/>
            </a:pPr>
            <a:endParaRPr lang="en-US" baseline="0" dirty="0" smtClean="0">
              <a:solidFill>
                <a:srgbClr val="00B050"/>
              </a:solidFill>
            </a:endParaRPr>
          </a:p>
        </p:txBody>
      </p:sp>
    </p:spTree>
    <p:extLst>
      <p:ext uri="{BB962C8B-B14F-4D97-AF65-F5344CB8AC3E}">
        <p14:creationId xmlns:p14="http://schemas.microsoft.com/office/powerpoint/2010/main" xmlns="" val="30853188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7" name="Shape 137"/>
          <p:cNvSpPr txBox="1">
            <a:spLocks noGrp="1"/>
          </p:cNvSpPr>
          <p:nvPr>
            <p:ph type="body" idx="1"/>
          </p:nvPr>
        </p:nvSpPr>
        <p:spPr>
          <a:xfrm>
            <a:off x="679450" y="4714875"/>
            <a:ext cx="5438699" cy="4467299"/>
          </a:xfrm>
          <a:prstGeom prst="rect">
            <a:avLst/>
          </a:prstGeom>
        </p:spPr>
        <p:txBody>
          <a:bodyPr lIns="91425" tIns="91425" rIns="91425" bIns="91425" anchor="ctr" anchorCtr="0">
            <a:normAutofit/>
          </a:bodyPr>
          <a:lstStyle/>
          <a:p>
            <a:pPr>
              <a:spcBef>
                <a:spcPts val="0"/>
              </a:spcBef>
              <a:buNone/>
            </a:pPr>
            <a:r>
              <a:rPr lang="en-US" baseline="0" dirty="0" smtClean="0"/>
              <a:t>(longitudinal study / follow up on </a:t>
            </a:r>
            <a:r>
              <a:rPr lang="en-US" baseline="0" dirty="0" err="1" smtClean="0"/>
              <a:t>sts</a:t>
            </a:r>
            <a:r>
              <a:rPr lang="en-US" baseline="0" dirty="0" smtClean="0"/>
              <a:t>’ progress as they move onto SH).</a:t>
            </a:r>
          </a:p>
          <a:p>
            <a:pPr marL="0" marR="0" indent="0" algn="l" defTabSz="914400" rtl="0" eaLnBrk="1" fontAlgn="auto" latinLnBrk="0" hangingPunct="1">
              <a:lnSpc>
                <a:spcPct val="100000"/>
              </a:lnSpc>
              <a:spcBef>
                <a:spcPts val="0"/>
              </a:spcBef>
              <a:spcAft>
                <a:spcPts val="0"/>
              </a:spcAft>
              <a:buClrTx/>
              <a:buSzTx/>
              <a:buFontTx/>
              <a:buNone/>
              <a:tabLst/>
              <a:defRPr/>
            </a:pPr>
            <a:r>
              <a:rPr lang="en-SG" sz="1200" kern="1200" dirty="0" smtClean="0">
                <a:solidFill>
                  <a:schemeClr val="tx1"/>
                </a:solidFill>
                <a:effectLst/>
                <a:latin typeface="+mn-lt"/>
                <a:ea typeface="+mn-ea"/>
                <a:cs typeface="+mn-cs"/>
              </a:rPr>
              <a:t>Concepts must not just be presented to students from time to time but must be offered to them periodically in different contexts and at increasing levels of sophistication. (ch13, AAAS, 1990)</a:t>
            </a:r>
            <a:endParaRPr lang="en-US" sz="1200" kern="1200" dirty="0" smtClean="0">
              <a:solidFill>
                <a:schemeClr val="tx1"/>
              </a:solidFill>
              <a:effectLst/>
              <a:latin typeface="+mn-lt"/>
              <a:ea typeface="+mn-ea"/>
              <a:cs typeface="+mn-cs"/>
            </a:endParaRPr>
          </a:p>
          <a:p>
            <a:pPr>
              <a:spcBef>
                <a:spcPts val="0"/>
              </a:spcBef>
              <a:buNone/>
            </a:pPr>
            <a:r>
              <a:rPr lang="en-US" dirty="0" err="1" smtClean="0"/>
              <a:t>CoP</a:t>
            </a:r>
            <a:r>
              <a:rPr lang="en-US" dirty="0" smtClean="0"/>
              <a:t> - using this technology, students not only generate actual data supporting claims</a:t>
            </a:r>
          </a:p>
          <a:p>
            <a:pPr>
              <a:spcBef>
                <a:spcPts val="0"/>
              </a:spcBef>
              <a:buNone/>
            </a:pPr>
            <a:r>
              <a:rPr lang="en-US" dirty="0" smtClean="0"/>
              <a:t>of energy conservation in these situations, they may also investigate the loss of mechanical energy due to friction.</a:t>
            </a:r>
            <a:endParaRPr dirty="0"/>
          </a:p>
        </p:txBody>
      </p:sp>
    </p:spTree>
    <p:extLst>
      <p:ext uri="{BB962C8B-B14F-4D97-AF65-F5344CB8AC3E}">
        <p14:creationId xmlns:p14="http://schemas.microsoft.com/office/powerpoint/2010/main" xmlns="" val="20072797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7" name="Shape 137"/>
          <p:cNvSpPr txBox="1">
            <a:spLocks noGrp="1"/>
          </p:cNvSpPr>
          <p:nvPr>
            <p:ph type="body" idx="1"/>
          </p:nvPr>
        </p:nvSpPr>
        <p:spPr>
          <a:xfrm>
            <a:off x="679450" y="4714875"/>
            <a:ext cx="5438699" cy="4467299"/>
          </a:xfrm>
          <a:prstGeom prst="rect">
            <a:avLst/>
          </a:prstGeom>
        </p:spPr>
        <p:txBody>
          <a:bodyPr lIns="91425" tIns="91425" rIns="91425" bIns="91425" anchor="ctr" anchorCtr="0">
            <a:normAutofit/>
          </a:bodyPr>
          <a:lstStyle/>
          <a:p>
            <a:pPr>
              <a:spcBef>
                <a:spcPts val="0"/>
              </a:spcBef>
              <a:buNone/>
            </a:pPr>
            <a:endParaRPr dirty="0"/>
          </a:p>
        </p:txBody>
      </p:sp>
    </p:spTree>
    <p:extLst>
      <p:ext uri="{BB962C8B-B14F-4D97-AF65-F5344CB8AC3E}">
        <p14:creationId xmlns:p14="http://schemas.microsoft.com/office/powerpoint/2010/main" xmlns="" val="1091885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79450" y="4714875"/>
            <a:ext cx="5438774" cy="4467224"/>
          </a:xfrm>
          <a:prstGeom prst="rect">
            <a:avLst/>
          </a:prstGeom>
        </p:spPr>
        <p:txBody>
          <a:bodyPr lIns="91425" tIns="91425" rIns="91425" bIns="91425" anchor="ctr" anchorCtr="0">
            <a:noAutofit/>
          </a:bodyPr>
          <a:lstStyle/>
          <a:p>
            <a:pPr rtl="0">
              <a:spcBef>
                <a:spcPts val="0"/>
              </a:spcBef>
              <a:buNone/>
            </a:pPr>
            <a:r>
              <a:rPr lang="en-SG" sz="1300">
                <a:latin typeface="Calibri"/>
                <a:ea typeface="Calibri"/>
                <a:cs typeface="Calibri"/>
                <a:sym typeface="Calibri"/>
              </a:rPr>
              <a:t>Have you ever wondered how a student learn how to play basketball? She practice the game, often with other player. She doesn't just sit there and memorise all the laws of basketball.</a:t>
            </a:r>
          </a:p>
          <a:p>
            <a:pPr rtl="0">
              <a:spcBef>
                <a:spcPts val="0"/>
              </a:spcBef>
              <a:buNone/>
            </a:pPr>
            <a:r>
              <a:rPr lang="en-SG" sz="1300">
                <a:latin typeface="Calibri"/>
                <a:ea typeface="Calibri"/>
                <a:cs typeface="Calibri"/>
                <a:sym typeface="Calibri"/>
              </a:rPr>
              <a:t>How does a student learn how to be a scientist?</a:t>
            </a:r>
          </a:p>
          <a:p>
            <a:pPr rtl="0">
              <a:spcBef>
                <a:spcPts val="0"/>
              </a:spcBef>
              <a:buNone/>
            </a:pPr>
            <a:r>
              <a:rPr lang="en-SG" sz="1300">
                <a:latin typeface="Calibri"/>
                <a:ea typeface="Calibri"/>
                <a:cs typeface="Calibri"/>
                <a:sym typeface="Calibri"/>
              </a:rPr>
              <a:t>Does she ask question, develop models ...</a:t>
            </a:r>
          </a:p>
          <a:p>
            <a:pPr rtl="0">
              <a:spcBef>
                <a:spcPts val="0"/>
              </a:spcBef>
              <a:buNone/>
            </a:pPr>
            <a:endParaRPr sz="1300">
              <a:latin typeface="Calibri"/>
              <a:ea typeface="Calibri"/>
              <a:cs typeface="Calibri"/>
              <a:sym typeface="Calibri"/>
            </a:endParaRPr>
          </a:p>
          <a:p>
            <a:pPr lvl="0" rtl="0">
              <a:spcBef>
                <a:spcPts val="0"/>
              </a:spcBef>
              <a:buClr>
                <a:schemeClr val="dk1"/>
              </a:buClr>
              <a:buSzPct val="25000"/>
              <a:buFont typeface="Arial"/>
              <a:buNone/>
            </a:pPr>
            <a:r>
              <a:rPr lang="en-SG" sz="2000">
                <a:solidFill>
                  <a:schemeClr val="dk1"/>
                </a:solidFill>
              </a:rPr>
              <a:t>1. Ask questions </a:t>
            </a:r>
          </a:p>
          <a:p>
            <a:pPr lvl="0" rtl="0">
              <a:spcBef>
                <a:spcPts val="0"/>
              </a:spcBef>
              <a:buClr>
                <a:schemeClr val="dk1"/>
              </a:buClr>
              <a:buSzPct val="25000"/>
              <a:buFont typeface="Arial"/>
              <a:buNone/>
            </a:pPr>
            <a:r>
              <a:rPr lang="en-SG" sz="2000">
                <a:solidFill>
                  <a:schemeClr val="dk1"/>
                </a:solidFill>
              </a:rPr>
              <a:t>2. Develop models</a:t>
            </a:r>
          </a:p>
          <a:p>
            <a:pPr lvl="0" rtl="0">
              <a:spcBef>
                <a:spcPts val="0"/>
              </a:spcBef>
              <a:buClr>
                <a:schemeClr val="dk1"/>
              </a:buClr>
              <a:buSzPct val="25000"/>
              <a:buFont typeface="Arial"/>
              <a:buNone/>
            </a:pPr>
            <a:r>
              <a:rPr lang="en-SG" sz="2000">
                <a:solidFill>
                  <a:schemeClr val="dk1"/>
                </a:solidFill>
              </a:rPr>
              <a:t>3. Plan and carry out investigations</a:t>
            </a:r>
          </a:p>
          <a:p>
            <a:pPr lvl="0" rtl="0">
              <a:spcBef>
                <a:spcPts val="0"/>
              </a:spcBef>
              <a:buClr>
                <a:schemeClr val="dk1"/>
              </a:buClr>
              <a:buSzPct val="25000"/>
              <a:buFont typeface="Arial"/>
              <a:buNone/>
            </a:pPr>
            <a:r>
              <a:rPr lang="en-SG" sz="2000">
                <a:solidFill>
                  <a:schemeClr val="dk1"/>
                </a:solidFill>
              </a:rPr>
              <a:t>4. Analyze and interpret data</a:t>
            </a:r>
          </a:p>
          <a:p>
            <a:pPr lvl="0" rtl="0">
              <a:spcBef>
                <a:spcPts val="0"/>
              </a:spcBef>
              <a:buClr>
                <a:schemeClr val="dk1"/>
              </a:buClr>
              <a:buSzPct val="25000"/>
              <a:buFont typeface="Arial"/>
              <a:buNone/>
            </a:pPr>
            <a:r>
              <a:rPr lang="en-SG" sz="2000">
                <a:solidFill>
                  <a:schemeClr val="dk1"/>
                </a:solidFill>
              </a:rPr>
              <a:t>5. Use mathematics thinking</a:t>
            </a:r>
          </a:p>
          <a:p>
            <a:pPr lvl="0" rtl="0">
              <a:spcBef>
                <a:spcPts val="0"/>
              </a:spcBef>
              <a:buClr>
                <a:schemeClr val="dk1"/>
              </a:buClr>
              <a:buSzPct val="25000"/>
              <a:buFont typeface="Arial"/>
              <a:buNone/>
            </a:pPr>
            <a:r>
              <a:rPr lang="en-SG" sz="2000">
                <a:solidFill>
                  <a:schemeClr val="dk1"/>
                </a:solidFill>
              </a:rPr>
              <a:t>6. Construct explanations</a:t>
            </a:r>
          </a:p>
          <a:p>
            <a:pPr lvl="0" rtl="0">
              <a:spcBef>
                <a:spcPts val="0"/>
              </a:spcBef>
              <a:buClr>
                <a:schemeClr val="dk1"/>
              </a:buClr>
              <a:buSzPct val="25000"/>
              <a:buFont typeface="Arial"/>
              <a:buNone/>
            </a:pPr>
            <a:r>
              <a:rPr lang="en-SG" sz="2000">
                <a:solidFill>
                  <a:schemeClr val="dk1"/>
                </a:solidFill>
              </a:rPr>
              <a:t>7. Engage in argument from evidence</a:t>
            </a:r>
          </a:p>
          <a:p>
            <a:pPr lvl="0" rtl="0">
              <a:spcBef>
                <a:spcPts val="0"/>
              </a:spcBef>
              <a:buClr>
                <a:schemeClr val="dk1"/>
              </a:buClr>
              <a:buSzPct val="25000"/>
              <a:buFont typeface="Arial"/>
              <a:buNone/>
            </a:pPr>
            <a:r>
              <a:rPr lang="en-SG" sz="2000">
                <a:solidFill>
                  <a:schemeClr val="dk1"/>
                </a:solidFill>
              </a:rPr>
              <a:t>8. Obtain, evaluate and communicate information</a:t>
            </a:r>
          </a:p>
          <a:p>
            <a:pPr>
              <a:spcBef>
                <a:spcPts val="0"/>
              </a:spcBef>
              <a:buNone/>
            </a:pPr>
            <a:endParaRPr sz="1300">
              <a:latin typeface="Calibri"/>
              <a:ea typeface="Calibri"/>
              <a:cs typeface="Calibri"/>
              <a:sym typeface="Calibri"/>
            </a:endParaRPr>
          </a:p>
        </p:txBody>
      </p:sp>
      <p:sp>
        <p:nvSpPr>
          <p:cNvPr id="133" name="Shape 133"/>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7" name="Shape 137"/>
          <p:cNvSpPr txBox="1">
            <a:spLocks noGrp="1"/>
          </p:cNvSpPr>
          <p:nvPr>
            <p:ph type="body" idx="1"/>
          </p:nvPr>
        </p:nvSpPr>
        <p:spPr>
          <a:xfrm>
            <a:off x="679450" y="4714875"/>
            <a:ext cx="5438699" cy="4467299"/>
          </a:xfrm>
          <a:prstGeom prst="rect">
            <a:avLst/>
          </a:prstGeom>
        </p:spPr>
        <p:txBody>
          <a:bodyPr lIns="91425" tIns="91425" rIns="91425" bIns="91425" anchor="ctr" anchorCtr="0">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VA experiences utilize multiple representations that provide excellent opportunities for students not only to develop the conceptual understanding, but also to develop scientific investigation and inquiry skills at the same time. Students are provided an excellent opportunity to become involved in the "active process" of learning science while doing science.</a:t>
            </a:r>
          </a:p>
        </p:txBody>
      </p:sp>
    </p:spTree>
    <p:extLst>
      <p:ext uri="{BB962C8B-B14F-4D97-AF65-F5344CB8AC3E}">
        <p14:creationId xmlns:p14="http://schemas.microsoft.com/office/powerpoint/2010/main" xmlns="" val="29723478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4113" cy="3722687"/>
          </a:xfrm>
        </p:spPr>
      </p:sp>
      <p:sp>
        <p:nvSpPr>
          <p:cNvPr id="3" name="Notes Placeholder 2"/>
          <p:cNvSpPr>
            <a:spLocks noGrp="1"/>
          </p:cNvSpPr>
          <p:nvPr>
            <p:ph type="body" idx="1"/>
          </p:nvPr>
        </p:nvSpPr>
        <p:spPr/>
        <p:txBody>
          <a:bodyPr>
            <a:normAutofit/>
          </a:bodyPr>
          <a:lstStyle/>
          <a:p>
            <a:r>
              <a:rPr lang="en-US" dirty="0" smtClean="0"/>
              <a:t>http://weelookang.blogspot.sg/2014/08/ssoe.html</a:t>
            </a:r>
            <a:endParaRPr lang="en-US" dirty="0"/>
          </a:p>
        </p:txBody>
      </p:sp>
      <p:sp>
        <p:nvSpPr>
          <p:cNvPr id="4" name="Slide Number Placeholder 3"/>
          <p:cNvSpPr>
            <a:spLocks noGrp="1"/>
          </p:cNvSpPr>
          <p:nvPr>
            <p:ph type="sldNum" idx="10"/>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05" name="Shape 205"/>
          <p:cNvSpPr txBox="1">
            <a:spLocks noGrp="1"/>
          </p:cNvSpPr>
          <p:nvPr>
            <p:ph type="body" idx="1"/>
          </p:nvPr>
        </p:nvSpPr>
        <p:spPr>
          <a:xfrm>
            <a:off x="679450" y="4714875"/>
            <a:ext cx="5438699" cy="4467299"/>
          </a:xfrm>
          <a:prstGeom prst="rect">
            <a:avLst/>
          </a:prstGeom>
          <a:noFill/>
          <a:ln>
            <a:noFill/>
          </a:ln>
        </p:spPr>
        <p:txBody>
          <a:bodyPr lIns="91425" tIns="45700" rIns="91425" bIns="45700" anchor="t" anchorCtr="0">
            <a:normAutofit/>
          </a:bodyPr>
          <a:lstStyle/>
          <a:p>
            <a:pPr lvl="0" rtl="0">
              <a:spcBef>
                <a:spcPts val="0"/>
              </a:spcBef>
              <a:buNone/>
            </a:pPr>
            <a:endParaRPr sz="1800" b="0" i="0" u="none" strike="noStrike" cap="none" baseline="0" dirty="0"/>
          </a:p>
        </p:txBody>
      </p:sp>
      <p:sp>
        <p:nvSpPr>
          <p:cNvPr id="206" name="Shape 206"/>
          <p:cNvSpPr txBox="1">
            <a:spLocks noGrp="1"/>
          </p:cNvSpPr>
          <p:nvPr>
            <p:ph type="sldNum" idx="12"/>
          </p:nvPr>
        </p:nvSpPr>
        <p:spPr>
          <a:xfrm>
            <a:off x="3849687" y="9428163"/>
            <a:ext cx="2946300" cy="496800"/>
          </a:xfrm>
          <a:prstGeom prst="rect">
            <a:avLst/>
          </a:prstGeom>
          <a:noFill/>
          <a:ln>
            <a:noFill/>
          </a:ln>
        </p:spPr>
        <p:txBody>
          <a:bodyPr lIns="91425" tIns="45700" rIns="91425" bIns="45700" anchor="b" anchorCtr="0">
            <a:normAutofit/>
          </a:bodyPr>
          <a:lstStyle/>
          <a:p>
            <a:pPr marL="0" marR="0" lvl="0" indent="0" algn="r" rtl="0">
              <a:spcBef>
                <a:spcPts val="0"/>
              </a:spcBef>
              <a:buSzPct val="25000"/>
              <a:buNone/>
            </a:pPr>
            <a:r>
              <a:rPr lang="en-SG"/>
              <a:t> </a:t>
            </a:r>
          </a:p>
        </p:txBody>
      </p:sp>
    </p:spTree>
    <p:extLst>
      <p:ext uri="{BB962C8B-B14F-4D97-AF65-F5344CB8AC3E}">
        <p14:creationId xmlns:p14="http://schemas.microsoft.com/office/powerpoint/2010/main" xmlns="" val="18584740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xfrm>
            <a:off x="917575" y="744538"/>
            <a:ext cx="4964113" cy="3722687"/>
          </a:xfrm>
          <a:ln/>
        </p:spPr>
      </p:sp>
      <p:sp>
        <p:nvSpPr>
          <p:cNvPr id="131075" name="Notes Placeholder 2"/>
          <p:cNvSpPr>
            <a:spLocks noGrp="1"/>
          </p:cNvSpPr>
          <p:nvPr>
            <p:ph type="body" idx="1"/>
          </p:nvPr>
        </p:nvSpPr>
        <p:spPr>
          <a:noFill/>
          <a:ln/>
        </p:spPr>
        <p:txBody>
          <a:bodyPr/>
          <a:lstStyle/>
          <a:p>
            <a:r>
              <a:rPr lang="en-SG" sz="1200" dirty="0" smtClean="0">
                <a:solidFill>
                  <a:schemeClr val="tx1"/>
                </a:solidFill>
              </a:rPr>
              <a:t>Pedagogical principles for model-based inquiry learning have been translated into the design of CSI system.</a:t>
            </a:r>
          </a:p>
          <a:p>
            <a:pPr algn="ctr"/>
            <a:endParaRPr lang="en-GB" sz="1200" dirty="0" smtClean="0"/>
          </a:p>
          <a:p>
            <a:endParaRPr lang="en-US" dirty="0" smtClean="0">
              <a:latin typeface="Arial" pitchFamily="34" charset="0"/>
            </a:endParaRPr>
          </a:p>
        </p:txBody>
      </p:sp>
      <p:sp>
        <p:nvSpPr>
          <p:cNvPr id="131076" name="Slide Number Placeholder 3"/>
          <p:cNvSpPr>
            <a:spLocks noGrp="1"/>
          </p:cNvSpPr>
          <p:nvPr>
            <p:ph type="sldNum" sz="quarter" idx="5"/>
          </p:nvPr>
        </p:nvSpPr>
        <p:spPr>
          <a:noFill/>
        </p:spPr>
        <p:txBody>
          <a:bodyPr/>
          <a:lstStyle/>
          <a:p>
            <a:fld id="{CBF0F669-DC41-4EE7-9A3C-4606C22139DE}" type="slidenum">
              <a:rPr lang="en-US">
                <a:solidFill>
                  <a:srgbClr val="000000"/>
                </a:solidFill>
              </a:rPr>
              <a:pPr/>
              <a:t>43</a:t>
            </a:fld>
            <a:endParaRPr lang="en-US">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4113" cy="3722687"/>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3264D96B-0EB6-4018-B9F5-552EABEEF6B2}" type="slidenum">
              <a:rPr lang="en-SG" smtClean="0"/>
              <a:pPr/>
              <a:t>44</a:t>
            </a:fld>
            <a:endParaRPr lang="en-SG"/>
          </a:p>
        </p:txBody>
      </p:sp>
    </p:spTree>
    <p:extLst>
      <p:ext uri="{BB962C8B-B14F-4D97-AF65-F5344CB8AC3E}">
        <p14:creationId xmlns:p14="http://schemas.microsoft.com/office/powerpoint/2010/main" xmlns="" val="3667981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4113" cy="3722687"/>
          </a:xfrm>
        </p:spPr>
      </p:sp>
      <p:sp>
        <p:nvSpPr>
          <p:cNvPr id="3" name="Notes Placeholder 2"/>
          <p:cNvSpPr>
            <a:spLocks noGrp="1"/>
          </p:cNvSpPr>
          <p:nvPr>
            <p:ph type="body" idx="1"/>
          </p:nvPr>
        </p:nvSpPr>
        <p:spPr/>
        <p:txBody>
          <a:bodyPr/>
          <a:lstStyle/>
          <a:p>
            <a:pPr>
              <a:spcBef>
                <a:spcPts val="0"/>
              </a:spcBef>
              <a:buNone/>
            </a:pPr>
            <a:r>
              <a:rPr lang="en-SG" sz="1200" dirty="0" smtClean="0">
                <a:latin typeface="Calibri"/>
                <a:ea typeface="Calibri"/>
                <a:cs typeface="Calibri"/>
                <a:sym typeface="Calibri"/>
              </a:rPr>
              <a:t>The National Science Education Standards (NSES p. 23) defines scientific inquiry as </a:t>
            </a:r>
          </a:p>
          <a:p>
            <a:pPr>
              <a:spcBef>
                <a:spcPts val="0"/>
              </a:spcBef>
              <a:buNone/>
            </a:pPr>
            <a:r>
              <a:rPr lang="en-SG" sz="1200" dirty="0" smtClean="0">
                <a:latin typeface="Calibri"/>
                <a:ea typeface="Calibri"/>
                <a:cs typeface="Calibri"/>
                <a:sym typeface="Calibri"/>
              </a:rPr>
              <a:t>“the diverse ways in which scientists study the natural world and propose explanations </a:t>
            </a:r>
          </a:p>
          <a:p>
            <a:pPr>
              <a:spcBef>
                <a:spcPts val="0"/>
              </a:spcBef>
              <a:buNone/>
            </a:pPr>
            <a:r>
              <a:rPr lang="en-SG" sz="1200" dirty="0" smtClean="0">
                <a:latin typeface="Calibri"/>
                <a:ea typeface="Calibri"/>
                <a:cs typeface="Calibri"/>
                <a:sym typeface="Calibri"/>
              </a:rPr>
              <a:t>based on the evidence derived from their work. </a:t>
            </a:r>
          </a:p>
          <a:p>
            <a:pPr>
              <a:spcBef>
                <a:spcPts val="0"/>
              </a:spcBef>
              <a:buNone/>
            </a:pPr>
            <a:r>
              <a:rPr lang="en-SG" sz="1200" dirty="0" smtClean="0">
                <a:latin typeface="Calibri"/>
                <a:ea typeface="Calibri"/>
                <a:cs typeface="Calibri"/>
                <a:sym typeface="Calibri"/>
              </a:rPr>
              <a:t>Scientific inquiry also refers to the  activities through which students develop knowledge and understanding of scientific ideas, as well as an understanding of how scientists study the natural world.”</a:t>
            </a:r>
          </a:p>
          <a:p>
            <a:pPr>
              <a:spcBef>
                <a:spcPts val="0"/>
              </a:spcBef>
              <a:buNone/>
            </a:pPr>
            <a:endParaRPr lang="en-SG" sz="1200" dirty="0" smtClean="0">
              <a:latin typeface="Calibri"/>
              <a:ea typeface="Calibri"/>
              <a:cs typeface="Calibri"/>
              <a:sym typeface="Calibri"/>
            </a:endParaRPr>
          </a:p>
          <a:p>
            <a:endParaRPr lang="en-SG" dirty="0"/>
          </a:p>
        </p:txBody>
      </p:sp>
      <p:sp>
        <p:nvSpPr>
          <p:cNvPr id="4" name="Slide Number Placeholder 3"/>
          <p:cNvSpPr>
            <a:spLocks noGrp="1"/>
          </p:cNvSpPr>
          <p:nvPr>
            <p:ph type="sldNum" idx="10"/>
          </p:nvPr>
        </p:nvSpPr>
        <p:spPr/>
        <p:txBody>
          <a:bodyPr/>
          <a:lstStyle/>
          <a:p>
            <a:endParaRPr lang="en-SG"/>
          </a:p>
        </p:txBody>
      </p:sp>
    </p:spTree>
    <p:extLst>
      <p:ext uri="{BB962C8B-B14F-4D97-AF65-F5344CB8AC3E}">
        <p14:creationId xmlns:p14="http://schemas.microsoft.com/office/powerpoint/2010/main" xmlns="" val="3134363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679450" y="4714875"/>
            <a:ext cx="5438699" cy="4467299"/>
          </a:xfrm>
          <a:prstGeom prst="rect">
            <a:avLst/>
          </a:prstGeom>
        </p:spPr>
        <p:txBody>
          <a:bodyPr lIns="91425" tIns="91425" rIns="91425" bIns="91425" anchor="ctr" anchorCtr="0">
            <a:noAutofit/>
          </a:bodyPr>
          <a:lstStyle/>
          <a:p>
            <a:pPr rtl="0">
              <a:spcBef>
                <a:spcPts val="0"/>
              </a:spcBef>
              <a:buNone/>
            </a:pPr>
            <a:r>
              <a:rPr lang="en-SG"/>
              <a:t>Or does she learn the topics in isolation and solve simplified questions with many assumptions only for the purpose of examination?</a:t>
            </a:r>
          </a:p>
          <a:p>
            <a:pPr rtl="0">
              <a:spcBef>
                <a:spcPts val="0"/>
              </a:spcBef>
              <a:buNone/>
            </a:pPr>
            <a:r>
              <a:rPr lang="en-SG"/>
              <a:t>Does she just do what the teacher tell her to do and do exactly the same thing from her classmates who have different interest and different abilities?</a:t>
            </a:r>
          </a:p>
          <a:p>
            <a:pPr>
              <a:spcBef>
                <a:spcPts val="0"/>
              </a:spcBef>
              <a:buNone/>
            </a:pPr>
            <a:r>
              <a:rPr lang="en-SG"/>
              <a:t>There's obviously a gap between how we teach &amp; what need to be taught &amp; that's why we need to redesign our curriculum to better train our students as scientist and also to better motivate them in learning</a:t>
            </a:r>
          </a:p>
        </p:txBody>
      </p:sp>
      <p:sp>
        <p:nvSpPr>
          <p:cNvPr id="140" name="Shape 140"/>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679450" y="4714875"/>
            <a:ext cx="5438699" cy="4467299"/>
          </a:xfrm>
          <a:prstGeom prst="rect">
            <a:avLst/>
          </a:prstGeom>
        </p:spPr>
        <p:txBody>
          <a:bodyPr lIns="91425" tIns="91425" rIns="91425" bIns="91425" anchor="ctr" anchorCtr="0">
            <a:noAutofit/>
          </a:bodyPr>
          <a:lstStyle/>
          <a:p>
            <a:pPr rtl="0">
              <a:spcBef>
                <a:spcPts val="0"/>
              </a:spcBef>
              <a:buNone/>
            </a:pPr>
            <a:r>
              <a:rPr lang="en-SG" sz="1200">
                <a:solidFill>
                  <a:schemeClr val="dk1"/>
                </a:solidFill>
                <a:latin typeface="Calibri"/>
                <a:ea typeface="Calibri"/>
                <a:cs typeface="Calibri"/>
                <a:sym typeface="Calibri"/>
              </a:rPr>
              <a:t>Why do we use tracker instead of data logger or other ways of experimentation.</a:t>
            </a:r>
          </a:p>
          <a:p>
            <a:pPr rtl="0">
              <a:spcBef>
                <a:spcPts val="0"/>
              </a:spcBef>
              <a:buNone/>
            </a:pPr>
            <a:endParaRPr sz="1200">
              <a:solidFill>
                <a:schemeClr val="dk1"/>
              </a:solidFill>
              <a:latin typeface="Calibri"/>
              <a:ea typeface="Calibri"/>
              <a:cs typeface="Calibri"/>
              <a:sym typeface="Calibri"/>
            </a:endParaRPr>
          </a:p>
          <a:p>
            <a:pPr rtl="0">
              <a:spcBef>
                <a:spcPts val="0"/>
              </a:spcBef>
              <a:buNone/>
            </a:pPr>
            <a:r>
              <a:rPr lang="en-SG" sz="1200">
                <a:solidFill>
                  <a:schemeClr val="dk1"/>
                </a:solidFill>
                <a:latin typeface="Calibri"/>
                <a:ea typeface="Calibri"/>
                <a:cs typeface="Calibri"/>
                <a:sym typeface="Calibri"/>
              </a:rPr>
              <a:t>Tracker empowered to investigate almost any motions  they observe in real world in a very short time. Examples include 2d, non rigid body, short duration motion &amp; multiple objects.</a:t>
            </a:r>
          </a:p>
          <a:p>
            <a:pPr rtl="0">
              <a:spcBef>
                <a:spcPts val="0"/>
              </a:spcBef>
              <a:buNone/>
            </a:pPr>
            <a:r>
              <a:rPr lang="en-SG" sz="1200">
                <a:solidFill>
                  <a:schemeClr val="dk1"/>
                </a:solidFill>
                <a:latin typeface="Calibri"/>
                <a:ea typeface="Calibri"/>
                <a:cs typeface="Calibri"/>
                <a:sym typeface="Calibri"/>
              </a:rPr>
              <a:t>Because of the ease of setting up &amp; not requiring any complicated setup, students can perform different task, anytime, anywhere.</a:t>
            </a:r>
          </a:p>
          <a:p>
            <a:pPr>
              <a:spcBef>
                <a:spcPts val="0"/>
              </a:spcBef>
              <a:buNone/>
            </a:pPr>
            <a:r>
              <a:rPr lang="en-SG" sz="1200">
                <a:solidFill>
                  <a:schemeClr val="dk1"/>
                </a:solidFill>
                <a:latin typeface="Calibri"/>
                <a:ea typeface="Calibri"/>
                <a:cs typeface="Calibri"/>
                <a:sym typeface="Calibri"/>
              </a:rPr>
              <a:t>Also the same video can be used for several topics which help the students establish connection between topics.</a:t>
            </a:r>
          </a:p>
        </p:txBody>
      </p:sp>
      <p:sp>
        <p:nvSpPr>
          <p:cNvPr id="147" name="Shape 147"/>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4113" cy="3722687"/>
          </a:xfrm>
        </p:spPr>
      </p:sp>
      <p:sp>
        <p:nvSpPr>
          <p:cNvPr id="3" name="Notes Placeholder 2"/>
          <p:cNvSpPr>
            <a:spLocks noGrp="1"/>
          </p:cNvSpPr>
          <p:nvPr>
            <p:ph type="body" idx="1"/>
          </p:nvPr>
        </p:nvSpPr>
        <p:spPr/>
        <p:txBody>
          <a:bodyPr>
            <a:normAutofit/>
          </a:bodyPr>
          <a:lstStyle/>
          <a:p>
            <a:r>
              <a:rPr lang="en-US" dirty="0" smtClean="0"/>
              <a:t>Level wide</a:t>
            </a:r>
            <a:r>
              <a:rPr lang="en-US" baseline="0" dirty="0" smtClean="0"/>
              <a:t> for all schools</a:t>
            </a:r>
            <a:endParaRPr lang="en-US" dirty="0"/>
          </a:p>
        </p:txBody>
      </p:sp>
      <p:sp>
        <p:nvSpPr>
          <p:cNvPr id="4" name="Slide Number Placeholder 3"/>
          <p:cNvSpPr>
            <a:spLocks noGrp="1"/>
          </p:cNvSpPr>
          <p:nvPr>
            <p:ph type="sldNum" sz="quarter" idx="10"/>
          </p:nvPr>
        </p:nvSpPr>
        <p:spPr/>
        <p:txBody>
          <a:bodyPr/>
          <a:lstStyle/>
          <a:p>
            <a:fld id="{FC1B3A68-F5A2-4D33-8C1E-1F750903B985}" type="slidenum">
              <a:rPr lang="en-GB" smtClean="0"/>
              <a:pPr/>
              <a:t>16</a:t>
            </a:fld>
            <a:endParaRPr lang="en-GB"/>
          </a:p>
        </p:txBody>
      </p:sp>
    </p:spTree>
    <p:extLst>
      <p:ext uri="{BB962C8B-B14F-4D97-AF65-F5344CB8AC3E}">
        <p14:creationId xmlns:p14="http://schemas.microsoft.com/office/powerpoint/2010/main" xmlns="" val="1913970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4113" cy="3722687"/>
          </a:xfrm>
        </p:spPr>
      </p:sp>
      <p:sp>
        <p:nvSpPr>
          <p:cNvPr id="3" name="Notes Placeholder 2"/>
          <p:cNvSpPr>
            <a:spLocks noGrp="1"/>
          </p:cNvSpPr>
          <p:nvPr>
            <p:ph type="body" idx="1"/>
          </p:nvPr>
        </p:nvSpPr>
        <p:spPr/>
        <p:txBody>
          <a:bodyPr>
            <a:normAutofit/>
          </a:bodyPr>
          <a:lstStyle/>
          <a:p>
            <a:r>
              <a:rPr lang="en-US" dirty="0" smtClean="0"/>
              <a:t>Level wide</a:t>
            </a:r>
            <a:r>
              <a:rPr lang="en-US" baseline="0" dirty="0" smtClean="0"/>
              <a:t> for all schools</a:t>
            </a:r>
            <a:endParaRPr lang="en-US" dirty="0"/>
          </a:p>
        </p:txBody>
      </p:sp>
      <p:sp>
        <p:nvSpPr>
          <p:cNvPr id="4" name="Slide Number Placeholder 3"/>
          <p:cNvSpPr>
            <a:spLocks noGrp="1"/>
          </p:cNvSpPr>
          <p:nvPr>
            <p:ph type="sldNum" sz="quarter" idx="10"/>
          </p:nvPr>
        </p:nvSpPr>
        <p:spPr/>
        <p:txBody>
          <a:bodyPr/>
          <a:lstStyle/>
          <a:p>
            <a:fld id="{FC1B3A68-F5A2-4D33-8C1E-1F750903B985}" type="slidenum">
              <a:rPr lang="en-GB" smtClean="0"/>
              <a:pPr/>
              <a:t>17</a:t>
            </a:fld>
            <a:endParaRPr lang="en-GB"/>
          </a:p>
        </p:txBody>
      </p:sp>
    </p:spTree>
    <p:extLst>
      <p:ext uri="{BB962C8B-B14F-4D97-AF65-F5344CB8AC3E}">
        <p14:creationId xmlns:p14="http://schemas.microsoft.com/office/powerpoint/2010/main" xmlns="" val="2558548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4113" cy="3722687"/>
          </a:xfrm>
        </p:spPr>
      </p:sp>
      <p:sp>
        <p:nvSpPr>
          <p:cNvPr id="3" name="Notes Placeholder 2"/>
          <p:cNvSpPr>
            <a:spLocks noGrp="1"/>
          </p:cNvSpPr>
          <p:nvPr>
            <p:ph type="body" idx="1"/>
          </p:nvPr>
        </p:nvSpPr>
        <p:spPr/>
        <p:txBody>
          <a:bodyPr>
            <a:normAutofit/>
          </a:bodyPr>
          <a:lstStyle/>
          <a:p>
            <a:r>
              <a:rPr lang="en-US" dirty="0" smtClean="0"/>
              <a:t>Level wide</a:t>
            </a:r>
            <a:r>
              <a:rPr lang="en-US" baseline="0" dirty="0" smtClean="0"/>
              <a:t> for all schools</a:t>
            </a:r>
            <a:endParaRPr lang="en-US" dirty="0"/>
          </a:p>
        </p:txBody>
      </p:sp>
      <p:sp>
        <p:nvSpPr>
          <p:cNvPr id="4" name="Slide Number Placeholder 3"/>
          <p:cNvSpPr>
            <a:spLocks noGrp="1"/>
          </p:cNvSpPr>
          <p:nvPr>
            <p:ph type="sldNum" sz="quarter" idx="10"/>
          </p:nvPr>
        </p:nvSpPr>
        <p:spPr/>
        <p:txBody>
          <a:bodyPr/>
          <a:lstStyle/>
          <a:p>
            <a:fld id="{FC1B3A68-F5A2-4D33-8C1E-1F750903B985}" type="slidenum">
              <a:rPr lang="en-GB" smtClean="0"/>
              <a:pPr/>
              <a:t>18</a:t>
            </a:fld>
            <a:endParaRPr lang="en-GB"/>
          </a:p>
        </p:txBody>
      </p:sp>
    </p:spTree>
    <p:extLst>
      <p:ext uri="{BB962C8B-B14F-4D97-AF65-F5344CB8AC3E}">
        <p14:creationId xmlns:p14="http://schemas.microsoft.com/office/powerpoint/2010/main" xmlns="" val="484123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2209800" y="2133600"/>
            <a:ext cx="5562600" cy="1470024"/>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0" marR="0" indent="0" algn="l" rtl="0">
              <a:spcBef>
                <a:spcPts val="0"/>
              </a:spcBef>
              <a:spcAft>
                <a:spcPts val="0"/>
              </a:spcAft>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457200" marR="0" indent="0" algn="l" rtl="0">
              <a:spcBef>
                <a:spcPts val="0"/>
              </a:spcBef>
              <a:spcAft>
                <a:spcPts val="0"/>
              </a:spcAft>
              <a:defRPr/>
            </a:lvl6pPr>
            <a:lvl7pPr marL="914400" marR="0" indent="0" algn="l" rtl="0">
              <a:spcBef>
                <a:spcPts val="0"/>
              </a:spcBef>
              <a:spcAft>
                <a:spcPts val="0"/>
              </a:spcAft>
              <a:defRPr/>
            </a:lvl7pPr>
            <a:lvl8pPr marL="1371600" marR="0" indent="0" algn="l" rtl="0">
              <a:spcBef>
                <a:spcPts val="0"/>
              </a:spcBef>
              <a:spcAft>
                <a:spcPts val="0"/>
              </a:spcAft>
              <a:defRPr/>
            </a:lvl8pPr>
            <a:lvl9pPr marL="1828800" marR="0" indent="0" algn="l" rtl="0">
              <a:spcBef>
                <a:spcPts val="0"/>
              </a:spcBef>
              <a:spcAft>
                <a:spcPts val="0"/>
              </a:spcAft>
              <a:defRPr/>
            </a:lvl9pPr>
          </a:lstStyle>
          <a:p>
            <a:endParaRPr/>
          </a:p>
        </p:txBody>
      </p:sp>
      <p:sp>
        <p:nvSpPr>
          <p:cNvPr id="16" name="Shape 16"/>
          <p:cNvSpPr txBox="1">
            <a:spLocks noGrp="1"/>
          </p:cNvSpPr>
          <p:nvPr>
            <p:ph type="subTitle" idx="1"/>
          </p:nvPr>
        </p:nvSpPr>
        <p:spPr>
          <a:xfrm>
            <a:off x="2209800" y="3886200"/>
            <a:ext cx="5562600" cy="1752600"/>
          </a:xfrm>
          <a:prstGeom prst="rect">
            <a:avLst/>
          </a:prstGeom>
          <a:noFill/>
          <a:ln>
            <a:noFill/>
          </a:ln>
        </p:spPr>
        <p:txBody>
          <a:bodyPr lIns="91425" tIns="91425" rIns="91425" bIns="91425" anchor="t" anchorCtr="0"/>
          <a:lstStyle>
            <a:lvl1pPr marL="0" marR="0" indent="0" algn="l" rtl="0">
              <a:spcBef>
                <a:spcPts val="640"/>
              </a:spcBef>
              <a:spcAft>
                <a:spcPts val="0"/>
              </a:spcAft>
              <a:buClr>
                <a:srgbClr val="009900"/>
              </a:buClr>
              <a:buFont typeface="Calibri"/>
              <a:buNone/>
              <a:defRPr/>
            </a:lvl1pPr>
            <a:lvl2pPr marL="742950" marR="0" indent="-107950" algn="l" rtl="0">
              <a:spcBef>
                <a:spcPts val="560"/>
              </a:spcBef>
              <a:spcAft>
                <a:spcPts val="0"/>
              </a:spcAft>
              <a:buClr>
                <a:srgbClr val="5F5F5F"/>
              </a:buClr>
              <a:buFont typeface="Calibri"/>
              <a:buChar char="–"/>
              <a:defRPr/>
            </a:lvl2pPr>
            <a:lvl3pPr marL="1143000" marR="0" indent="-76200" algn="l" rtl="0">
              <a:spcBef>
                <a:spcPts val="480"/>
              </a:spcBef>
              <a:spcAft>
                <a:spcPts val="0"/>
              </a:spcAft>
              <a:buClr>
                <a:srgbClr val="5F5F5F"/>
              </a:buClr>
              <a:buFont typeface="Calibri"/>
              <a:buChar char="•"/>
              <a:defRPr/>
            </a:lvl3pPr>
            <a:lvl4pPr marL="1600200" marR="0" indent="-101600" algn="l" rtl="0">
              <a:spcBef>
                <a:spcPts val="400"/>
              </a:spcBef>
              <a:spcAft>
                <a:spcPts val="0"/>
              </a:spcAft>
              <a:buClr>
                <a:srgbClr val="5F5F5F"/>
              </a:buClr>
              <a:buFont typeface="Calibri"/>
              <a:buChar char="–"/>
              <a:defRPr/>
            </a:lvl4pPr>
            <a:lvl5pPr marL="2057400" marR="0" indent="-101600" algn="l" rtl="0">
              <a:spcBef>
                <a:spcPts val="400"/>
              </a:spcBef>
              <a:spcAft>
                <a:spcPts val="0"/>
              </a:spcAft>
              <a:buClr>
                <a:srgbClr val="5F5F5F"/>
              </a:buClr>
              <a:buFont typeface="Calibri"/>
              <a:buChar char="»"/>
              <a:defRPr/>
            </a:lvl5pPr>
            <a:lvl6pPr marL="2514600" marR="0" indent="-101600" algn="l" rtl="0">
              <a:spcBef>
                <a:spcPts val="400"/>
              </a:spcBef>
              <a:spcAft>
                <a:spcPts val="0"/>
              </a:spcAft>
              <a:buClr>
                <a:srgbClr val="5F5F5F"/>
              </a:buClr>
              <a:buFont typeface="Calibri"/>
              <a:buChar char="»"/>
              <a:defRPr/>
            </a:lvl6pPr>
            <a:lvl7pPr marL="2971800" marR="0" indent="-101600" algn="l" rtl="0">
              <a:spcBef>
                <a:spcPts val="400"/>
              </a:spcBef>
              <a:spcAft>
                <a:spcPts val="0"/>
              </a:spcAft>
              <a:buClr>
                <a:srgbClr val="5F5F5F"/>
              </a:buClr>
              <a:buFont typeface="Calibri"/>
              <a:buChar char="»"/>
              <a:defRPr/>
            </a:lvl7pPr>
            <a:lvl8pPr marL="3429000" marR="0" indent="-101600" algn="l" rtl="0">
              <a:spcBef>
                <a:spcPts val="400"/>
              </a:spcBef>
              <a:spcAft>
                <a:spcPts val="0"/>
              </a:spcAft>
              <a:buClr>
                <a:srgbClr val="5F5F5F"/>
              </a:buClr>
              <a:buFont typeface="Calibri"/>
              <a:buChar char="»"/>
              <a:defRPr/>
            </a:lvl8pPr>
            <a:lvl9pPr marL="3886200" marR="0" indent="-101600" algn="l" rtl="0">
              <a:spcBef>
                <a:spcPts val="400"/>
              </a:spcBef>
              <a:spcAft>
                <a:spcPts val="0"/>
              </a:spcAft>
              <a:buClr>
                <a:srgbClr val="5F5F5F"/>
              </a:buClr>
              <a:buFont typeface="Calibri"/>
              <a:buChar char="»"/>
              <a:defRPr/>
            </a:lvl9pPr>
          </a:lstStyle>
          <a:p>
            <a:endParaRPr/>
          </a:p>
        </p:txBody>
      </p:sp>
      <p:sp>
        <p:nvSpPr>
          <p:cNvPr id="17" name="Shape 17"/>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8" name="Shape 18"/>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9" name="Shape 19"/>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533400"/>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2423318" y="-137318"/>
            <a:ext cx="4297363" cy="8229600"/>
          </a:xfrm>
          <a:prstGeom prst="rect">
            <a:avLst/>
          </a:prstGeom>
          <a:noFill/>
          <a:ln>
            <a:noFill/>
          </a:ln>
        </p:spPr>
        <p:txBody>
          <a:bodyPr lIns="91425" tIns="91425" rIns="91425" bIns="91425" anchor="t" anchorCtr="0"/>
          <a:lstStyle>
            <a:lvl1pPr marL="342900" indent="-139700" algn="l" rtl="0">
              <a:spcBef>
                <a:spcPts val="640"/>
              </a:spcBef>
              <a:spcAft>
                <a:spcPts val="0"/>
              </a:spcAft>
              <a:buClr>
                <a:srgbClr val="5F5F5F"/>
              </a:buClr>
              <a:buFont typeface="Calibri"/>
              <a:buChar char="•"/>
              <a:defRPr/>
            </a:lvl1pPr>
            <a:lvl2pPr marL="742950" indent="-107950" algn="l" rtl="0">
              <a:spcBef>
                <a:spcPts val="560"/>
              </a:spcBef>
              <a:spcAft>
                <a:spcPts val="0"/>
              </a:spcAft>
              <a:buClr>
                <a:srgbClr val="5F5F5F"/>
              </a:buClr>
              <a:buFont typeface="Calibri"/>
              <a:buChar char="–"/>
              <a:defRPr/>
            </a:lvl2pPr>
            <a:lvl3pPr marL="1143000" indent="-76200" algn="l" rtl="0">
              <a:spcBef>
                <a:spcPts val="480"/>
              </a:spcBef>
              <a:spcAft>
                <a:spcPts val="0"/>
              </a:spcAft>
              <a:buClr>
                <a:srgbClr val="5F5F5F"/>
              </a:buClr>
              <a:buFont typeface="Calibri"/>
              <a:buChar char="•"/>
              <a:defRPr/>
            </a:lvl3pPr>
            <a:lvl4pPr marL="1600200" indent="-101600" algn="l" rtl="0">
              <a:spcBef>
                <a:spcPts val="400"/>
              </a:spcBef>
              <a:spcAft>
                <a:spcPts val="0"/>
              </a:spcAft>
              <a:buClr>
                <a:srgbClr val="5F5F5F"/>
              </a:buClr>
              <a:buFont typeface="Calibri"/>
              <a:buChar char="–"/>
              <a:defRPr/>
            </a:lvl4pPr>
            <a:lvl5pPr marL="2057400" indent="-101600" algn="l" rtl="0">
              <a:spcBef>
                <a:spcPts val="400"/>
              </a:spcBef>
              <a:spcAft>
                <a:spcPts val="0"/>
              </a:spcAft>
              <a:buClr>
                <a:srgbClr val="5F5F5F"/>
              </a:buClr>
              <a:buFont typeface="Calibri"/>
              <a:buChar char="»"/>
              <a:defRPr/>
            </a:lvl5pPr>
            <a:lvl6pPr marL="2514600" indent="-101600" algn="l" rtl="0">
              <a:spcBef>
                <a:spcPts val="400"/>
              </a:spcBef>
              <a:spcAft>
                <a:spcPts val="0"/>
              </a:spcAft>
              <a:buClr>
                <a:srgbClr val="5F5F5F"/>
              </a:buClr>
              <a:buFont typeface="Calibri"/>
              <a:buChar char="»"/>
              <a:defRPr/>
            </a:lvl6pPr>
            <a:lvl7pPr marL="2971800" indent="-101600" algn="l" rtl="0">
              <a:spcBef>
                <a:spcPts val="400"/>
              </a:spcBef>
              <a:spcAft>
                <a:spcPts val="0"/>
              </a:spcAft>
              <a:buClr>
                <a:srgbClr val="5F5F5F"/>
              </a:buClr>
              <a:buFont typeface="Calibri"/>
              <a:buChar char="»"/>
              <a:defRPr/>
            </a:lvl7pPr>
            <a:lvl8pPr marL="3429000" indent="-101600" algn="l" rtl="0">
              <a:spcBef>
                <a:spcPts val="400"/>
              </a:spcBef>
              <a:spcAft>
                <a:spcPts val="0"/>
              </a:spcAft>
              <a:buClr>
                <a:srgbClr val="5F5F5F"/>
              </a:buClr>
              <a:buFont typeface="Calibri"/>
              <a:buChar char="»"/>
              <a:defRPr/>
            </a:lvl8pPr>
            <a:lvl9pPr marL="3886200" indent="-101600" algn="l" rtl="0">
              <a:spcBef>
                <a:spcPts val="400"/>
              </a:spcBef>
              <a:spcAft>
                <a:spcPts val="0"/>
              </a:spcAft>
              <a:buClr>
                <a:srgbClr val="5F5F5F"/>
              </a:buClr>
              <a:buFont typeface="Calibri"/>
              <a:buChar char="»"/>
              <a:defRPr/>
            </a:lvl9pPr>
          </a:lstStyle>
          <a:p>
            <a:endParaRPr/>
          </a:p>
        </p:txBody>
      </p:sp>
      <p:sp>
        <p:nvSpPr>
          <p:cNvPr id="74" name="Shape 74"/>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5" name="Shape 75"/>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6" name="Shape 76"/>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861718" y="2301081"/>
            <a:ext cx="5592763" cy="2057400"/>
          </a:xfrm>
          <a:prstGeom prst="rect">
            <a:avLst/>
          </a:prstGeom>
          <a:noFill/>
          <a:ln>
            <a:noFill/>
          </a:ln>
        </p:spPr>
        <p:txBody>
          <a:bodyPr lIns="91425" tIns="91425" rIns="91425" b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79" name="Shape 79"/>
          <p:cNvSpPr txBox="1">
            <a:spLocks noGrp="1"/>
          </p:cNvSpPr>
          <p:nvPr>
            <p:ph type="body" idx="1"/>
          </p:nvPr>
        </p:nvSpPr>
        <p:spPr>
          <a:xfrm rot="5400000">
            <a:off x="670718" y="319881"/>
            <a:ext cx="5592763" cy="6019799"/>
          </a:xfrm>
          <a:prstGeom prst="rect">
            <a:avLst/>
          </a:prstGeom>
          <a:noFill/>
          <a:ln>
            <a:noFill/>
          </a:ln>
        </p:spPr>
        <p:txBody>
          <a:bodyPr lIns="91425" tIns="91425" rIns="91425" bIns="91425" anchor="t" anchorCtr="0"/>
          <a:lstStyle>
            <a:lvl1pPr marL="342900" indent="-139700" algn="l" rtl="0">
              <a:spcBef>
                <a:spcPts val="640"/>
              </a:spcBef>
              <a:spcAft>
                <a:spcPts val="0"/>
              </a:spcAft>
              <a:buClr>
                <a:srgbClr val="5F5F5F"/>
              </a:buClr>
              <a:buFont typeface="Calibri"/>
              <a:buChar char="•"/>
              <a:defRPr/>
            </a:lvl1pPr>
            <a:lvl2pPr marL="742950" indent="-107950" algn="l" rtl="0">
              <a:spcBef>
                <a:spcPts val="560"/>
              </a:spcBef>
              <a:spcAft>
                <a:spcPts val="0"/>
              </a:spcAft>
              <a:buClr>
                <a:srgbClr val="5F5F5F"/>
              </a:buClr>
              <a:buFont typeface="Calibri"/>
              <a:buChar char="–"/>
              <a:defRPr/>
            </a:lvl2pPr>
            <a:lvl3pPr marL="1143000" indent="-76200" algn="l" rtl="0">
              <a:spcBef>
                <a:spcPts val="480"/>
              </a:spcBef>
              <a:spcAft>
                <a:spcPts val="0"/>
              </a:spcAft>
              <a:buClr>
                <a:srgbClr val="5F5F5F"/>
              </a:buClr>
              <a:buFont typeface="Calibri"/>
              <a:buChar char="•"/>
              <a:defRPr/>
            </a:lvl3pPr>
            <a:lvl4pPr marL="1600200" indent="-101600" algn="l" rtl="0">
              <a:spcBef>
                <a:spcPts val="400"/>
              </a:spcBef>
              <a:spcAft>
                <a:spcPts val="0"/>
              </a:spcAft>
              <a:buClr>
                <a:srgbClr val="5F5F5F"/>
              </a:buClr>
              <a:buFont typeface="Calibri"/>
              <a:buChar char="–"/>
              <a:defRPr/>
            </a:lvl4pPr>
            <a:lvl5pPr marL="2057400" indent="-101600" algn="l" rtl="0">
              <a:spcBef>
                <a:spcPts val="400"/>
              </a:spcBef>
              <a:spcAft>
                <a:spcPts val="0"/>
              </a:spcAft>
              <a:buClr>
                <a:srgbClr val="5F5F5F"/>
              </a:buClr>
              <a:buFont typeface="Calibri"/>
              <a:buChar char="»"/>
              <a:defRPr/>
            </a:lvl5pPr>
            <a:lvl6pPr marL="2514600" indent="-101600" algn="l" rtl="0">
              <a:spcBef>
                <a:spcPts val="400"/>
              </a:spcBef>
              <a:spcAft>
                <a:spcPts val="0"/>
              </a:spcAft>
              <a:buClr>
                <a:srgbClr val="5F5F5F"/>
              </a:buClr>
              <a:buFont typeface="Calibri"/>
              <a:buChar char="»"/>
              <a:defRPr/>
            </a:lvl6pPr>
            <a:lvl7pPr marL="2971800" indent="-101600" algn="l" rtl="0">
              <a:spcBef>
                <a:spcPts val="400"/>
              </a:spcBef>
              <a:spcAft>
                <a:spcPts val="0"/>
              </a:spcAft>
              <a:buClr>
                <a:srgbClr val="5F5F5F"/>
              </a:buClr>
              <a:buFont typeface="Calibri"/>
              <a:buChar char="»"/>
              <a:defRPr/>
            </a:lvl7pPr>
            <a:lvl8pPr marL="3429000" indent="-101600" algn="l" rtl="0">
              <a:spcBef>
                <a:spcPts val="400"/>
              </a:spcBef>
              <a:spcAft>
                <a:spcPts val="0"/>
              </a:spcAft>
              <a:buClr>
                <a:srgbClr val="5F5F5F"/>
              </a:buClr>
              <a:buFont typeface="Calibri"/>
              <a:buChar char="»"/>
              <a:defRPr/>
            </a:lvl8pPr>
            <a:lvl9pPr marL="3886200" indent="-101600" algn="l" rtl="0">
              <a:spcBef>
                <a:spcPts val="400"/>
              </a:spcBef>
              <a:spcAft>
                <a:spcPts val="0"/>
              </a:spcAft>
              <a:buClr>
                <a:srgbClr val="5F5F5F"/>
              </a:buClr>
              <a:buFont typeface="Calibri"/>
              <a:buChar char="»"/>
              <a:defRPr/>
            </a:lvl9pPr>
          </a:lstStyle>
          <a:p>
            <a:endParaRPr/>
          </a:p>
        </p:txBody>
      </p:sp>
      <p:sp>
        <p:nvSpPr>
          <p:cNvPr id="80" name="Shape 80"/>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1" name="Shape 81"/>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2" name="Shape 82"/>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57200" y="533400"/>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5" name="Shape 85"/>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6" name="Shape 86"/>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7" name="Shape 87"/>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533400"/>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457200" y="1828800"/>
            <a:ext cx="8229600" cy="42973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 name="Shape 23"/>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4" name="Shape 24"/>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5" name="Shape 25"/>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 name="Shape 28"/>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29" name="Shape 29"/>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0" name="Shape 30"/>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1" name="Shape 31"/>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533400"/>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 name="Shape 34"/>
          <p:cNvSpPr txBox="1">
            <a:spLocks noGrp="1"/>
          </p:cNvSpPr>
          <p:nvPr>
            <p:ph type="body" idx="1"/>
          </p:nvPr>
        </p:nvSpPr>
        <p:spPr>
          <a:xfrm>
            <a:off x="457200" y="1828800"/>
            <a:ext cx="4038599" cy="42973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2"/>
          </p:nvPr>
        </p:nvSpPr>
        <p:spPr>
          <a:xfrm>
            <a:off x="4648200" y="1828800"/>
            <a:ext cx="4038599" cy="42973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7" name="Shape 37"/>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8" name="Shape 38"/>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2" name="Shape 42"/>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4" name="Shape 44"/>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6" name="Shape 46"/>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7" name="Shape 47"/>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533400"/>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1" name="Shape 51"/>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2" name="Shape 52"/>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5" name="Shape 55"/>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6" name="Shape 56"/>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0" name="Shape 6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1" name="Shape 61"/>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2" name="Shape 62"/>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3" name="Shape 63"/>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1792288" y="612775"/>
            <a:ext cx="5486399" cy="4114800"/>
          </a:xfrm>
          <a:prstGeom prst="rect">
            <a:avLst/>
          </a:prstGeom>
          <a:noFill/>
          <a:ln>
            <a:noFill/>
          </a:ln>
        </p:spPr>
      </p:sp>
      <p:sp>
        <p:nvSpPr>
          <p:cNvPr id="67" name="Shape 6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8" name="Shape 68"/>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9" name="Shape 69"/>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0" name="Shape 70"/>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4.jpeg"/><Relationship Id="rId3" Type="http://schemas.openxmlformats.org/officeDocument/2006/relationships/slideLayout" Target="../slideLayouts/slideLayout3.xml"/><Relationship Id="rId21" Type="http://schemas.openxmlformats.org/officeDocument/2006/relationships/image" Target="../media/image7.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5" Type="http://schemas.openxmlformats.org/officeDocument/2006/relationships/image" Target="../media/image10.png"/><Relationship Id="rId2" Type="http://schemas.openxmlformats.org/officeDocument/2006/relationships/slideLayout" Target="../slideLayouts/slideLayout2.xml"/><Relationship Id="rId16" Type="http://schemas.openxmlformats.org/officeDocument/2006/relationships/hyperlink" Target="https://www.cabrillo.edu/~dbrown/tracker/" TargetMode="External"/><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www.compadre.org/osp/" TargetMode="External"/><Relationship Id="rId5" Type="http://schemas.openxmlformats.org/officeDocument/2006/relationships/slideLayout" Target="../slideLayouts/slideLayout5.xml"/><Relationship Id="rId15" Type="http://schemas.openxmlformats.org/officeDocument/2006/relationships/image" Target="../media/image2.png"/><Relationship Id="rId23" Type="http://schemas.openxmlformats.org/officeDocument/2006/relationships/image" Target="../media/image9.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 Id="rId22" Type="http://schemas.openxmlformats.org/officeDocument/2006/relationships/image" Target="../media/image8.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alphaModFix/>
          </a:blip>
          <a:stretch>
            <a:fillRect/>
          </a:stretch>
        </a:blip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533400"/>
            <a:ext cx="8229600" cy="1143000"/>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0" marR="0" indent="0" algn="l" rtl="0">
              <a:spcBef>
                <a:spcPts val="0"/>
              </a:spcBef>
              <a:spcAft>
                <a:spcPts val="0"/>
              </a:spcAft>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457200" marR="0" indent="0" algn="l" rtl="0">
              <a:spcBef>
                <a:spcPts val="0"/>
              </a:spcBef>
              <a:spcAft>
                <a:spcPts val="0"/>
              </a:spcAft>
              <a:defRPr/>
            </a:lvl6pPr>
            <a:lvl7pPr marL="914400" marR="0" indent="0" algn="l" rtl="0">
              <a:spcBef>
                <a:spcPts val="0"/>
              </a:spcBef>
              <a:spcAft>
                <a:spcPts val="0"/>
              </a:spcAft>
              <a:defRPr/>
            </a:lvl7pPr>
            <a:lvl8pPr marL="1371600" marR="0" indent="0" algn="l" rtl="0">
              <a:spcBef>
                <a:spcPts val="0"/>
              </a:spcBef>
              <a:spcAft>
                <a:spcPts val="0"/>
              </a:spcAft>
              <a:defRPr/>
            </a:lvl8pPr>
            <a:lvl9pPr marL="1828800" marR="0" indent="0" algn="l" rtl="0">
              <a:spcBef>
                <a:spcPts val="0"/>
              </a:spcBef>
              <a:spcAft>
                <a:spcPts val="0"/>
              </a:spcAft>
              <a:defRPr/>
            </a:lvl9pPr>
          </a:lstStyle>
          <a:p>
            <a:endParaRPr/>
          </a:p>
        </p:txBody>
      </p:sp>
      <p:sp>
        <p:nvSpPr>
          <p:cNvPr id="10" name="Shape 10"/>
          <p:cNvSpPr txBox="1">
            <a:spLocks noGrp="1"/>
          </p:cNvSpPr>
          <p:nvPr>
            <p:ph type="body" idx="1"/>
          </p:nvPr>
        </p:nvSpPr>
        <p:spPr>
          <a:xfrm>
            <a:off x="457200" y="1828800"/>
            <a:ext cx="8229600" cy="4297363"/>
          </a:xfrm>
          <a:prstGeom prst="rect">
            <a:avLst/>
          </a:prstGeom>
          <a:noFill/>
          <a:ln>
            <a:noFill/>
          </a:ln>
        </p:spPr>
        <p:txBody>
          <a:bodyPr lIns="91425" tIns="91425" rIns="91425" bIns="91425" anchor="t" anchorCtr="0"/>
          <a:lstStyle>
            <a:lvl1pPr marL="342900" marR="0" indent="-139700" algn="l" rtl="0">
              <a:spcBef>
                <a:spcPts val="640"/>
              </a:spcBef>
              <a:spcAft>
                <a:spcPts val="0"/>
              </a:spcAft>
              <a:buClr>
                <a:srgbClr val="5F5F5F"/>
              </a:buClr>
              <a:buFont typeface="Calibri"/>
              <a:buChar char="•"/>
              <a:defRPr/>
            </a:lvl1pPr>
            <a:lvl2pPr marL="742950" marR="0" indent="-107950" algn="l" rtl="0">
              <a:spcBef>
                <a:spcPts val="560"/>
              </a:spcBef>
              <a:spcAft>
                <a:spcPts val="0"/>
              </a:spcAft>
              <a:buClr>
                <a:srgbClr val="5F5F5F"/>
              </a:buClr>
              <a:buFont typeface="Calibri"/>
              <a:buChar char="–"/>
              <a:defRPr/>
            </a:lvl2pPr>
            <a:lvl3pPr marL="1143000" marR="0" indent="-76200" algn="l" rtl="0">
              <a:spcBef>
                <a:spcPts val="480"/>
              </a:spcBef>
              <a:spcAft>
                <a:spcPts val="0"/>
              </a:spcAft>
              <a:buClr>
                <a:srgbClr val="5F5F5F"/>
              </a:buClr>
              <a:buFont typeface="Calibri"/>
              <a:buChar char="•"/>
              <a:defRPr/>
            </a:lvl3pPr>
            <a:lvl4pPr marL="1600200" marR="0" indent="-101600" algn="l" rtl="0">
              <a:spcBef>
                <a:spcPts val="400"/>
              </a:spcBef>
              <a:spcAft>
                <a:spcPts val="0"/>
              </a:spcAft>
              <a:buClr>
                <a:srgbClr val="5F5F5F"/>
              </a:buClr>
              <a:buFont typeface="Calibri"/>
              <a:buChar char="–"/>
              <a:defRPr/>
            </a:lvl4pPr>
            <a:lvl5pPr marL="2057400" marR="0" indent="-101600" algn="l" rtl="0">
              <a:spcBef>
                <a:spcPts val="400"/>
              </a:spcBef>
              <a:spcAft>
                <a:spcPts val="0"/>
              </a:spcAft>
              <a:buClr>
                <a:srgbClr val="5F5F5F"/>
              </a:buClr>
              <a:buFont typeface="Calibri"/>
              <a:buChar char="»"/>
              <a:defRPr/>
            </a:lvl5pPr>
            <a:lvl6pPr marL="2514600" marR="0" indent="-101600" algn="l" rtl="0">
              <a:spcBef>
                <a:spcPts val="400"/>
              </a:spcBef>
              <a:spcAft>
                <a:spcPts val="0"/>
              </a:spcAft>
              <a:buClr>
                <a:srgbClr val="5F5F5F"/>
              </a:buClr>
              <a:buFont typeface="Calibri"/>
              <a:buChar char="»"/>
              <a:defRPr/>
            </a:lvl6pPr>
            <a:lvl7pPr marL="2971800" marR="0" indent="-101600" algn="l" rtl="0">
              <a:spcBef>
                <a:spcPts val="400"/>
              </a:spcBef>
              <a:spcAft>
                <a:spcPts val="0"/>
              </a:spcAft>
              <a:buClr>
                <a:srgbClr val="5F5F5F"/>
              </a:buClr>
              <a:buFont typeface="Calibri"/>
              <a:buChar char="»"/>
              <a:defRPr/>
            </a:lvl7pPr>
            <a:lvl8pPr marL="3429000" marR="0" indent="-101600" algn="l" rtl="0">
              <a:spcBef>
                <a:spcPts val="400"/>
              </a:spcBef>
              <a:spcAft>
                <a:spcPts val="0"/>
              </a:spcAft>
              <a:buClr>
                <a:srgbClr val="5F5F5F"/>
              </a:buClr>
              <a:buFont typeface="Calibri"/>
              <a:buChar char="»"/>
              <a:defRPr/>
            </a:lvl8pPr>
            <a:lvl9pPr marL="3886200" marR="0" indent="-101600" algn="l" rtl="0">
              <a:spcBef>
                <a:spcPts val="400"/>
              </a:spcBef>
              <a:spcAft>
                <a:spcPts val="0"/>
              </a:spcAft>
              <a:buClr>
                <a:srgbClr val="5F5F5F"/>
              </a:buClr>
              <a:buFont typeface="Calibri"/>
              <a:buChar char="»"/>
              <a:defRPr/>
            </a:lvl9pPr>
          </a:lstStyle>
          <a:p>
            <a:endParaRPr/>
          </a:p>
        </p:txBody>
      </p:sp>
      <p:sp>
        <p:nvSpPr>
          <p:cNvPr id="11" name="Shape 11"/>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 name="Shape 12"/>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 name="Shape 13"/>
          <p:cNvSpPr txBox="1">
            <a:spLocks noGrp="1"/>
          </p:cNvSpPr>
          <p:nvPr>
            <p:ph type="sldNum" idx="12"/>
          </p:nvPr>
        </p:nvSpPr>
        <p:spPr>
          <a:xfrm>
            <a:off x="4932040" y="476672"/>
            <a:ext cx="4211960" cy="476249"/>
          </a:xfrm>
          <a:prstGeom prst="rect">
            <a:avLst/>
          </a:prstGeom>
          <a:noFill/>
          <a:ln>
            <a:noFill/>
          </a:ln>
        </p:spPr>
        <p:txBody>
          <a:bodyPr lIns="91425" tIns="91425" rIns="91425" bIns="91425" anchor="t" anchorCtr="0"/>
          <a:lstStyle>
            <a:lvl1pPr marL="0" marR="0" indent="0" algn="r" defTabSz="914400" rtl="0" eaLnBrk="1" fontAlgn="auto" latinLnBrk="0" hangingPunct="1">
              <a:lnSpc>
                <a:spcPct val="100000"/>
              </a:lnSpc>
              <a:spcBef>
                <a:spcPts val="0"/>
              </a:spcBef>
              <a:spcAft>
                <a:spcPts val="0"/>
              </a:spcAft>
              <a:buClrTx/>
              <a:buSzTx/>
              <a:buFontTx/>
              <a:buNone/>
              <a:tabLs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r>
              <a:rPr lang="en-US" dirty="0" err="1" smtClean="0"/>
              <a:t>eduLAB@AST</a:t>
            </a:r>
            <a:r>
              <a:rPr lang="en-US" dirty="0" smtClean="0"/>
              <a:t> 04 Feb2015 1500-1730</a:t>
            </a:r>
            <a:endParaRPr lang="en-US" dirty="0"/>
          </a:p>
        </p:txBody>
      </p:sp>
      <p:pic>
        <p:nvPicPr>
          <p:cNvPr id="7" name="Picture 6"/>
          <p:cNvPicPr>
            <a:picLocks noChangeAspect="1"/>
          </p:cNvPicPr>
          <p:nvPr userDrawn="1"/>
        </p:nvPicPr>
        <p:blipFill>
          <a:blip r:embed="rId15"/>
          <a:stretch>
            <a:fillRect/>
          </a:stretch>
        </p:blipFill>
        <p:spPr>
          <a:xfrm>
            <a:off x="7000875" y="764704"/>
            <a:ext cx="2143125" cy="561975"/>
          </a:xfrm>
          <a:prstGeom prst="rect">
            <a:avLst/>
          </a:prstGeom>
        </p:spPr>
      </p:pic>
      <p:pic>
        <p:nvPicPr>
          <p:cNvPr id="14" name="Picture 13" descr="tracker_logo (1).png">
            <a:hlinkClick r:id="rId16"/>
          </p:cNvPr>
          <p:cNvPicPr>
            <a:picLocks noChangeAspect="1"/>
          </p:cNvPicPr>
          <p:nvPr userDrawn="1"/>
        </p:nvPicPr>
        <p:blipFill>
          <a:blip r:embed="rId17"/>
          <a:stretch>
            <a:fillRect/>
          </a:stretch>
        </p:blipFill>
        <p:spPr>
          <a:xfrm>
            <a:off x="5868144" y="0"/>
            <a:ext cx="1828800" cy="536154"/>
          </a:xfrm>
          <a:prstGeom prst="rect">
            <a:avLst/>
          </a:prstGeom>
        </p:spPr>
      </p:pic>
      <p:pic>
        <p:nvPicPr>
          <p:cNvPr id="15" name="Picture 2" descr="http://www.teqsa.gov.au/sites/default/files/cc_by_logo.jpg"/>
          <p:cNvPicPr>
            <a:picLocks noChangeAspect="1" noChangeArrowheads="1"/>
          </p:cNvPicPr>
          <p:nvPr userDrawn="1"/>
        </p:nvPicPr>
        <p:blipFill>
          <a:blip r:embed="rId18" cstate="print">
            <a:extLst>
              <a:ext uri="{28A0092B-C50C-407E-A947-70E740481C1C}">
                <a14:useLocalDpi xmlns:a14="http://schemas.microsoft.com/office/drawing/2010/main" xmlns="" val="0"/>
              </a:ext>
            </a:extLst>
          </a:blip>
          <a:srcRect/>
          <a:stretch>
            <a:fillRect/>
          </a:stretch>
        </p:blipFill>
        <p:spPr bwMode="auto">
          <a:xfrm>
            <a:off x="7772400" y="-758"/>
            <a:ext cx="1348110" cy="471672"/>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5"/>
          <p:cNvPicPr>
            <a:picLocks noChangeAspect="1" noChangeArrowheads="1"/>
          </p:cNvPicPr>
          <p:nvPr userDrawn="1"/>
        </p:nvPicPr>
        <p:blipFill>
          <a:blip r:embed="rId19"/>
          <a:srcRect/>
          <a:stretch>
            <a:fillRect/>
          </a:stretch>
        </p:blipFill>
        <p:spPr bwMode="auto">
          <a:xfrm>
            <a:off x="2411761" y="0"/>
            <a:ext cx="648072" cy="764704"/>
          </a:xfrm>
          <a:prstGeom prst="rect">
            <a:avLst/>
          </a:prstGeom>
          <a:noFill/>
          <a:ln w="9525">
            <a:noFill/>
            <a:miter lim="800000"/>
            <a:headEnd/>
            <a:tailEnd/>
          </a:ln>
        </p:spPr>
      </p:pic>
      <p:pic>
        <p:nvPicPr>
          <p:cNvPr id="40963" name="Picture 3"/>
          <p:cNvPicPr>
            <a:picLocks noChangeAspect="1" noChangeArrowheads="1"/>
          </p:cNvPicPr>
          <p:nvPr userDrawn="1"/>
        </p:nvPicPr>
        <p:blipFill>
          <a:blip r:embed="rId20"/>
          <a:srcRect/>
          <a:stretch>
            <a:fillRect/>
          </a:stretch>
        </p:blipFill>
        <p:spPr bwMode="auto">
          <a:xfrm>
            <a:off x="174871" y="0"/>
            <a:ext cx="580705" cy="764704"/>
          </a:xfrm>
          <a:prstGeom prst="rect">
            <a:avLst/>
          </a:prstGeom>
          <a:noFill/>
          <a:ln w="9525">
            <a:noFill/>
            <a:miter lim="800000"/>
            <a:headEnd/>
            <a:tailEnd/>
          </a:ln>
        </p:spPr>
      </p:pic>
      <p:sp>
        <p:nvSpPr>
          <p:cNvPr id="31746" name="AutoShape 2" descr="data:image/jpeg;base64,/9j/4AAQSkZJRgABAQAAAQABAAD/2wCEAAkGBxATEhUUEhQQFRIQFxUVGBQXFRgXFBUXFRsWFhQUFRcYHyggGh0lHRUWITIhJykrLi4uFx82ODM4NygtLisBCgoKDg0OGxAQGiskICY0LCwvLCwuLCwvLCwsLSwsLCwsLCwtLCwsLCwsLCwsLCwsLCwsLCwsLCwsLCwsLCwsLP/AABEIAIcAbAMBEQACEQEDEQH/xAAcAAEAAgIDAQAAAAAAAAAAAAAABgcBAwIEBQj/xABBEAAABAIDCwcKBwEBAAAAAAAAAQIDBBEFF1MHEiExUXOSk7LR0gYiMzRUYZETFEFScaGi0+HiFiMyQnKBwbGC/8QAGwEBAAIDAQEAAAAAAAAAAAAAAAEGAgQFAwf/xAAyEQABAgMEBwgDAQEBAAAAAAAAAQIDBBEUITFRBQYSFRZSoRMzQWFxkbHBItHhMoEj/9oADAMBAAIRAxEAPwD27r3WGM0raGjN4oW7Vrun+v0QMapZQIAAACTdA9K1nG9tIybieEfuXein0F5k1Zt6Kdw66YHzNXKPMWrNvRTuAjbUz5i1Zt6KdwDbUeYtWbeincA21HmLVm3op3ANtR5i1Zt6KdwDbU61JQTZMucxH6F/tT6p9wKZNctT0BKGClV3XusM5pW0OfOLSilv1buhP9fogY1VVCyrmAS8ml9AJRFXBCEvAi8IuZvgOlazjXvWkZsRVceEx3LvRT6KIdVMD5mZEgAAAAAADq0n0LubXsmBKYm8wqYqVfdWbvoqGTOV+i9nkvlkUz8RoTzka2qlt1fekOBEVUrRfoi/KCgHIUkmtSFX+IiykU1/0RmRf2ONLaRbHqjW4HVlNIpMIrWtwPYf5ESb8ol4iKRLO+T+lEpqnLGfhiGomlWrG7Ohot0w7tKUNHI6gIeJJZuLXfJORNkokqJJ/uPL/wAGekJ6NBpsJdmeukp6NAVNlty+JyhqJo9LxofVEtKIzkh68ShZZSWksJf2MXzM06Eiw6L6GDp2aWHVlF80rVDZTtBsw7rK2yeWTryDLCXkmyv0nKaSwmc8EzHtouaiR37L0RKepjLzsWPDcx9Eoi51UuJBi1pdcUypyEgAAAAAADq0n0Lv8F7JgSmJvMQYqVXdeUZRDJljJtRl7SVMveOfPJREQturqVgv9fo43QoB555hLaFKJSVJIyIzIlKMpzliwS8BV9Fx2w4b9pbzLRcwyDCiVW8mD0KlTZtq/SpJowY5GUv8HAtCpF7RDjo6j9tCInc/kc0RCyMsXM5xf2lRDtb720o9h2E005U2XMRT126PSwwvzt032iKf5iC5vokWEzOftGo6adHiokBNlTQ7VYkROxTZXyK5ZUjzhHkyNLflkGlM8RX6ZC2QWuRrVcl+ZaHw3JK/njQ+hUkO6fOK1MgAAAAAAAOrSfQu5teyYEpibzEGKlW3XFGUQwZYybMy9pLmQ0ZxK3Ft1dbtQ3p5/Rworl3fGlDrWFRkm+QeMzORc0/8MVOa0MiIr2OoZTWh1htVzVJjFRKG0mtxRJSnGZjgw4D4rthqXnFZCWIqNbepD43l+hJyaZUsi9KlXpmfcREY7cPQbnJ+bqHYh6IerauWi5EscfbUZNLlfrQajbPDzcBHfd3o7xx2siQv/RuCeJyka5n5twzK1puGabj0oaKSUuM4PQRmpJmRbhctGdpEgosRbyyyr4jpNyxF8FL0IWNChmRIAAAAAAA6tJ9C7/BeyYEpibzEGKlV3XusMZpW0NKbxLhqz3T/AF+jwuSCoZDpuPrSnyeFBGRyMz/dgyZO8cKfSI9myzxN7SfbOajIaYmvlTTqopzBMmkfoTlyrV3mMtHSCS7Kreqnro2RWXbVyXqefRkUlp1LikEskHMkmd6UyxHPDiG1HhrEhrDS7zNqZguiwtjBVJDRXKpKFxDzqVG+7IkEX6UpTO9RPGWE8Y50xoxXI1jP8pepyJjRbvxZD/ymJHoZ1S30KUc1KdbMzyma0zMdeCzs1a1DqRYSQ5fZTI+hyHZPmxkAAAAAAAB1aT6F3+C9kwJTE3mIMVKsuvdYYzStoaU1iW/Vvun+v0QMahZagEuCVzAeFB4UAkKb4DpWs43tpGTFq9DxmkXs3ein0Skx1T5kuJkSAAAAAAAOtSfQu5teyYgluJvUYmgpUqy691hjNK2hozeKFt1a7p/r9EDGqWUCAAAAhcDmy4aVJUWNCkq0TI/8GTVotTGNCbERWqpNazoyxhvj3jZtLvBCvpq3BxV69BWhGWMN8fEFqfkTw3A516CtCMsYb4+ILU/IcNwOdegrQjLGG+PiC1PyHDcDnXoK0Iyxhvj4gtT8hw3A516CtCMsYb4+ILU/IjhuBzr0OLt0mKWRoNqHksr05X85KwZe8Sky9VpQxdq9BYm0j1u9C2BuotxUUuKtuvdYYzStoaM3ihbtWu6f6/RAxqllAgAAAIXA2Q7d8tCZyv1oTPJfKJM/eJbetDGNE7NqupW4sgrljfaXdWneN6ypmVLiOIlyQ0FVjfaXdWneIsiZk8SReROoqsb7S7q07wsiZjiSLyJ1FVjfaXdWneFkTMcSReROoqsb7S7q07wsiZjiSLyJ1FVjfaXdWneFkTMcSReROpriLmbaEKX5w4d4k1SvE4b0pyx9wlJZEvqYu1hivTZViFimqQ20QryJtXlXXXusMZpW0NCbxQturXdP9fogY1SygQAAABa+BzZcNKkqKU0KSop4ppMjKfgCLRamMViRGqjvEmNZcd6kNoL4xspNKcDh2B4uUVmR3qQ2gvjE2pxPDsDnUVmR3qQ2gvjC1OHDsDnUVmR3qQ2gvjC1OHDsDnUVmR3qQ2gvjC1OHDsDnUVmR3qQ2gvjC1OHDsDnU4u3Ro1ZGg0Q0l805JXOSsBy5/eJSZcq0IXV+A1NpHLcW6N1MCmpUqy691hjNK2hpTeKFu1a7p/r9EDGqWUCAAAAhVolTmwglLQk8BLWhM/SV8oiOXiJYlVoYRnbKOcnghZxXLYbtET4N8A3rK1SpcSTHKnUzVZDdoifBvhCyNJ4kmOVvUVWQ3aInwb4QsjRxJMcreoqshu0RPg3whZGjiSY5W9RVZDdoifBvhCyNHEkxyt6iqyG7RE+DfCFkaOJJjlb1NUTczh0IUsn4gzQk1ER+Tkd6U8Mk9wlJZqXmLtYI702Val5YRmNlCv4FWXXusMZpW0NGbxQturXdP8AX6IGNUsoEAAABKHJpZpUlRY0mSiyTSZGU/ASly1MHt7RFRfEldYtI5WNX9w2LS44fD8suZisakcrGr+4LQ4nh6W8xWNSOVjV/cFocOHpbzFY1I5WNX9wWhw4elvMVjUjlY1f3BaHDh6W8xWNSOVjV/cFocOHpbzMLug0gsjSZsyXzT/L9CsB/u7xk2O5VoYv0BLtaqpWpcg3kwKWpVl17rDGaVtDRm8ULdq13T/X6IGNUsoEAAAANkM2SloSc5LWhJyxyUoknLxGTEq6h5x3rChq9MS0k3MIO1i9Jv5Y37NDKausM0q306/szVdB20XpN/LCywxxBNZJ1/Yqug7aL0m/lhZYY4gmsk6/sVXQdtF6TfywssMcQTWSdf2KroO2i9Jv5YWWGOIJrJOv7FV0HbRek38sLLDHEE1knX9mqLuawiEKWTsVNCVKKam5TSU8P5fcFnYl6Eb+mXXKidf2Ts1GNlEuOIlCrrr3WGM0raGhN4oW3Vrun+v0QMapZQIAAASDk2s0qJRY0mSi9qTmXvIQi7K3EPYkRqtUkxXQKRtG9WkbNpecXcEsuNfczWBSNo3q0iLTEzJ4flfP3FYFI2jerSFpiZjh+V8/cVgUjaN6tIWmJmOH5Xz9xWBSNo3q0haYmY4flfP3FYFI2jerSFpiZjh+V8/c4r5d0gor01tyVzT/ACyxHgMZNmHqtFUwfoKWY1XJW7zLpIb6KUlSq7r3WGM0raGjN4oW7Vrun+v0QMapZQIJAAADZDIJS0JPEtaEn7FKIj/6JYiKtDxjv2GuXItormsBliNZ9B0LNDKXv6argnt/RVpAZYjWfQLLDG/prJvt/RVpAZYjWfQLLDG/prJvt/RVpAZYjWfQLLDG/prJvt/RVpAZYjWfQLLDG/prJvt/RVpAZYjWfQLLDG/pnJvt/TVF3OoFCFrI35oSpRTXgmkjMp4O4LMxLxvyZddRPb+k2MbCHFQqy671hnNK2hozeJbtW+6f6/RAxqllAgkAABC4HJCzSZKLAaTIyPIZHMveMk/G8xiMR9UUkJcuqSti0Ebh62hxyNxSviij8d0lbloI3CbQ4bhlMl9x+PKSti0EbgtDhuGUyX3H48pK2LQRuC0OG4ZTJfcfjykrYtBG4LQ4bhlMl9zP47pK2+BHCFocNxSmS+5hXLakVc1TxGlXNMrxGEjwGWIS2O5VoYP0JLNaqtRal1zHQTApCIePTfJeFilJU+lSlIK9IyWpOCc8STIYPhtdibUtOxpdKMU86ryjrNzWucQ87Ow2t9TfN8GavKOs3Na5xCewYN9TnN8CryjrNzWucQdgwb6nOb4FXlHWbmtc4g7Bo31Oc3wKvKOs3Na5xB2DRvmc5vgxV5R1m5rXOILOwb6nOb4M1eUdZua1ziCzw8hvqc5vgVeUdZua1ziCzw8hvqc5vgVeUdZua1ziCzw8hvqc5vgVeUdZua1ziCzw8hvqc5vgxV5R1m5rXOIRZ2DfU5zfBkrnlHFhJtyZYelc9H/oSkBqEO0xNuSjnXf8JQRD2RKHKWqrU//Z"/>
          <p:cNvSpPr>
            <a:spLocks noChangeAspect="1" noChangeArrowheads="1"/>
          </p:cNvSpPr>
          <p:nvPr userDrawn="1"/>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1748" name="Picture 4" descr="National Junior College Logo"/>
          <p:cNvPicPr>
            <a:picLocks noChangeAspect="1" noChangeArrowheads="1"/>
          </p:cNvPicPr>
          <p:nvPr userDrawn="1"/>
        </p:nvPicPr>
        <p:blipFill>
          <a:blip r:embed="rId21"/>
          <a:srcRect/>
          <a:stretch>
            <a:fillRect/>
          </a:stretch>
        </p:blipFill>
        <p:spPr bwMode="auto">
          <a:xfrm>
            <a:off x="899592" y="0"/>
            <a:ext cx="670836" cy="839788"/>
          </a:xfrm>
          <a:prstGeom prst="rect">
            <a:avLst/>
          </a:prstGeom>
          <a:noFill/>
        </p:spPr>
      </p:pic>
      <p:pic>
        <p:nvPicPr>
          <p:cNvPr id="31750" name="Picture 6" descr="http://www.evergreensec.moe.edu.sg/qql/slot/u367/LOGO.jpg"/>
          <p:cNvPicPr>
            <a:picLocks noChangeAspect="1" noChangeArrowheads="1"/>
          </p:cNvPicPr>
          <p:nvPr userDrawn="1"/>
        </p:nvPicPr>
        <p:blipFill>
          <a:blip r:embed="rId22"/>
          <a:srcRect/>
          <a:stretch>
            <a:fillRect/>
          </a:stretch>
        </p:blipFill>
        <p:spPr bwMode="auto">
          <a:xfrm>
            <a:off x="1547664" y="0"/>
            <a:ext cx="847531" cy="836712"/>
          </a:xfrm>
          <a:prstGeom prst="rect">
            <a:avLst/>
          </a:prstGeom>
          <a:noFill/>
        </p:spPr>
      </p:pic>
      <p:pic>
        <p:nvPicPr>
          <p:cNvPr id="31752" name="Picture 8" descr="Crest of RVHS"/>
          <p:cNvPicPr>
            <a:picLocks noChangeAspect="1" noChangeArrowheads="1"/>
          </p:cNvPicPr>
          <p:nvPr userDrawn="1"/>
        </p:nvPicPr>
        <p:blipFill>
          <a:blip r:embed="rId23"/>
          <a:srcRect/>
          <a:stretch>
            <a:fillRect/>
          </a:stretch>
        </p:blipFill>
        <p:spPr bwMode="auto">
          <a:xfrm>
            <a:off x="3203848" y="0"/>
            <a:ext cx="1008112" cy="663556"/>
          </a:xfrm>
          <a:prstGeom prst="rect">
            <a:avLst/>
          </a:prstGeom>
          <a:noFill/>
        </p:spPr>
      </p:pic>
      <p:pic>
        <p:nvPicPr>
          <p:cNvPr id="17" name="Picture 9">
            <a:hlinkClick r:id="rId24"/>
          </p:cNvPr>
          <p:cNvPicPr>
            <a:picLocks noChangeAspect="1" noChangeArrowheads="1"/>
          </p:cNvPicPr>
          <p:nvPr userDrawn="1"/>
        </p:nvPicPr>
        <p:blipFill>
          <a:blip r:embed="rId25" cstate="print"/>
          <a:srcRect/>
          <a:stretch>
            <a:fillRect/>
          </a:stretch>
        </p:blipFill>
        <p:spPr bwMode="auto">
          <a:xfrm>
            <a:off x="4499992" y="0"/>
            <a:ext cx="1282601" cy="601250"/>
          </a:xfrm>
          <a:prstGeom prst="rect">
            <a:avLst/>
          </a:prstGeom>
          <a:noFill/>
          <a:ln w="9525">
            <a:noFill/>
            <a:miter lim="800000"/>
            <a:headEnd/>
            <a:tailEnd/>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diagramColors" Target="../diagrams/colors2.xml"/><Relationship Id="rId3" Type="http://schemas.openxmlformats.org/officeDocument/2006/relationships/image" Target="../media/image11.png"/><Relationship Id="rId7" Type="http://schemas.openxmlformats.org/officeDocument/2006/relationships/diagramColors" Target="../diagrams/colors1.xml"/><Relationship Id="rId12" Type="http://schemas.openxmlformats.org/officeDocument/2006/relationships/diagramQuickStyle" Target="../diagrams/quickStyle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diagramLayout" Target="../diagrams/layout2.xml"/><Relationship Id="rId5" Type="http://schemas.openxmlformats.org/officeDocument/2006/relationships/diagramLayout" Target="../diagrams/layout1.xml"/><Relationship Id="rId10" Type="http://schemas.openxmlformats.org/officeDocument/2006/relationships/diagramData" Target="../diagrams/data2.xml"/><Relationship Id="rId4" Type="http://schemas.openxmlformats.org/officeDocument/2006/relationships/diagramData" Target="../diagrams/data1.xml"/><Relationship Id="rId9" Type="http://schemas.openxmlformats.org/officeDocument/2006/relationships/image" Target="../media/image12.jpeg"/><Relationship Id="rId14" Type="http://schemas.microsoft.com/office/2007/relationships/diagramDrawing" Target="../diagrams/drawing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hyperlink" Target="https://www.dropbox.com/s/dcepnspgs7f4102/Design%20Principles%20Actionable%20-%20LTL.docx?dl=0" TargetMode="Externa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0.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19.png"/><Relationship Id="rId7" Type="http://schemas.openxmlformats.org/officeDocument/2006/relationships/diagramColors" Target="../diagrams/colors1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H_zrkl16BN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youtube.com/watch?v=7_TgOSMqRQ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30.jpeg"/><Relationship Id="rId7" Type="http://schemas.openxmlformats.org/officeDocument/2006/relationships/diagramColors" Target="../diagrams/colors1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3.png"/><Relationship Id="rId7" Type="http://schemas.openxmlformats.org/officeDocument/2006/relationships/diagramQuickStyle" Target="../diagrams/quickStyle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14.png"/><Relationship Id="rId9" Type="http://schemas.microsoft.com/office/2007/relationships/diagramDrawing" Target="../diagrams/drawing4.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eelookang.blogspot.sg/2014/02/tracker-workshop-at-national-jc.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4.e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cabrillo.edu/~dbrown/tracker/"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weelookang.blogspot.sg/2014/08/tracker-propulsion-and-projectile-model.html"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5.png"/><Relationship Id="rId7" Type="http://schemas.openxmlformats.org/officeDocument/2006/relationships/diagramColors" Target="../diagrams/colors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47.png"/><Relationship Id="rId13" Type="http://schemas.microsoft.com/office/2007/relationships/diagramDrawing" Target="../diagrams/drawing17.xml"/><Relationship Id="rId3" Type="http://schemas.openxmlformats.org/officeDocument/2006/relationships/diagramData" Target="../diagrams/data16.xml"/><Relationship Id="rId7" Type="http://schemas.microsoft.com/office/2007/relationships/diagramDrawing" Target="../diagrams/drawing16.xml"/><Relationship Id="rId12" Type="http://schemas.openxmlformats.org/officeDocument/2006/relationships/diagramColors" Target="../diagrams/colors17.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6.xml"/><Relationship Id="rId11" Type="http://schemas.openxmlformats.org/officeDocument/2006/relationships/diagramQuickStyle" Target="../diagrams/quickStyle17.xml"/><Relationship Id="rId5" Type="http://schemas.openxmlformats.org/officeDocument/2006/relationships/diagramQuickStyle" Target="../diagrams/quickStyle16.xml"/><Relationship Id="rId10" Type="http://schemas.openxmlformats.org/officeDocument/2006/relationships/diagramLayout" Target="../diagrams/layout17.xml"/><Relationship Id="rId4" Type="http://schemas.openxmlformats.org/officeDocument/2006/relationships/diagramLayout" Target="../diagrams/layout16.xml"/><Relationship Id="rId9" Type="http://schemas.openxmlformats.org/officeDocument/2006/relationships/diagramData" Target="../diagrams/data17.xml"/></Relationships>
</file>

<file path=ppt/slides/_rels/slide4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3.xml.rels><?xml version="1.0" encoding="UTF-8" standalone="yes"?>
<Relationships xmlns="http://schemas.openxmlformats.org/package/2006/relationships"><Relationship Id="rId8" Type="http://schemas.openxmlformats.org/officeDocument/2006/relationships/diagramLayout" Target="../diagrams/layout20.xml"/><Relationship Id="rId3" Type="http://schemas.openxmlformats.org/officeDocument/2006/relationships/diagramLayout" Target="../diagrams/layout19.xml"/><Relationship Id="rId7" Type="http://schemas.openxmlformats.org/officeDocument/2006/relationships/diagramData" Target="../diagrams/data20.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11" Type="http://schemas.microsoft.com/office/2007/relationships/diagramDrawing" Target="../diagrams/drawing20.xml"/><Relationship Id="rId5" Type="http://schemas.openxmlformats.org/officeDocument/2006/relationships/diagramColors" Target="../diagrams/colors19.xml"/><Relationship Id="rId10" Type="http://schemas.openxmlformats.org/officeDocument/2006/relationships/diagramColors" Target="../diagrams/colors20.xml"/><Relationship Id="rId4" Type="http://schemas.openxmlformats.org/officeDocument/2006/relationships/diagramQuickStyle" Target="../diagrams/quickStyle19.xml"/><Relationship Id="rId9" Type="http://schemas.openxmlformats.org/officeDocument/2006/relationships/diagramQuickStyle" Target="../diagrams/quickStyle20.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52.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weelookang.blogspot.sg/2014/10/7th-ipsg-sharing-session-for-level.html" TargetMode="External"/><Relationship Id="rId4" Type="http://schemas.openxmlformats.org/officeDocument/2006/relationships/hyperlink" Target="http://weelookang.blogspot.sg/2015/01/traisi-code-41133-edulab017-workshop.html"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8.xml.rels><?xml version="1.0" encoding="UTF-8" standalone="yes"?>
<Relationships xmlns="http://schemas.openxmlformats.org/package/2006/relationships"><Relationship Id="rId2" Type="http://schemas.openxmlformats.org/officeDocument/2006/relationships/hyperlink" Target="http://arxiv.org/abs/1501.02858"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ites.google.com/a/moe.edu.sg/2014-sec-3-physics-performance-task/" TargetMode="External"/><Relationship Id="rId2" Type="http://schemas.openxmlformats.org/officeDocument/2006/relationships/slideLayout" Target="../slideLayouts/slideLayout2.xml"/><Relationship Id="rId1" Type="http://schemas.openxmlformats.org/officeDocument/2006/relationships/video" Target="https://www.youtube.com/embed/Wpt8GYr51Qw?rel=0" TargetMode="Externa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735295"/>
            <a:ext cx="9144000" cy="61227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3" name="Diagram 2"/>
          <p:cNvGraphicFramePr/>
          <p:nvPr>
            <p:extLst>
              <p:ext uri="{D42A27DB-BD31-4B8C-83A1-F6EECF244321}">
                <p14:modId xmlns:p14="http://schemas.microsoft.com/office/powerpoint/2010/main" xmlns="" val="114719659"/>
              </p:ext>
            </p:extLst>
          </p:nvPr>
        </p:nvGraphicFramePr>
        <p:xfrm>
          <a:off x="3851920" y="752928"/>
          <a:ext cx="5292080" cy="33241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AutoShape 2" descr="http://4.bp.blogspot.com/-Rw7dfHPIsrc/U3muM26RVKI/AAAAAAAAhTs/ROb6gCcOBKQ/s1600/SALING_2014-05-19_1508.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SG"/>
          </a:p>
        </p:txBody>
      </p:sp>
      <p:pic>
        <p:nvPicPr>
          <p:cNvPr id="12" name="Shape 101"/>
          <p:cNvPicPr preferRelativeResize="0"/>
          <p:nvPr/>
        </p:nvPicPr>
        <p:blipFill>
          <a:blip r:embed="rId9">
            <a:alphaModFix/>
          </a:blip>
          <a:stretch>
            <a:fillRect/>
          </a:stretch>
        </p:blipFill>
        <p:spPr>
          <a:xfrm>
            <a:off x="2987824" y="5157192"/>
            <a:ext cx="1718467" cy="1093792"/>
          </a:xfrm>
          <a:prstGeom prst="rect">
            <a:avLst/>
          </a:prstGeom>
          <a:noFill/>
          <a:ln>
            <a:noFill/>
          </a:ln>
        </p:spPr>
      </p:pic>
      <p:graphicFrame>
        <p:nvGraphicFramePr>
          <p:cNvPr id="7" name="Diagram 6"/>
          <p:cNvGraphicFramePr/>
          <p:nvPr/>
        </p:nvGraphicFramePr>
        <p:xfrm>
          <a:off x="0" y="6209929"/>
          <a:ext cx="9144000" cy="64807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140122_110235.jpg"/>
          <p:cNvPicPr/>
          <p:nvPr/>
        </p:nvPicPr>
        <p:blipFill>
          <a:blip r:embed="rId2" cstate="print"/>
          <a:stretch>
            <a:fillRect/>
          </a:stretch>
        </p:blipFill>
        <p:spPr>
          <a:xfrm>
            <a:off x="0" y="836712"/>
            <a:ext cx="9144000" cy="6021288"/>
          </a:xfrm>
          <a:prstGeom prst="rect">
            <a:avLst/>
          </a:prstGeom>
        </p:spPr>
      </p:pic>
      <p:pic>
        <p:nvPicPr>
          <p:cNvPr id="2" name="Picture 3" descr="F:\$1EverGreen\$3Science Department\$2014 PLC - Tracker\Lesson Videos\Lesson\Lesson\20140122_10564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008" y="4354542"/>
            <a:ext cx="3995936" cy="2503458"/>
          </a:xfrm>
          <a:prstGeom prst="rect">
            <a:avLst/>
          </a:prstGeom>
          <a:noFill/>
          <a:ln w="76200">
            <a:solidFill>
              <a:srgbClr val="FF0000"/>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503364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xmlns="" val="203272239"/>
              </p:ext>
            </p:extLst>
          </p:nvPr>
        </p:nvGraphicFramePr>
        <p:xfrm>
          <a:off x="0" y="1292860"/>
          <a:ext cx="9144000" cy="55651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Diagram 4"/>
          <p:cNvGraphicFramePr/>
          <p:nvPr/>
        </p:nvGraphicFramePr>
        <p:xfrm>
          <a:off x="611560" y="980728"/>
          <a:ext cx="4355976" cy="25202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5697155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effectLst>
                  <a:outerShdw blurRad="38100" dist="38100" dir="2700000" algn="tl">
                    <a:srgbClr val="000000">
                      <a:alpha val="43137"/>
                    </a:srgbClr>
                  </a:outerShdw>
                </a:effectLst>
              </a:rPr>
              <a:t>Students’ FGD</a:t>
            </a:r>
            <a:endParaRPr lang="en-SG" sz="4000" b="1" dirty="0">
              <a:effectLst>
                <a:outerShdw blurRad="38100" dist="38100" dir="2700000" algn="tl">
                  <a:srgbClr val="000000">
                    <a:alpha val="43137"/>
                  </a:srgbClr>
                </a:outerShdw>
              </a:effectLst>
            </a:endParaRPr>
          </a:p>
        </p:txBody>
      </p:sp>
      <p:sp>
        <p:nvSpPr>
          <p:cNvPr id="4" name="Text Placeholder 3"/>
          <p:cNvSpPr>
            <a:spLocks noGrp="1"/>
          </p:cNvSpPr>
          <p:nvPr>
            <p:ph type="body" idx="2"/>
          </p:nvPr>
        </p:nvSpPr>
        <p:spPr/>
        <p:txBody>
          <a:bodyPr/>
          <a:lstStyle/>
          <a:p>
            <a:r>
              <a:rPr lang="en-US" sz="2400" dirty="0">
                <a:solidFill>
                  <a:srgbClr val="0070C0"/>
                </a:solidFill>
              </a:rPr>
              <a:t>“The video analysis [Tracker] gives me the opportunity to check the data collected. I realized that in </a:t>
            </a:r>
            <a:r>
              <a:rPr lang="en-US" sz="2400" u="sng" dirty="0">
                <a:solidFill>
                  <a:srgbClr val="0070C0"/>
                </a:solidFill>
              </a:rPr>
              <a:t>real life data collection</a:t>
            </a:r>
            <a:r>
              <a:rPr lang="en-US" sz="2400" dirty="0">
                <a:solidFill>
                  <a:srgbClr val="0070C0"/>
                </a:solidFill>
              </a:rPr>
              <a:t>, there are random errors, which was shown from the graph plotted.”</a:t>
            </a:r>
            <a:endParaRPr lang="en-SG" sz="2400" dirty="0">
              <a:solidFill>
                <a:srgbClr val="0070C0"/>
              </a:solidFill>
            </a:endParaRPr>
          </a:p>
          <a:p>
            <a:endParaRPr lang="en-SG" sz="2400" dirty="0"/>
          </a:p>
        </p:txBody>
      </p:sp>
      <p:sp>
        <p:nvSpPr>
          <p:cNvPr id="5" name="Content Placeholder 3"/>
          <p:cNvSpPr>
            <a:spLocks noGrp="1"/>
          </p:cNvSpPr>
          <p:nvPr>
            <p:ph type="body" idx="1"/>
          </p:nvPr>
        </p:nvSpPr>
        <p:spPr/>
        <p:txBody>
          <a:bodyPr/>
          <a:lstStyle/>
          <a:p>
            <a:r>
              <a:rPr lang="en-US" sz="2400" dirty="0">
                <a:solidFill>
                  <a:srgbClr val="0070C0"/>
                </a:solidFill>
              </a:rPr>
              <a:t>“We are able to see the connections between the real life [video] and the [scientific] graph[s]. Tracker helps me to </a:t>
            </a:r>
            <a:r>
              <a:rPr lang="en-US" sz="2400" u="sng" dirty="0">
                <a:solidFill>
                  <a:srgbClr val="0070C0"/>
                </a:solidFill>
              </a:rPr>
              <a:t>confirm the </a:t>
            </a:r>
            <a:r>
              <a:rPr lang="en-US" sz="2400" u="sng" dirty="0" smtClean="0">
                <a:solidFill>
                  <a:srgbClr val="0070C0"/>
                </a:solidFill>
              </a:rPr>
              <a:t>theory</a:t>
            </a:r>
            <a:r>
              <a:rPr lang="en-US" sz="2400" dirty="0" smtClean="0">
                <a:solidFill>
                  <a:srgbClr val="0070C0"/>
                </a:solidFill>
              </a:rPr>
              <a:t> [in </a:t>
            </a:r>
            <a:r>
              <a:rPr lang="en-US" sz="2400" dirty="0">
                <a:solidFill>
                  <a:srgbClr val="0070C0"/>
                </a:solidFill>
              </a:rPr>
              <a:t>kinematics] I have learned.”</a:t>
            </a:r>
            <a:endParaRPr lang="en-SG" sz="2400" dirty="0">
              <a:solidFill>
                <a:srgbClr val="0070C0"/>
              </a:solidFill>
            </a:endParaRPr>
          </a:p>
          <a:p>
            <a:endParaRPr lang="en-SG" dirty="0"/>
          </a:p>
        </p:txBody>
      </p:sp>
      <p:sp>
        <p:nvSpPr>
          <p:cNvPr id="7" name="TextBox 6"/>
          <p:cNvSpPr txBox="1"/>
          <p:nvPr/>
        </p:nvSpPr>
        <p:spPr>
          <a:xfrm>
            <a:off x="755576" y="4981948"/>
            <a:ext cx="4172937" cy="400110"/>
          </a:xfrm>
          <a:prstGeom prst="rect">
            <a:avLst/>
          </a:prstGeom>
          <a:noFill/>
        </p:spPr>
        <p:txBody>
          <a:bodyPr wrap="none" rtlCol="0">
            <a:spAutoFit/>
          </a:bodyPr>
          <a:lstStyle/>
          <a:p>
            <a:r>
              <a:rPr lang="en-SG" sz="2000" dirty="0" smtClean="0"/>
              <a:t>- AMIRUL SUFYAN, 3 commitment</a:t>
            </a:r>
            <a:endParaRPr lang="en-SG" sz="2000" dirty="0"/>
          </a:p>
        </p:txBody>
      </p:sp>
      <p:sp>
        <p:nvSpPr>
          <p:cNvPr id="8" name="TextBox 7"/>
          <p:cNvSpPr txBox="1"/>
          <p:nvPr/>
        </p:nvSpPr>
        <p:spPr>
          <a:xfrm>
            <a:off x="4932040" y="5352287"/>
            <a:ext cx="3449983" cy="400110"/>
          </a:xfrm>
          <a:prstGeom prst="rect">
            <a:avLst/>
          </a:prstGeom>
          <a:noFill/>
        </p:spPr>
        <p:txBody>
          <a:bodyPr wrap="none" rtlCol="0">
            <a:spAutoFit/>
          </a:bodyPr>
          <a:lstStyle/>
          <a:p>
            <a:r>
              <a:rPr lang="en-SG" sz="2000" dirty="0" smtClean="0"/>
              <a:t>- LEE CHAEYUN, 3 Respect</a:t>
            </a:r>
            <a:endParaRPr lang="en-SG" sz="2000" dirty="0"/>
          </a:p>
        </p:txBody>
      </p:sp>
    </p:spTree>
    <p:extLst>
      <p:ext uri="{BB962C8B-B14F-4D97-AF65-F5344CB8AC3E}">
        <p14:creationId xmlns:p14="http://schemas.microsoft.com/office/powerpoint/2010/main" xmlns="" val="15734948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effectLst>
                  <a:outerShdw blurRad="38100" dist="38100" dir="2700000" algn="tl">
                    <a:srgbClr val="000000">
                      <a:alpha val="43137"/>
                    </a:srgbClr>
                  </a:outerShdw>
                </a:effectLst>
              </a:rPr>
              <a:t>Students’ FGD</a:t>
            </a:r>
            <a:endParaRPr lang="en-SG" sz="4000" b="1" dirty="0">
              <a:effectLst>
                <a:outerShdw blurRad="38100" dist="38100" dir="2700000" algn="tl">
                  <a:srgbClr val="000000">
                    <a:alpha val="43137"/>
                  </a:srgbClr>
                </a:outerShdw>
              </a:effectLst>
            </a:endParaRPr>
          </a:p>
        </p:txBody>
      </p:sp>
      <p:sp>
        <p:nvSpPr>
          <p:cNvPr id="4" name="Text Placeholder 3"/>
          <p:cNvSpPr>
            <a:spLocks noGrp="1"/>
          </p:cNvSpPr>
          <p:nvPr>
            <p:ph type="body" idx="2"/>
          </p:nvPr>
        </p:nvSpPr>
        <p:spPr>
          <a:xfrm>
            <a:off x="467544" y="1828800"/>
            <a:ext cx="8219255" cy="4297363"/>
          </a:xfrm>
        </p:spPr>
        <p:txBody>
          <a:bodyPr/>
          <a:lstStyle/>
          <a:p>
            <a:r>
              <a:rPr lang="en-US" sz="2400" dirty="0">
                <a:solidFill>
                  <a:srgbClr val="0070C0"/>
                </a:solidFill>
              </a:rPr>
              <a:t>“Compared to teachers’ explanation on the board, the video analysis gives us more opportunity to have the </a:t>
            </a:r>
            <a:r>
              <a:rPr lang="en-US" sz="2400" u="sng" dirty="0">
                <a:solidFill>
                  <a:srgbClr val="0070C0"/>
                </a:solidFill>
              </a:rPr>
              <a:t>real learning experience</a:t>
            </a:r>
            <a:r>
              <a:rPr lang="en-US" sz="2400" dirty="0">
                <a:solidFill>
                  <a:srgbClr val="0070C0"/>
                </a:solidFill>
              </a:rPr>
              <a:t>; rather that spoon feed us with content. By allowing us to use the video analysis [tool, Tracker], </a:t>
            </a:r>
            <a:r>
              <a:rPr lang="en-US" sz="2400" u="sng" dirty="0">
                <a:solidFill>
                  <a:srgbClr val="0070C0"/>
                </a:solidFill>
              </a:rPr>
              <a:t>we are able to see more precisely between the ball and the graph plotted</a:t>
            </a:r>
            <a:r>
              <a:rPr lang="en-US" sz="2400" dirty="0">
                <a:solidFill>
                  <a:srgbClr val="0070C0"/>
                </a:solidFill>
              </a:rPr>
              <a:t>.”</a:t>
            </a:r>
            <a:endParaRPr lang="en-SG" sz="2400" dirty="0">
              <a:solidFill>
                <a:srgbClr val="0070C0"/>
              </a:solidFill>
            </a:endParaRPr>
          </a:p>
          <a:p>
            <a:endParaRPr lang="en-SG" sz="2400" dirty="0"/>
          </a:p>
        </p:txBody>
      </p:sp>
      <p:sp>
        <p:nvSpPr>
          <p:cNvPr id="8" name="TextBox 7"/>
          <p:cNvSpPr txBox="1"/>
          <p:nvPr/>
        </p:nvSpPr>
        <p:spPr>
          <a:xfrm>
            <a:off x="3938927" y="4221088"/>
            <a:ext cx="3632726" cy="400110"/>
          </a:xfrm>
          <a:prstGeom prst="rect">
            <a:avLst/>
          </a:prstGeom>
          <a:noFill/>
        </p:spPr>
        <p:txBody>
          <a:bodyPr wrap="none" rtlCol="0">
            <a:spAutoFit/>
          </a:bodyPr>
          <a:lstStyle/>
          <a:p>
            <a:r>
              <a:rPr lang="en-SG" sz="2000" dirty="0" smtClean="0"/>
              <a:t>- KOO </a:t>
            </a:r>
            <a:r>
              <a:rPr lang="en-SG" sz="2000" dirty="0"/>
              <a:t>CHUN </a:t>
            </a:r>
            <a:r>
              <a:rPr lang="en-SG" sz="2000" dirty="0" smtClean="0"/>
              <a:t>AUN, 3 Respect</a:t>
            </a:r>
            <a:endParaRPr lang="en-SG" sz="2000" dirty="0"/>
          </a:p>
        </p:txBody>
      </p:sp>
    </p:spTree>
    <p:extLst>
      <p:ext uri="{BB962C8B-B14F-4D97-AF65-F5344CB8AC3E}">
        <p14:creationId xmlns:p14="http://schemas.microsoft.com/office/powerpoint/2010/main" xmlns="" val="28916263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sz="2400" dirty="0">
                <a:solidFill>
                  <a:srgbClr val="0070C0"/>
                </a:solidFill>
              </a:rPr>
              <a:t>“Perhaps we can have a practical lesson [</a:t>
            </a:r>
            <a:r>
              <a:rPr lang="en-US" sz="2400" u="sng" dirty="0">
                <a:solidFill>
                  <a:srgbClr val="0070C0"/>
                </a:solidFill>
              </a:rPr>
              <a:t>a performance task</a:t>
            </a:r>
            <a:r>
              <a:rPr lang="en-US" sz="2400" dirty="0">
                <a:solidFill>
                  <a:srgbClr val="0070C0"/>
                </a:solidFill>
              </a:rPr>
              <a:t>] in the curriculum. We would be interested in trying it out ourselves to do the experiment and record the videos ourselves”.</a:t>
            </a:r>
            <a:endParaRPr lang="en-SG" sz="2400" dirty="0">
              <a:solidFill>
                <a:srgbClr val="0070C0"/>
              </a:solidFill>
            </a:endParaRPr>
          </a:p>
          <a:p>
            <a:endParaRPr lang="en-SG" sz="2400" dirty="0"/>
          </a:p>
        </p:txBody>
      </p:sp>
      <p:sp>
        <p:nvSpPr>
          <p:cNvPr id="4" name="Text Placeholder 3"/>
          <p:cNvSpPr>
            <a:spLocks noGrp="1"/>
          </p:cNvSpPr>
          <p:nvPr>
            <p:ph type="body" idx="2"/>
          </p:nvPr>
        </p:nvSpPr>
        <p:spPr/>
        <p:txBody>
          <a:bodyPr/>
          <a:lstStyle/>
          <a:p>
            <a:r>
              <a:rPr lang="en-US" sz="2400" dirty="0">
                <a:solidFill>
                  <a:srgbClr val="0070C0"/>
                </a:solidFill>
              </a:rPr>
              <a:t>“I don’t have the experience to load the video and track the video.  I would like teachers to use the video Tracker to show us the scenarios in learning, so that we can </a:t>
            </a:r>
            <a:r>
              <a:rPr lang="en-US" sz="2400" u="sng" dirty="0">
                <a:solidFill>
                  <a:srgbClr val="0070C0"/>
                </a:solidFill>
              </a:rPr>
              <a:t>strike a balance between learning effectively and not to spend too much time in setting up the video [tool] Tracker</a:t>
            </a:r>
            <a:r>
              <a:rPr lang="en-US" sz="2400" dirty="0">
                <a:solidFill>
                  <a:srgbClr val="0070C0"/>
                </a:solidFill>
              </a:rPr>
              <a:t>”.</a:t>
            </a:r>
            <a:endParaRPr lang="en-SG" sz="2400" dirty="0">
              <a:solidFill>
                <a:srgbClr val="0070C0"/>
              </a:solidFill>
            </a:endParaRPr>
          </a:p>
          <a:p>
            <a:endParaRPr lang="en-SG" sz="2400" dirty="0"/>
          </a:p>
        </p:txBody>
      </p:sp>
      <p:sp>
        <p:nvSpPr>
          <p:cNvPr id="5" name="TextBox 4"/>
          <p:cNvSpPr txBox="1"/>
          <p:nvPr/>
        </p:nvSpPr>
        <p:spPr>
          <a:xfrm>
            <a:off x="827584" y="5157192"/>
            <a:ext cx="3927678" cy="400110"/>
          </a:xfrm>
          <a:prstGeom prst="rect">
            <a:avLst/>
          </a:prstGeom>
          <a:noFill/>
        </p:spPr>
        <p:txBody>
          <a:bodyPr wrap="none" rtlCol="0">
            <a:spAutoFit/>
          </a:bodyPr>
          <a:lstStyle/>
          <a:p>
            <a:r>
              <a:rPr lang="en-US" sz="2000" dirty="0" smtClean="0"/>
              <a:t>- LIN RUI XIANG, 3 Commitment</a:t>
            </a:r>
            <a:endParaRPr lang="en-SG" sz="2000" dirty="0"/>
          </a:p>
        </p:txBody>
      </p:sp>
      <p:sp>
        <p:nvSpPr>
          <p:cNvPr id="6" name="Title 1"/>
          <p:cNvSpPr txBox="1">
            <a:spLocks/>
          </p:cNvSpPr>
          <p:nvPr/>
        </p:nvSpPr>
        <p:spPr>
          <a:xfrm>
            <a:off x="609600" y="685800"/>
            <a:ext cx="8229600" cy="1143000"/>
          </a:xfrm>
          <a:prstGeom prst="rect">
            <a:avLst/>
          </a:prstGeom>
          <a:noFill/>
          <a:ln>
            <a:noFill/>
          </a:ln>
        </p:spPr>
        <p:txBody>
          <a:bodyPr lIns="91425" tIns="91425" rIns="91425" bIns="91425" anchor="ctr" anchorCtr="0"/>
          <a:lstStyle>
            <a:defPPr marR="0" algn="l" rtl="0">
              <a:lnSpc>
                <a:spcPct val="100000"/>
              </a:lnSpc>
              <a:spcBef>
                <a:spcPts val="0"/>
              </a:spcBef>
              <a:spcAft>
                <a:spcPts val="0"/>
              </a:spcAft>
            </a:defPPr>
            <a:lvl1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457200" marR="0" indent="0" algn="l" rtl="0">
              <a:spcBef>
                <a:spcPts val="0"/>
              </a:spcBef>
              <a:spcAft>
                <a:spcPts val="0"/>
              </a:spcAft>
              <a:defRPr/>
            </a:lvl6pPr>
            <a:lvl7pPr marL="914400" marR="0" indent="0" algn="l" rtl="0">
              <a:spcBef>
                <a:spcPts val="0"/>
              </a:spcBef>
              <a:spcAft>
                <a:spcPts val="0"/>
              </a:spcAft>
              <a:defRPr/>
            </a:lvl7pPr>
            <a:lvl8pPr marL="1371600" marR="0" indent="0" algn="l" rtl="0">
              <a:spcBef>
                <a:spcPts val="0"/>
              </a:spcBef>
              <a:spcAft>
                <a:spcPts val="0"/>
              </a:spcAft>
              <a:defRPr/>
            </a:lvl8pPr>
            <a:lvl9pPr marL="1828800" marR="0" indent="0" algn="l" rtl="0">
              <a:spcBef>
                <a:spcPts val="0"/>
              </a:spcBef>
              <a:spcAft>
                <a:spcPts val="0"/>
              </a:spcAft>
              <a:defRPr/>
            </a:lvl9pPr>
          </a:lstStyle>
          <a:p>
            <a:pPr algn="ctr"/>
            <a:r>
              <a:rPr lang="en-US" sz="4000" b="1" dirty="0" smtClean="0">
                <a:effectLst>
                  <a:outerShdw blurRad="38100" dist="38100" dir="2700000" algn="tl">
                    <a:srgbClr val="000000">
                      <a:alpha val="43137"/>
                    </a:srgbClr>
                  </a:outerShdw>
                </a:effectLst>
              </a:rPr>
              <a:t>Students’ FGD</a:t>
            </a:r>
            <a:endParaRPr lang="en-SG" sz="4000" b="1" dirty="0">
              <a:effectLst>
                <a:outerShdw blurRad="38100" dist="38100" dir="2700000" algn="tl">
                  <a:srgbClr val="000000">
                    <a:alpha val="43137"/>
                  </a:srgbClr>
                </a:outerShdw>
              </a:effectLst>
            </a:endParaRPr>
          </a:p>
        </p:txBody>
      </p:sp>
      <p:sp>
        <p:nvSpPr>
          <p:cNvPr id="7" name="Rectangle 6"/>
          <p:cNvSpPr/>
          <p:nvPr/>
        </p:nvSpPr>
        <p:spPr>
          <a:xfrm>
            <a:off x="5076056" y="6457890"/>
            <a:ext cx="3057247" cy="400110"/>
          </a:xfrm>
          <a:prstGeom prst="rect">
            <a:avLst/>
          </a:prstGeom>
        </p:spPr>
        <p:txBody>
          <a:bodyPr wrap="none">
            <a:spAutoFit/>
          </a:bodyPr>
          <a:lstStyle/>
          <a:p>
            <a:r>
              <a:rPr lang="en-SG" sz="2000" dirty="0" smtClean="0"/>
              <a:t>- YIP SHI MIN, 3 Integrity</a:t>
            </a:r>
            <a:endParaRPr lang="en-SG" sz="2000" dirty="0"/>
          </a:p>
        </p:txBody>
      </p:sp>
    </p:spTree>
    <p:extLst>
      <p:ext uri="{BB962C8B-B14F-4D97-AF65-F5344CB8AC3E}">
        <p14:creationId xmlns:p14="http://schemas.microsoft.com/office/powerpoint/2010/main" xmlns="" val="42191973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sz="3000" dirty="0"/>
              <a:t>Start the year with an </a:t>
            </a:r>
            <a:r>
              <a:rPr lang="en-US" sz="3000" u="sng" dirty="0"/>
              <a:t>easier</a:t>
            </a:r>
            <a:r>
              <a:rPr lang="en-US" sz="3000" dirty="0"/>
              <a:t> horizontal kinematics task like investigating a constant speed object moving on a frictionless track. This serves to address the cognitive overload (</a:t>
            </a:r>
            <a:r>
              <a:rPr lang="en-US" sz="3000" dirty="0">
                <a:hlinkClick r:id="" action="ppaction://hlinkfile" tooltip="Roth, 1999 #749"/>
              </a:rPr>
              <a:t>Roth, 1999</a:t>
            </a:r>
            <a:r>
              <a:rPr lang="en-US" sz="3000" dirty="0"/>
              <a:t>) problem encountered when using the software Tracker and the relatively complex concept of toss up and free fall for fresh </a:t>
            </a:r>
            <a:r>
              <a:rPr lang="en-US" sz="3000" dirty="0" smtClean="0"/>
              <a:t>Sec 3 </a:t>
            </a:r>
            <a:r>
              <a:rPr lang="en-US" sz="3000" dirty="0"/>
              <a:t>students.</a:t>
            </a:r>
            <a:endParaRPr lang="en-SG" sz="3000" dirty="0"/>
          </a:p>
          <a:p>
            <a:endParaRPr lang="en-SG" sz="3000" dirty="0"/>
          </a:p>
        </p:txBody>
      </p:sp>
      <p:sp>
        <p:nvSpPr>
          <p:cNvPr id="4" name="Title 1"/>
          <p:cNvSpPr txBox="1">
            <a:spLocks noGrp="1"/>
          </p:cNvSpPr>
          <p:nvPr>
            <p:ph type="title"/>
          </p:nvPr>
        </p:nvSpPr>
        <p:spPr>
          <a:prstGeom prst="rect">
            <a:avLst/>
          </a:prstGeom>
          <a:noFill/>
          <a:ln>
            <a:noFill/>
          </a:ln>
        </p:spPr>
        <p:txBody>
          <a:bodyPr lIns="91425" tIns="91425" rIns="91425" bIns="91425" anchor="ctr" anchorCtr="0"/>
          <a:lstStyle>
            <a:defPPr marR="0" algn="l" rtl="0">
              <a:lnSpc>
                <a:spcPct val="100000"/>
              </a:lnSpc>
              <a:spcBef>
                <a:spcPts val="0"/>
              </a:spcBef>
              <a:spcAft>
                <a:spcPts val="0"/>
              </a:spcAft>
            </a:defPPr>
            <a:lvl1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457200" marR="0" indent="0" algn="l" rtl="0">
              <a:spcBef>
                <a:spcPts val="0"/>
              </a:spcBef>
              <a:spcAft>
                <a:spcPts val="0"/>
              </a:spcAft>
              <a:defRPr/>
            </a:lvl6pPr>
            <a:lvl7pPr marL="914400" marR="0" indent="0" algn="l" rtl="0">
              <a:spcBef>
                <a:spcPts val="0"/>
              </a:spcBef>
              <a:spcAft>
                <a:spcPts val="0"/>
              </a:spcAft>
              <a:defRPr/>
            </a:lvl7pPr>
            <a:lvl8pPr marL="1371600" marR="0" indent="0" algn="l" rtl="0">
              <a:spcBef>
                <a:spcPts val="0"/>
              </a:spcBef>
              <a:spcAft>
                <a:spcPts val="0"/>
              </a:spcAft>
              <a:defRPr/>
            </a:lvl8pPr>
            <a:lvl9pPr marL="1828800" marR="0" indent="0" algn="l" rtl="0">
              <a:spcBef>
                <a:spcPts val="0"/>
              </a:spcBef>
              <a:spcAft>
                <a:spcPts val="0"/>
              </a:spcAft>
              <a:defRPr/>
            </a:lvl9pPr>
          </a:lstStyle>
          <a:p>
            <a:pPr algn="ctr"/>
            <a:r>
              <a:rPr lang="en-US" sz="4000" b="1" dirty="0" smtClean="0">
                <a:effectLst>
                  <a:outerShdw blurRad="38100" dist="38100" dir="2700000" algn="tl">
                    <a:srgbClr val="000000">
                      <a:alpha val="43137"/>
                    </a:srgbClr>
                  </a:outerShdw>
                </a:effectLst>
              </a:rPr>
              <a:t>Teachers’ Reflections</a:t>
            </a:r>
            <a:endParaRPr lang="en-SG"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0855988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sz="3000" dirty="0"/>
              <a:t>We also recognize for sustained learning gains that Tracker use be integrated for topics like kinematics, dynamics and work, energy which tracker’s analysis affords for seamlessly. </a:t>
            </a:r>
            <a:r>
              <a:rPr lang="en-US" sz="3000" dirty="0" smtClean="0"/>
              <a:t> </a:t>
            </a:r>
          </a:p>
          <a:p>
            <a:endParaRPr lang="en-US" sz="3000" dirty="0"/>
          </a:p>
          <a:p>
            <a:r>
              <a:rPr lang="en-US" sz="3000" dirty="0">
                <a:solidFill>
                  <a:srgbClr val="0070C0"/>
                </a:solidFill>
              </a:rPr>
              <a:t>We will use Tracker as tool to model and </a:t>
            </a:r>
            <a:r>
              <a:rPr lang="en-US" sz="3000" dirty="0" err="1">
                <a:solidFill>
                  <a:srgbClr val="0070C0"/>
                </a:solidFill>
              </a:rPr>
              <a:t>analyse</a:t>
            </a:r>
            <a:r>
              <a:rPr lang="en-US" sz="3000" dirty="0">
                <a:solidFill>
                  <a:srgbClr val="0070C0"/>
                </a:solidFill>
              </a:rPr>
              <a:t> difficult exam questions to help students </a:t>
            </a:r>
            <a:r>
              <a:rPr lang="en-US" sz="3000" dirty="0" err="1">
                <a:solidFill>
                  <a:srgbClr val="0070C0"/>
                </a:solidFill>
              </a:rPr>
              <a:t>visualise</a:t>
            </a:r>
            <a:r>
              <a:rPr lang="en-US" sz="3000" dirty="0">
                <a:solidFill>
                  <a:srgbClr val="0070C0"/>
                </a:solidFill>
              </a:rPr>
              <a:t> abstract and invisible Physics concepts.</a:t>
            </a:r>
          </a:p>
          <a:p>
            <a:endParaRPr lang="en-SG" sz="3000" dirty="0"/>
          </a:p>
          <a:p>
            <a:endParaRPr lang="en-SG" sz="3000" dirty="0"/>
          </a:p>
        </p:txBody>
      </p:sp>
      <p:sp>
        <p:nvSpPr>
          <p:cNvPr id="4" name="Title 1"/>
          <p:cNvSpPr txBox="1">
            <a:spLocks noGrp="1"/>
          </p:cNvSpPr>
          <p:nvPr>
            <p:ph type="title"/>
          </p:nvPr>
        </p:nvSpPr>
        <p:spPr>
          <a:prstGeom prst="rect">
            <a:avLst/>
          </a:prstGeom>
          <a:noFill/>
          <a:ln>
            <a:noFill/>
          </a:ln>
        </p:spPr>
        <p:txBody>
          <a:bodyPr lIns="91425" tIns="91425" rIns="91425" bIns="91425" anchor="ctr" anchorCtr="0"/>
          <a:lstStyle>
            <a:defPPr marR="0" algn="l" rtl="0">
              <a:lnSpc>
                <a:spcPct val="100000"/>
              </a:lnSpc>
              <a:spcBef>
                <a:spcPts val="0"/>
              </a:spcBef>
              <a:spcAft>
                <a:spcPts val="0"/>
              </a:spcAft>
            </a:defPPr>
            <a:lvl1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457200" marR="0" indent="0" algn="l" rtl="0">
              <a:spcBef>
                <a:spcPts val="0"/>
              </a:spcBef>
              <a:spcAft>
                <a:spcPts val="0"/>
              </a:spcAft>
              <a:defRPr/>
            </a:lvl6pPr>
            <a:lvl7pPr marL="914400" marR="0" indent="0" algn="l" rtl="0">
              <a:spcBef>
                <a:spcPts val="0"/>
              </a:spcBef>
              <a:spcAft>
                <a:spcPts val="0"/>
              </a:spcAft>
              <a:defRPr/>
            </a:lvl7pPr>
            <a:lvl8pPr marL="1371600" marR="0" indent="0" algn="l" rtl="0">
              <a:spcBef>
                <a:spcPts val="0"/>
              </a:spcBef>
              <a:spcAft>
                <a:spcPts val="0"/>
              </a:spcAft>
              <a:defRPr/>
            </a:lvl8pPr>
            <a:lvl9pPr marL="1828800" marR="0" indent="0" algn="l" rtl="0">
              <a:spcBef>
                <a:spcPts val="0"/>
              </a:spcBef>
              <a:spcAft>
                <a:spcPts val="0"/>
              </a:spcAft>
              <a:defRPr/>
            </a:lvl9pPr>
          </a:lstStyle>
          <a:p>
            <a:pPr algn="ctr"/>
            <a:r>
              <a:rPr lang="en-US" sz="4000" b="1" dirty="0" smtClean="0">
                <a:effectLst>
                  <a:outerShdw blurRad="38100" dist="38100" dir="2700000" algn="tl">
                    <a:srgbClr val="000000">
                      <a:alpha val="43137"/>
                    </a:srgbClr>
                  </a:outerShdw>
                </a:effectLst>
              </a:rPr>
              <a:t>Teachers’ Reflections</a:t>
            </a:r>
            <a:endParaRPr lang="en-SG"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4583029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3774189051"/>
              </p:ext>
            </p:extLst>
          </p:nvPr>
        </p:nvGraphicFramePr>
        <p:xfrm>
          <a:off x="-17264" y="692696"/>
          <a:ext cx="9144000" cy="99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xmlns="" val="994762021"/>
              </p:ext>
            </p:extLst>
          </p:nvPr>
        </p:nvGraphicFramePr>
        <p:xfrm>
          <a:off x="11336" y="1844824"/>
          <a:ext cx="9132664" cy="48245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Title 1"/>
          <p:cNvSpPr txBox="1">
            <a:spLocks/>
          </p:cNvSpPr>
          <p:nvPr/>
        </p:nvSpPr>
        <p:spPr>
          <a:xfrm>
            <a:off x="5724128" y="5715000"/>
            <a:ext cx="3419872"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hlinkClick r:id="rId13"/>
              </a:rPr>
              <a:t>New version of DP doc</a:t>
            </a:r>
            <a:endParaRPr lang="en-SG" dirty="0"/>
          </a:p>
        </p:txBody>
      </p:sp>
    </p:spTree>
    <p:extLst>
      <p:ext uri="{BB962C8B-B14F-4D97-AF65-F5344CB8AC3E}">
        <p14:creationId xmlns:p14="http://schemas.microsoft.com/office/powerpoint/2010/main" xmlns="" val="16707896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90886833"/>
              </p:ext>
            </p:extLst>
          </p:nvPr>
        </p:nvGraphicFramePr>
        <p:xfrm>
          <a:off x="0" y="836712"/>
          <a:ext cx="9144000" cy="792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31161592"/>
              </p:ext>
            </p:extLst>
          </p:nvPr>
        </p:nvGraphicFramePr>
        <p:xfrm>
          <a:off x="107504" y="1844824"/>
          <a:ext cx="8928993" cy="5113844"/>
        </p:xfrm>
        <a:graphic>
          <a:graphicData uri="http://schemas.openxmlformats.org/drawingml/2006/table">
            <a:tbl>
              <a:tblPr firstRow="1" bandRow="1">
                <a:tableStyleId>{5C22544A-7EE6-4342-B048-85BDC9FD1C3A}</a:tableStyleId>
              </a:tblPr>
              <a:tblGrid>
                <a:gridCol w="2976331"/>
                <a:gridCol w="2976331"/>
                <a:gridCol w="2976331"/>
              </a:tblGrid>
              <a:tr h="1181924">
                <a:tc>
                  <a:txBody>
                    <a:bodyPr/>
                    <a:lstStyle/>
                    <a:p>
                      <a:r>
                        <a:rPr lang="en-US" sz="2800" dirty="0" smtClean="0"/>
                        <a:t>ACTIVITY</a:t>
                      </a:r>
                      <a:endParaRPr lang="en-US" sz="2800" dirty="0"/>
                    </a:p>
                  </a:txBody>
                  <a:tcPr/>
                </a:tc>
                <a:tc>
                  <a:txBody>
                    <a:bodyPr/>
                    <a:lstStyle/>
                    <a:p>
                      <a:r>
                        <a:rPr lang="en-US" sz="2800" dirty="0" smtClean="0"/>
                        <a:t>PARTICIPATION</a:t>
                      </a:r>
                      <a:r>
                        <a:rPr lang="en-US" sz="2800" baseline="0" dirty="0" smtClean="0"/>
                        <a:t> STRUCTURE</a:t>
                      </a:r>
                      <a:endParaRPr lang="en-US" sz="2800" dirty="0"/>
                    </a:p>
                  </a:txBody>
                  <a:tcPr/>
                </a:tc>
                <a:tc>
                  <a:txBody>
                    <a:bodyPr/>
                    <a:lstStyle/>
                    <a:p>
                      <a:r>
                        <a:rPr lang="en-US" sz="2800" dirty="0" smtClean="0"/>
                        <a:t>SOCIAL SURROUND</a:t>
                      </a:r>
                      <a:endParaRPr lang="en-US" sz="2800" dirty="0"/>
                    </a:p>
                  </a:txBody>
                  <a:tcPr/>
                </a:tc>
              </a:tr>
              <a:tr h="3714620">
                <a:tc>
                  <a:txBody>
                    <a:bodyPr/>
                    <a:lstStyle/>
                    <a:p>
                      <a:r>
                        <a:rPr lang="en-US" sz="2800" dirty="0" smtClean="0"/>
                        <a:t>Formulate</a:t>
                      </a:r>
                      <a:r>
                        <a:rPr lang="en-US" sz="2800" baseline="0" dirty="0" smtClean="0"/>
                        <a:t> empirically model-able testable questions that arise from careful observation of phenomena</a:t>
                      </a:r>
                    </a:p>
                    <a:p>
                      <a:r>
                        <a:rPr lang="en-US" sz="2800" baseline="0" dirty="0" smtClean="0"/>
                        <a:t>(Practice 1)</a:t>
                      </a:r>
                      <a:endParaRPr lang="en-US" sz="2800" dirty="0"/>
                    </a:p>
                  </a:txBody>
                  <a:tcPr/>
                </a:tc>
                <a:tc>
                  <a:txBody>
                    <a:bodyPr/>
                    <a:lstStyle/>
                    <a:p>
                      <a:r>
                        <a:rPr lang="en-US" sz="2800" dirty="0" smtClean="0"/>
                        <a:t>Create opportunities</a:t>
                      </a:r>
                      <a:r>
                        <a:rPr lang="en-US" sz="2800" baseline="0" dirty="0" smtClean="0"/>
                        <a:t> for students to share argue, and explain suitable equation-models</a:t>
                      </a:r>
                    </a:p>
                    <a:p>
                      <a:pPr marL="0" marR="0" indent="0" algn="l" defTabSz="914400" rtl="0" eaLnBrk="1" fontAlgn="auto" latinLnBrk="0" hangingPunct="1">
                        <a:lnSpc>
                          <a:spcPct val="100000"/>
                        </a:lnSpc>
                        <a:spcBef>
                          <a:spcPts val="0"/>
                        </a:spcBef>
                        <a:spcAft>
                          <a:spcPts val="0"/>
                        </a:spcAft>
                        <a:buClrTx/>
                        <a:buSzTx/>
                        <a:buFontTx/>
                        <a:buNone/>
                        <a:tabLst/>
                        <a:defRPr/>
                      </a:pPr>
                      <a:r>
                        <a:rPr lang="en-US" sz="2800" baseline="0" dirty="0" smtClean="0"/>
                        <a:t>(Practice 6.8)</a:t>
                      </a:r>
                      <a:endParaRPr lang="en-US" sz="2800" dirty="0" smtClean="0"/>
                    </a:p>
                  </a:txBody>
                  <a:tcPr/>
                </a:tc>
                <a:tc>
                  <a:txBody>
                    <a:bodyPr/>
                    <a:lstStyle/>
                    <a:p>
                      <a:r>
                        <a:rPr lang="en-US" sz="2800" dirty="0" smtClean="0"/>
                        <a:t>Create high-challenge,</a:t>
                      </a:r>
                      <a:r>
                        <a:rPr lang="en-US" sz="2800" baseline="0" dirty="0" smtClean="0"/>
                        <a:t> low threat environments that allows time for reflection and feedback</a:t>
                      </a:r>
                      <a:endParaRPr lang="en-US" sz="2800" dirty="0"/>
                    </a:p>
                  </a:txBody>
                  <a:tcPr/>
                </a:tc>
              </a:tr>
            </a:tbl>
          </a:graphicData>
        </a:graphic>
      </p:graphicFrame>
    </p:spTree>
    <p:extLst>
      <p:ext uri="{BB962C8B-B14F-4D97-AF65-F5344CB8AC3E}">
        <p14:creationId xmlns:p14="http://schemas.microsoft.com/office/powerpoint/2010/main" xmlns="" val="25960134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2882047686"/>
              </p:ext>
            </p:extLst>
          </p:nvPr>
        </p:nvGraphicFramePr>
        <p:xfrm>
          <a:off x="0" y="764704"/>
          <a:ext cx="9144000" cy="792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Table 2"/>
          <p:cNvGraphicFramePr>
            <a:graphicFrameLocks noGrp="1"/>
          </p:cNvGraphicFramePr>
          <p:nvPr>
            <p:extLst>
              <p:ext uri="{D42A27DB-BD31-4B8C-83A1-F6EECF244321}">
                <p14:modId xmlns:p14="http://schemas.microsoft.com/office/powerpoint/2010/main" xmlns="" val="3706340660"/>
              </p:ext>
            </p:extLst>
          </p:nvPr>
        </p:nvGraphicFramePr>
        <p:xfrm>
          <a:off x="0" y="1700808"/>
          <a:ext cx="9144000" cy="5212080"/>
        </p:xfrm>
        <a:graphic>
          <a:graphicData uri="http://schemas.openxmlformats.org/drawingml/2006/table">
            <a:tbl>
              <a:tblPr firstRow="1" bandRow="1">
                <a:tableStyleId>{5C22544A-7EE6-4342-B048-85BDC9FD1C3A}</a:tableStyleId>
              </a:tblPr>
              <a:tblGrid>
                <a:gridCol w="3048000"/>
                <a:gridCol w="3048000"/>
                <a:gridCol w="3048000"/>
              </a:tblGrid>
              <a:tr h="721403">
                <a:tc>
                  <a:txBody>
                    <a:bodyPr/>
                    <a:lstStyle/>
                    <a:p>
                      <a:r>
                        <a:rPr lang="en-US" sz="2200" dirty="0" smtClean="0"/>
                        <a:t>ACTIVITY</a:t>
                      </a:r>
                      <a:endParaRPr lang="en-US" sz="2200" dirty="0"/>
                    </a:p>
                  </a:txBody>
                  <a:tcPr/>
                </a:tc>
                <a:tc>
                  <a:txBody>
                    <a:bodyPr/>
                    <a:lstStyle/>
                    <a:p>
                      <a:r>
                        <a:rPr lang="en-US" sz="2200" dirty="0" smtClean="0"/>
                        <a:t>PARTICIPATION</a:t>
                      </a:r>
                      <a:r>
                        <a:rPr lang="en-US" sz="2200" baseline="0" dirty="0" smtClean="0"/>
                        <a:t> STRUCTURE</a:t>
                      </a:r>
                      <a:endParaRPr lang="en-US" sz="2200" dirty="0"/>
                    </a:p>
                  </a:txBody>
                  <a:tcPr/>
                </a:tc>
                <a:tc>
                  <a:txBody>
                    <a:bodyPr/>
                    <a:lstStyle/>
                    <a:p>
                      <a:r>
                        <a:rPr lang="en-US" sz="2200" dirty="0" smtClean="0"/>
                        <a:t>SOCIAL SURROUND</a:t>
                      </a:r>
                      <a:endParaRPr lang="en-US" sz="2200" dirty="0"/>
                    </a:p>
                  </a:txBody>
                  <a:tcPr/>
                </a:tc>
              </a:tr>
              <a:tr h="4380756">
                <a:tc>
                  <a:txBody>
                    <a:bodyPr/>
                    <a:lstStyle/>
                    <a:p>
                      <a:r>
                        <a:rPr lang="en-US" sz="2200" dirty="0" smtClean="0"/>
                        <a:t>Interpret data by identifying significant features and patterns, use mathematics to represent</a:t>
                      </a:r>
                      <a:r>
                        <a:rPr lang="en-US" sz="2200" baseline="0" dirty="0" smtClean="0"/>
                        <a:t> </a:t>
                      </a:r>
                      <a:r>
                        <a:rPr lang="en-US" sz="2200" dirty="0" smtClean="0"/>
                        <a:t>relationships between variables, and take into account sources of error. </a:t>
                      </a:r>
                      <a:r>
                        <a:rPr lang="en-US" sz="2200" baseline="0" dirty="0" smtClean="0"/>
                        <a:t>(Practice 4, 5)</a:t>
                      </a:r>
                      <a:endParaRPr lang="en-US" sz="2200" dirty="0"/>
                    </a:p>
                  </a:txBody>
                  <a:tcPr/>
                </a:tc>
                <a:tc>
                  <a:txBody>
                    <a:bodyPr/>
                    <a:lstStyle/>
                    <a:p>
                      <a:r>
                        <a:rPr lang="en-US" sz="2200" dirty="0" smtClean="0"/>
                        <a:t>Create opportunities</a:t>
                      </a:r>
                      <a:r>
                        <a:rPr lang="en-US" sz="2200" baseline="0" dirty="0" smtClean="0"/>
                        <a:t> for students to evaluate and refine models through an iterative cycle of comparing their predictions with the real world and then adjusting them to gain insights into the phenomenon being modeled</a:t>
                      </a:r>
                    </a:p>
                    <a:p>
                      <a:r>
                        <a:rPr lang="en-US" sz="2200" i="1" baseline="0" dirty="0" smtClean="0"/>
                        <a:t>(Practice 2,3)</a:t>
                      </a:r>
                      <a:endParaRPr lang="en-US" sz="2200" i="1" dirty="0"/>
                    </a:p>
                  </a:txBody>
                  <a:tcPr/>
                </a:tc>
                <a:tc>
                  <a:txBody>
                    <a:bodyPr/>
                    <a:lstStyle/>
                    <a:p>
                      <a:r>
                        <a:rPr lang="en-US" sz="2200" dirty="0" smtClean="0"/>
                        <a:t>Reasoning and argument based on evidence are essential in identifying the best explanation for a natural phenomenon</a:t>
                      </a:r>
                    </a:p>
                    <a:p>
                      <a:pPr marL="0" marR="0" indent="0" algn="l" defTabSz="914400" rtl="0" eaLnBrk="1" fontAlgn="auto" latinLnBrk="0" hangingPunct="1">
                        <a:lnSpc>
                          <a:spcPct val="100000"/>
                        </a:lnSpc>
                        <a:spcBef>
                          <a:spcPts val="0"/>
                        </a:spcBef>
                        <a:spcAft>
                          <a:spcPts val="0"/>
                        </a:spcAft>
                        <a:buClrTx/>
                        <a:buSzTx/>
                        <a:buFontTx/>
                        <a:buNone/>
                        <a:tabLst/>
                        <a:defRPr/>
                      </a:pPr>
                      <a:r>
                        <a:rPr lang="en-US" sz="2200" i="1" baseline="0" dirty="0" smtClean="0"/>
                        <a:t>(Practice 7)</a:t>
                      </a:r>
                      <a:endParaRPr lang="en-US" sz="2200" i="1" dirty="0" smtClean="0"/>
                    </a:p>
                  </a:txBody>
                  <a:tcPr/>
                </a:tc>
              </a:tr>
            </a:tbl>
          </a:graphicData>
        </a:graphic>
      </p:graphicFrame>
    </p:spTree>
    <p:extLst>
      <p:ext uri="{BB962C8B-B14F-4D97-AF65-F5344CB8AC3E}">
        <p14:creationId xmlns:p14="http://schemas.microsoft.com/office/powerpoint/2010/main" xmlns="" val="36640768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0" y="836712"/>
          <a:ext cx="9144000" cy="1008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Table 5"/>
          <p:cNvGraphicFramePr>
            <a:graphicFrameLocks noGrp="1"/>
          </p:cNvGraphicFramePr>
          <p:nvPr/>
        </p:nvGraphicFramePr>
        <p:xfrm>
          <a:off x="0" y="1706880"/>
          <a:ext cx="9144000" cy="5151120"/>
        </p:xfrm>
        <a:graphic>
          <a:graphicData uri="http://schemas.openxmlformats.org/drawingml/2006/table">
            <a:tbl>
              <a:tblPr firstRow="1" bandRow="1">
                <a:tableStyleId>{3C2FFA5D-87B4-456A-9821-1D502468CF0F}</a:tableStyleId>
              </a:tblPr>
              <a:tblGrid>
                <a:gridCol w="3048000"/>
                <a:gridCol w="1091952"/>
                <a:gridCol w="5004048"/>
              </a:tblGrid>
              <a:tr h="383124">
                <a:tc>
                  <a:txBody>
                    <a:bodyPr/>
                    <a:lstStyle/>
                    <a:p>
                      <a:pPr algn="ctr"/>
                      <a:r>
                        <a:rPr lang="en-US" sz="2000" dirty="0" smtClean="0"/>
                        <a:t>Trainer</a:t>
                      </a:r>
                      <a:endParaRPr lang="en-US" sz="2000" dirty="0"/>
                    </a:p>
                  </a:txBody>
                  <a:tcPr anchor="ctr"/>
                </a:tc>
                <a:tc>
                  <a:txBody>
                    <a:bodyPr/>
                    <a:lstStyle/>
                    <a:p>
                      <a:pPr algn="ctr"/>
                      <a:r>
                        <a:rPr lang="en-US" sz="2000" dirty="0" smtClean="0"/>
                        <a:t>Time (</a:t>
                      </a:r>
                      <a:r>
                        <a:rPr lang="en-US" sz="2000" dirty="0" err="1" smtClean="0"/>
                        <a:t>mins</a:t>
                      </a:r>
                      <a:r>
                        <a:rPr lang="en-US" sz="2000" dirty="0" smtClean="0"/>
                        <a:t>)</a:t>
                      </a:r>
                      <a:endParaRPr lang="en-US" sz="2000" dirty="0"/>
                    </a:p>
                  </a:txBody>
                  <a:tcPr anchor="ctr"/>
                </a:tc>
                <a:tc>
                  <a:txBody>
                    <a:bodyPr/>
                    <a:lstStyle/>
                    <a:p>
                      <a:pPr algn="ctr"/>
                      <a:r>
                        <a:rPr lang="en-US" sz="2000" dirty="0" smtClean="0"/>
                        <a:t>Activity</a:t>
                      </a:r>
                      <a:endParaRPr lang="en-US" sz="2000" dirty="0"/>
                    </a:p>
                  </a:txBody>
                  <a:tcPr anchor="ctr"/>
                </a:tc>
              </a:tr>
              <a:tr h="499727">
                <a:tc>
                  <a:txBody>
                    <a:bodyPr/>
                    <a:lstStyle/>
                    <a:p>
                      <a:pPr algn="ctr"/>
                      <a:r>
                        <a:rPr lang="en-US" sz="2000" b="0" i="0" u="none" strike="noStrike" cap="none" baseline="0" dirty="0" err="1" smtClean="0">
                          <a:solidFill>
                            <a:schemeClr val="dk1"/>
                          </a:solidFill>
                          <a:latin typeface="+mn-lt"/>
                          <a:ea typeface="+mn-ea"/>
                          <a:cs typeface="+mn-cs"/>
                          <a:sym typeface="Arial"/>
                        </a:rPr>
                        <a:t>Tze</a:t>
                      </a:r>
                      <a:r>
                        <a:rPr lang="en-US" sz="2000" b="0" i="0" u="none" strike="noStrike" cap="none" baseline="0" dirty="0" smtClean="0">
                          <a:solidFill>
                            <a:schemeClr val="dk1"/>
                          </a:solidFill>
                          <a:latin typeface="+mn-lt"/>
                          <a:ea typeface="+mn-ea"/>
                          <a:cs typeface="+mn-cs"/>
                          <a:sym typeface="Arial"/>
                        </a:rPr>
                        <a:t> </a:t>
                      </a:r>
                      <a:r>
                        <a:rPr lang="en-US" sz="2000" b="0" i="0" u="none" strike="noStrike" cap="none" baseline="0" dirty="0" err="1" smtClean="0">
                          <a:solidFill>
                            <a:schemeClr val="dk1"/>
                          </a:solidFill>
                          <a:latin typeface="+mn-lt"/>
                          <a:ea typeface="+mn-ea"/>
                          <a:cs typeface="+mn-cs"/>
                          <a:sym typeface="Arial"/>
                        </a:rPr>
                        <a:t>Kwang</a:t>
                      </a:r>
                      <a:r>
                        <a:rPr lang="en-US" sz="2000" b="0" i="0" u="none" strike="noStrike" cap="none" baseline="0" dirty="0" smtClean="0">
                          <a:solidFill>
                            <a:schemeClr val="dk1"/>
                          </a:solidFill>
                          <a:latin typeface="+mn-lt"/>
                          <a:ea typeface="+mn-ea"/>
                          <a:cs typeface="+mn-cs"/>
                          <a:sym typeface="Arial"/>
                        </a:rPr>
                        <a:t>, </a:t>
                      </a:r>
                      <a:r>
                        <a:rPr lang="en-US" sz="2000" b="0" i="0" u="none" strike="noStrike" cap="none" baseline="0" dirty="0" err="1" smtClean="0">
                          <a:solidFill>
                            <a:schemeClr val="dk1"/>
                          </a:solidFill>
                          <a:latin typeface="+mn-lt"/>
                          <a:ea typeface="+mn-ea"/>
                          <a:cs typeface="+mn-cs"/>
                          <a:sym typeface="Arial"/>
                        </a:rPr>
                        <a:t>Ning</a:t>
                      </a:r>
                      <a:r>
                        <a:rPr lang="en-US" sz="2000" b="0" i="0" u="none" strike="noStrike" cap="none" baseline="0" dirty="0" smtClean="0">
                          <a:solidFill>
                            <a:schemeClr val="dk1"/>
                          </a:solidFill>
                          <a:latin typeface="+mn-lt"/>
                          <a:ea typeface="+mn-ea"/>
                          <a:cs typeface="+mn-cs"/>
                          <a:sym typeface="Arial"/>
                        </a:rPr>
                        <a:t>, Kim Kia </a:t>
                      </a:r>
                      <a:endParaRPr lang="en-US" sz="2000" dirty="0"/>
                    </a:p>
                  </a:txBody>
                  <a:tcPr anchor="ctr"/>
                </a:tc>
                <a:tc>
                  <a:txBody>
                    <a:bodyPr/>
                    <a:lstStyle/>
                    <a:p>
                      <a:pPr algn="ctr"/>
                      <a:r>
                        <a:rPr lang="en-US" sz="2000" dirty="0" smtClean="0"/>
                        <a:t>20</a:t>
                      </a:r>
                      <a:endParaRPr lang="en-US" sz="2000" dirty="0"/>
                    </a:p>
                  </a:txBody>
                  <a:tcPr anchor="ctr"/>
                </a:tc>
                <a:tc>
                  <a:txBody>
                    <a:bodyPr/>
                    <a:lstStyle/>
                    <a:p>
                      <a:pPr algn="ctr"/>
                      <a:r>
                        <a:rPr lang="en-US" sz="1800" b="0" i="0" u="none" strike="noStrike" cap="none" baseline="0" dirty="0" smtClean="0">
                          <a:solidFill>
                            <a:schemeClr val="dk1"/>
                          </a:solidFill>
                          <a:latin typeface="+mn-lt"/>
                          <a:ea typeface="+mn-ea"/>
                          <a:cs typeface="+mn-cs"/>
                          <a:sym typeface="Arial"/>
                        </a:rPr>
                        <a:t>introduce the 8 Practices of Science Education adapted from the Science Framework for K-12 Science Education</a:t>
                      </a:r>
                      <a:endParaRPr lang="en-US" sz="1800" dirty="0"/>
                    </a:p>
                  </a:txBody>
                  <a:tcPr anchor="ctr"/>
                </a:tc>
              </a:tr>
              <a:tr h="349809">
                <a:tc>
                  <a:txBody>
                    <a:bodyPr/>
                    <a:lstStyle/>
                    <a:p>
                      <a:pPr algn="ctr"/>
                      <a:r>
                        <a:rPr lang="en-US" sz="2000" b="0" i="0" u="none" strike="noStrike" cap="none" baseline="0" dirty="0" smtClean="0">
                          <a:solidFill>
                            <a:schemeClr val="dk1"/>
                          </a:solidFill>
                          <a:latin typeface="+mn-lt"/>
                          <a:ea typeface="+mn-ea"/>
                          <a:cs typeface="+mn-cs"/>
                          <a:sym typeface="Arial"/>
                        </a:rPr>
                        <a:t>Lawrence </a:t>
                      </a:r>
                      <a:endParaRPr lang="en-US" sz="2000" dirty="0"/>
                    </a:p>
                  </a:txBody>
                  <a:tcPr anchor="ctr"/>
                </a:tc>
                <a:tc>
                  <a:txBody>
                    <a:bodyPr/>
                    <a:lstStyle/>
                    <a:p>
                      <a:pPr algn="ctr"/>
                      <a:r>
                        <a:rPr lang="en-US" sz="2000" dirty="0" smtClean="0"/>
                        <a:t>10</a:t>
                      </a:r>
                      <a:endParaRPr lang="en-US" sz="2000" dirty="0"/>
                    </a:p>
                  </a:txBody>
                  <a:tcPr anchor="ctr"/>
                </a:tc>
                <a:tc>
                  <a:txBody>
                    <a:bodyPr/>
                    <a:lstStyle/>
                    <a:p>
                      <a:pPr algn="ctr"/>
                      <a:r>
                        <a:rPr lang="en-US" sz="1800" b="0" i="0" u="none" strike="noStrike" cap="none" baseline="0" dirty="0" smtClean="0">
                          <a:solidFill>
                            <a:schemeClr val="dk1"/>
                          </a:solidFill>
                          <a:latin typeface="+mn-lt"/>
                          <a:ea typeface="+mn-ea"/>
                          <a:cs typeface="+mn-cs"/>
                          <a:sym typeface="Arial"/>
                        </a:rPr>
                        <a:t>design principles behind this ICT-enabled practice</a:t>
                      </a:r>
                      <a:endParaRPr lang="en-US" sz="1800" dirty="0"/>
                    </a:p>
                  </a:txBody>
                  <a:tcPr anchor="ctr"/>
                </a:tc>
              </a:tr>
              <a:tr h="499727">
                <a:tc>
                  <a:txBody>
                    <a:bodyPr/>
                    <a:lstStyle/>
                    <a:p>
                      <a:pPr algn="ctr"/>
                      <a:r>
                        <a:rPr lang="nl-NL" sz="2000" b="0" i="0" u="none" strike="noStrike" cap="none" baseline="0" dirty="0" smtClean="0">
                          <a:solidFill>
                            <a:schemeClr val="dk1"/>
                          </a:solidFill>
                          <a:latin typeface="+mn-lt"/>
                          <a:ea typeface="+mn-ea"/>
                          <a:cs typeface="+mn-cs"/>
                          <a:sym typeface="Arial"/>
                        </a:rPr>
                        <a:t>Tze Kwang, Ning, Kim Kia</a:t>
                      </a:r>
                      <a:endParaRPr lang="en-US" sz="2000" dirty="0"/>
                    </a:p>
                  </a:txBody>
                  <a:tcPr anchor="ctr"/>
                </a:tc>
                <a:tc>
                  <a:txBody>
                    <a:bodyPr/>
                    <a:lstStyle/>
                    <a:p>
                      <a:pPr algn="ctr"/>
                      <a:r>
                        <a:rPr lang="en-US" sz="2000" dirty="0" smtClean="0"/>
                        <a:t>60</a:t>
                      </a:r>
                      <a:endParaRPr lang="en-US" sz="2000" dirty="0"/>
                    </a:p>
                  </a:txBody>
                  <a:tcPr anchor="ctr"/>
                </a:tc>
                <a:tc>
                  <a:txBody>
                    <a:bodyPr/>
                    <a:lstStyle/>
                    <a:p>
                      <a:pPr algn="ctr"/>
                      <a:r>
                        <a:rPr lang="en-US" sz="1800" b="0" i="0" u="none" strike="noStrike" cap="none" baseline="0" dirty="0" smtClean="0">
                          <a:solidFill>
                            <a:schemeClr val="dk1"/>
                          </a:solidFill>
                          <a:latin typeface="+mn-lt"/>
                          <a:ea typeface="+mn-ea"/>
                          <a:cs typeface="+mn-cs"/>
                          <a:sym typeface="Arial"/>
                        </a:rPr>
                        <a:t>Hands-on demonstrate the effective use of Tracker, a video analysis tool, for analysis and interpretation of phenomena</a:t>
                      </a:r>
                      <a:endParaRPr lang="en-US" sz="1800" dirty="0"/>
                    </a:p>
                  </a:txBody>
                  <a:tcPr anchor="ctr"/>
                </a:tc>
              </a:tr>
              <a:tr h="249145">
                <a:tc>
                  <a:txBody>
                    <a:bodyPr/>
                    <a:lstStyle/>
                    <a:p>
                      <a:pPr algn="ctr"/>
                      <a:r>
                        <a:rPr lang="en-US" sz="2000" dirty="0" smtClean="0"/>
                        <a:t>everyone</a:t>
                      </a:r>
                      <a:endParaRPr lang="en-US" sz="2000" dirty="0"/>
                    </a:p>
                  </a:txBody>
                  <a:tcPr anchor="ctr"/>
                </a:tc>
                <a:tc>
                  <a:txBody>
                    <a:bodyPr/>
                    <a:lstStyle/>
                    <a:p>
                      <a:pPr algn="ctr"/>
                      <a:r>
                        <a:rPr lang="en-US" sz="2000" dirty="0" smtClean="0"/>
                        <a:t>20</a:t>
                      </a:r>
                      <a:endParaRPr lang="en-US" sz="2000" dirty="0"/>
                    </a:p>
                  </a:txBody>
                  <a:tcPr anchor="ctr"/>
                </a:tc>
                <a:tc>
                  <a:txBody>
                    <a:bodyPr/>
                    <a:lstStyle/>
                    <a:p>
                      <a:pPr algn="ctr"/>
                      <a:r>
                        <a:rPr lang="en-US" sz="1800" dirty="0" smtClean="0"/>
                        <a:t>networking</a:t>
                      </a:r>
                      <a:endParaRPr lang="en-US" sz="1800" dirty="0"/>
                    </a:p>
                  </a:txBody>
                  <a:tcPr anchor="ctr"/>
                </a:tc>
              </a:tr>
              <a:tr h="649645">
                <a:tc>
                  <a:txBody>
                    <a:bodyPr/>
                    <a:lstStyle/>
                    <a:p>
                      <a:pPr algn="ctr"/>
                      <a:r>
                        <a:rPr lang="de-DE" sz="2000" b="0" i="0" u="none" strike="noStrike" cap="none" baseline="0" dirty="0" smtClean="0">
                          <a:solidFill>
                            <a:schemeClr val="dk1"/>
                          </a:solidFill>
                          <a:latin typeface="+mn-lt"/>
                          <a:ea typeface="+mn-ea"/>
                          <a:cs typeface="+mn-cs"/>
                          <a:sym typeface="Arial"/>
                        </a:rPr>
                        <a:t>Tat Leong and Tze Kwang</a:t>
                      </a:r>
                      <a:endParaRPr lang="en-US" sz="2000" dirty="0"/>
                    </a:p>
                  </a:txBody>
                  <a:tcPr anchor="ctr"/>
                </a:tc>
                <a:tc>
                  <a:txBody>
                    <a:bodyPr/>
                    <a:lstStyle/>
                    <a:p>
                      <a:pPr algn="ctr"/>
                      <a:r>
                        <a:rPr lang="en-US" sz="2000" dirty="0" smtClean="0"/>
                        <a:t>30</a:t>
                      </a:r>
                      <a:endParaRPr lang="en-US" sz="2000" dirty="0"/>
                    </a:p>
                  </a:txBody>
                  <a:tcPr anchor="ctr"/>
                </a:tc>
                <a:tc>
                  <a:txBody>
                    <a:bodyPr/>
                    <a:lstStyle/>
                    <a:p>
                      <a:pPr algn="ctr"/>
                      <a:r>
                        <a:rPr lang="en-US" sz="1800" b="0" i="0" u="none" strike="noStrike" cap="none" baseline="0" dirty="0" smtClean="0">
                          <a:solidFill>
                            <a:schemeClr val="dk1"/>
                          </a:solidFill>
                          <a:latin typeface="+mn-lt"/>
                          <a:ea typeface="+mn-ea"/>
                          <a:cs typeface="+mn-cs"/>
                          <a:sym typeface="Arial"/>
                        </a:rPr>
                        <a:t>in-depth model building.</a:t>
                      </a:r>
                    </a:p>
                    <a:p>
                      <a:pPr algn="ctr"/>
                      <a:r>
                        <a:rPr lang="en-US" sz="1800" b="0" i="0" u="none" strike="noStrike" cap="none" baseline="0" dirty="0" smtClean="0">
                          <a:solidFill>
                            <a:schemeClr val="dk1"/>
                          </a:solidFill>
                          <a:latin typeface="+mn-lt"/>
                          <a:ea typeface="+mn-ea"/>
                          <a:cs typeface="+mn-cs"/>
                          <a:sym typeface="Arial"/>
                        </a:rPr>
                        <a:t>oriented to the Tracker Shared Library where available models for physics concepts such as push and deceleration model</a:t>
                      </a:r>
                      <a:endParaRPr lang="en-US" sz="1800" dirty="0"/>
                    </a:p>
                  </a:txBody>
                  <a:tcPr anchor="ctr"/>
                </a:tc>
              </a:tr>
              <a:tr h="2491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i="0" u="none" strike="noStrike" cap="none" baseline="0" dirty="0" smtClean="0">
                          <a:solidFill>
                            <a:schemeClr val="dk1"/>
                          </a:solidFill>
                          <a:latin typeface="+mn-lt"/>
                          <a:ea typeface="+mn-ea"/>
                          <a:cs typeface="+mn-cs"/>
                          <a:sym typeface="Arial"/>
                        </a:rPr>
                        <a:t>Lawrence </a:t>
                      </a:r>
                      <a:endParaRPr lang="en-US" sz="2000" dirty="0"/>
                    </a:p>
                  </a:txBody>
                  <a:tcPr anchor="ctr"/>
                </a:tc>
                <a:tc>
                  <a:txBody>
                    <a:bodyPr/>
                    <a:lstStyle/>
                    <a:p>
                      <a:pPr algn="ctr"/>
                      <a:r>
                        <a:rPr lang="en-US" sz="2000" dirty="0" smtClean="0"/>
                        <a:t>10</a:t>
                      </a:r>
                      <a:endParaRPr lang="en-US" sz="2000" dirty="0"/>
                    </a:p>
                  </a:txBody>
                  <a:tcPr anchor="ctr"/>
                </a:tc>
                <a:tc>
                  <a:txBody>
                    <a:bodyPr/>
                    <a:lstStyle/>
                    <a:p>
                      <a:pPr algn="ctr"/>
                      <a:r>
                        <a:rPr lang="en-US" sz="1800" b="0" i="0" u="none" strike="noStrike" cap="none" baseline="0" dirty="0" smtClean="0">
                          <a:solidFill>
                            <a:schemeClr val="dk1"/>
                          </a:solidFill>
                          <a:latin typeface="+mn-lt"/>
                          <a:ea typeface="+mn-ea"/>
                          <a:cs typeface="+mn-cs"/>
                          <a:sym typeface="Arial"/>
                        </a:rPr>
                        <a:t>Reflect and Feedback</a:t>
                      </a:r>
                      <a:endParaRPr lang="en-US" sz="1800" dirty="0"/>
                    </a:p>
                  </a:txBody>
                  <a:tcPr anchor="ct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2.bp.blogspot.com/-8i3u0HFQolU/VLyOUSbO_vI/AAAAAAAAq2I/CQ39V0KxHtg/s1600/1-19-2015%2B12-56-03%2BPM.png"/>
          <p:cNvPicPr>
            <a:picLocks noChangeAspect="1" noChangeArrowheads="1"/>
          </p:cNvPicPr>
          <p:nvPr/>
        </p:nvPicPr>
        <p:blipFill>
          <a:blip r:embed="rId3"/>
          <a:srcRect/>
          <a:stretch>
            <a:fillRect/>
          </a:stretch>
        </p:blipFill>
        <p:spPr bwMode="auto">
          <a:xfrm>
            <a:off x="0" y="620688"/>
            <a:ext cx="9144000" cy="6264020"/>
          </a:xfrm>
          <a:prstGeom prst="rect">
            <a:avLst/>
          </a:prstGeom>
          <a:noFill/>
        </p:spPr>
      </p:pic>
      <p:sp>
        <p:nvSpPr>
          <p:cNvPr id="2" name="Title 1"/>
          <p:cNvSpPr>
            <a:spLocks noGrp="1"/>
          </p:cNvSpPr>
          <p:nvPr>
            <p:ph type="title"/>
          </p:nvPr>
        </p:nvSpPr>
        <p:spPr/>
        <p:txBody>
          <a:bodyPr/>
          <a:lstStyle/>
          <a:p>
            <a:endParaRPr lang="en-US"/>
          </a:p>
        </p:txBody>
      </p:sp>
      <p:graphicFrame>
        <p:nvGraphicFramePr>
          <p:cNvPr id="4" name="Diagram 3"/>
          <p:cNvGraphicFramePr/>
          <p:nvPr/>
        </p:nvGraphicFramePr>
        <p:xfrm>
          <a:off x="0" y="620688"/>
          <a:ext cx="9144000" cy="28803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0" y="1628800"/>
            <a:ext cx="9144000" cy="4593300"/>
          </a:xfrm>
          <a:prstGeom prst="rect">
            <a:avLst/>
          </a:prstGeom>
        </p:spPr>
        <p:txBody>
          <a:bodyPr lIns="91425" tIns="91425" rIns="91425" bIns="91425" anchor="t" anchorCtr="0">
            <a:noAutofit/>
          </a:bodyPr>
          <a:lstStyle/>
          <a:p>
            <a:pPr marL="0" indent="0" rtl="0">
              <a:spcBef>
                <a:spcPts val="0"/>
              </a:spcBef>
              <a:buNone/>
            </a:pPr>
            <a:r>
              <a:rPr lang="en-SG" sz="2400" dirty="0">
                <a:solidFill>
                  <a:schemeClr val="dk1"/>
                </a:solidFill>
              </a:rPr>
              <a:t>1. Flip videos provided prior to lesson for students to watch before lesson.</a:t>
            </a:r>
          </a:p>
          <a:p>
            <a:pPr marL="203200" indent="0" rtl="0">
              <a:spcBef>
                <a:spcPts val="0"/>
              </a:spcBef>
              <a:buNone/>
            </a:pPr>
            <a:endParaRPr sz="2400" dirty="0">
              <a:solidFill>
                <a:schemeClr val="dk1"/>
              </a:solidFill>
            </a:endParaRPr>
          </a:p>
          <a:p>
            <a:pPr marL="203200" indent="0" rtl="0">
              <a:spcBef>
                <a:spcPts val="0"/>
              </a:spcBef>
              <a:buNone/>
            </a:pPr>
            <a:r>
              <a:rPr lang="en-SG" sz="2400" dirty="0">
                <a:solidFill>
                  <a:schemeClr val="dk1"/>
                </a:solidFill>
              </a:rPr>
              <a:t>a. How to install tracker </a:t>
            </a:r>
          </a:p>
          <a:p>
            <a:pPr marL="203200" lvl="0" rtl="0">
              <a:spcBef>
                <a:spcPts val="0"/>
              </a:spcBef>
              <a:buNone/>
            </a:pPr>
            <a:endParaRPr sz="2400" dirty="0">
              <a:solidFill>
                <a:schemeClr val="dk1"/>
              </a:solidFill>
            </a:endParaRPr>
          </a:p>
          <a:p>
            <a:pPr marL="203200" lvl="0" rtl="0">
              <a:spcBef>
                <a:spcPts val="0"/>
              </a:spcBef>
              <a:buClr>
                <a:schemeClr val="dk1"/>
              </a:buClr>
              <a:buSzPct val="45833"/>
              <a:buFont typeface="Arial"/>
              <a:buNone/>
            </a:pPr>
            <a:r>
              <a:rPr lang="en-SG" sz="2400" dirty="0">
                <a:solidFill>
                  <a:schemeClr val="dk1"/>
                </a:solidFill>
              </a:rPr>
              <a:t>b. how to generate the s-t, v-t and a-t graphs of a cart with hard push is given (approximately constant speed).</a:t>
            </a:r>
          </a:p>
          <a:p>
            <a:pPr marL="203200" indent="0" rtl="0">
              <a:spcBef>
                <a:spcPts val="0"/>
              </a:spcBef>
              <a:buNone/>
            </a:pPr>
            <a:endParaRPr sz="2400" dirty="0">
              <a:solidFill>
                <a:schemeClr val="dk1"/>
              </a:solidFill>
            </a:endParaRPr>
          </a:p>
          <a:p>
            <a:pPr marL="203200" indent="0" rtl="0">
              <a:spcBef>
                <a:spcPts val="0"/>
              </a:spcBef>
              <a:buNone/>
            </a:pPr>
            <a:r>
              <a:rPr lang="en-SG" sz="2400" dirty="0">
                <a:solidFill>
                  <a:schemeClr val="dk1"/>
                </a:solidFill>
              </a:rPr>
              <a:t>c. how to analyse the graphs by finding gradient and area</a:t>
            </a:r>
          </a:p>
          <a:p>
            <a:pPr marL="0" lvl="0" indent="457200" rtl="0">
              <a:spcBef>
                <a:spcPts val="0"/>
              </a:spcBef>
              <a:buClr>
                <a:schemeClr val="dk1"/>
              </a:buClr>
              <a:buSzPct val="45833"/>
              <a:buFont typeface="Arial"/>
              <a:buNone/>
            </a:pPr>
            <a:r>
              <a:rPr lang="en-SG" sz="2400" u="sng" dirty="0">
                <a:solidFill>
                  <a:schemeClr val="hlink"/>
                </a:solidFill>
                <a:hlinkClick r:id="rId3"/>
              </a:rPr>
              <a:t>https://www.youtube.com/watch?v=H_zrkl16BNs</a:t>
            </a:r>
          </a:p>
          <a:p>
            <a:pPr marL="0" lvl="0" indent="457200" rtl="0">
              <a:spcBef>
                <a:spcPts val="0"/>
              </a:spcBef>
              <a:buClr>
                <a:schemeClr val="dk1"/>
              </a:buClr>
              <a:buSzPct val="45833"/>
              <a:buFont typeface="Arial"/>
              <a:buNone/>
            </a:pPr>
            <a:r>
              <a:rPr lang="en-SG" sz="2400" u="sng" dirty="0">
                <a:solidFill>
                  <a:schemeClr val="hlink"/>
                </a:solidFill>
                <a:hlinkClick r:id="rId4"/>
              </a:rPr>
              <a:t>https://www.youtube.com/watch?v=7_TgOSMqRQs</a:t>
            </a:r>
          </a:p>
          <a:p>
            <a:pPr rtl="0">
              <a:spcBef>
                <a:spcPts val="0"/>
              </a:spcBef>
              <a:buNone/>
            </a:pPr>
            <a:r>
              <a:rPr lang="en-SG" sz="2400" dirty="0"/>
              <a:t>Prior knowledge: The displacement-time, velocity-time and acceleration-time graph was already explained in prior lesson.</a:t>
            </a:r>
          </a:p>
          <a:p>
            <a:pPr rtl="0">
              <a:spcBef>
                <a:spcPts val="0"/>
              </a:spcBef>
              <a:buNone/>
            </a:pPr>
            <a:endParaRPr sz="2400" dirty="0"/>
          </a:p>
          <a:p>
            <a:pPr marL="0" lvl="0" indent="0" rtl="0">
              <a:spcBef>
                <a:spcPts val="0"/>
              </a:spcBef>
              <a:buNone/>
            </a:pPr>
            <a:endParaRPr sz="2400" dirty="0"/>
          </a:p>
        </p:txBody>
      </p:sp>
      <p:sp>
        <p:nvSpPr>
          <p:cNvPr id="150" name="Shape 150"/>
          <p:cNvSpPr txBox="1">
            <a:spLocks noGrp="1"/>
          </p:cNvSpPr>
          <p:nvPr>
            <p:ph type="title"/>
          </p:nvPr>
        </p:nvSpPr>
        <p:spPr>
          <a:xfrm>
            <a:off x="179512" y="692696"/>
            <a:ext cx="1802399" cy="9005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SG" sz="4400" dirty="0">
                <a:solidFill>
                  <a:srgbClr val="009900"/>
                </a:solidFill>
                <a:latin typeface="Calibri"/>
                <a:ea typeface="Calibri"/>
                <a:cs typeface="Calibri"/>
                <a:sym typeface="Calibri"/>
              </a:rPr>
              <a:t>How?</a:t>
            </a:r>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251520" y="980728"/>
            <a:ext cx="8381999" cy="900599"/>
          </a:xfrm>
          <a:prstGeom prst="rect">
            <a:avLst/>
          </a:prstGeom>
        </p:spPr>
        <p:txBody>
          <a:bodyPr lIns="91425" tIns="91425" rIns="91425" bIns="91425" anchor="t" anchorCtr="0">
            <a:noAutofit/>
          </a:bodyPr>
          <a:lstStyle/>
          <a:p>
            <a:pPr marL="0" indent="0" algn="l" rtl="0">
              <a:spcBef>
                <a:spcPts val="0"/>
              </a:spcBef>
              <a:buNone/>
            </a:pPr>
            <a:r>
              <a:rPr lang="en-SG" sz="1800" dirty="0"/>
              <a:t>2. The students were then given a set of video to analyse in groups. They will discuss and each group will present and critic on the other group presentations.</a:t>
            </a:r>
          </a:p>
          <a:p>
            <a:pPr marL="0" indent="0" algn="ctr">
              <a:spcBef>
                <a:spcPts val="0"/>
              </a:spcBef>
              <a:buNone/>
            </a:pPr>
            <a:endParaRPr sz="1800" dirty="0"/>
          </a:p>
        </p:txBody>
      </p:sp>
      <p:pic>
        <p:nvPicPr>
          <p:cNvPr id="156" name="Shape 156"/>
          <p:cNvPicPr preferRelativeResize="0"/>
          <p:nvPr/>
        </p:nvPicPr>
        <p:blipFill>
          <a:blip r:embed="rId3">
            <a:alphaModFix/>
          </a:blip>
          <a:stretch>
            <a:fillRect/>
          </a:stretch>
        </p:blipFill>
        <p:spPr>
          <a:xfrm>
            <a:off x="0" y="2305150"/>
            <a:ext cx="2714174" cy="4505474"/>
          </a:xfrm>
          <a:prstGeom prst="rect">
            <a:avLst/>
          </a:prstGeom>
          <a:noFill/>
          <a:ln>
            <a:noFill/>
          </a:ln>
        </p:spPr>
      </p:pic>
      <p:pic>
        <p:nvPicPr>
          <p:cNvPr id="157" name="Shape 157"/>
          <p:cNvPicPr preferRelativeResize="0"/>
          <p:nvPr/>
        </p:nvPicPr>
        <p:blipFill>
          <a:blip r:embed="rId4">
            <a:alphaModFix/>
          </a:blip>
          <a:stretch>
            <a:fillRect/>
          </a:stretch>
        </p:blipFill>
        <p:spPr>
          <a:xfrm>
            <a:off x="2871384" y="2359075"/>
            <a:ext cx="2788790" cy="4505475"/>
          </a:xfrm>
          <a:prstGeom prst="rect">
            <a:avLst/>
          </a:prstGeom>
          <a:noFill/>
          <a:ln>
            <a:noFill/>
          </a:ln>
        </p:spPr>
      </p:pic>
      <p:pic>
        <p:nvPicPr>
          <p:cNvPr id="158" name="Shape 158"/>
          <p:cNvPicPr preferRelativeResize="0"/>
          <p:nvPr/>
        </p:nvPicPr>
        <p:blipFill>
          <a:blip r:embed="rId5">
            <a:alphaModFix/>
          </a:blip>
          <a:stretch>
            <a:fillRect/>
          </a:stretch>
        </p:blipFill>
        <p:spPr>
          <a:xfrm>
            <a:off x="5750775" y="2359075"/>
            <a:ext cx="3409424" cy="4451550"/>
          </a:xfrm>
          <a:prstGeom prst="rect">
            <a:avLst/>
          </a:prstGeom>
          <a:noFill/>
          <a:ln>
            <a:noFill/>
          </a:ln>
        </p:spPr>
      </p:pic>
      <p:sp>
        <p:nvSpPr>
          <p:cNvPr id="159" name="Shape 159"/>
          <p:cNvSpPr txBox="1"/>
          <p:nvPr/>
        </p:nvSpPr>
        <p:spPr>
          <a:xfrm>
            <a:off x="687975" y="1685425"/>
            <a:ext cx="2026200" cy="722399"/>
          </a:xfrm>
          <a:prstGeom prst="rect">
            <a:avLst/>
          </a:prstGeom>
          <a:noFill/>
          <a:ln>
            <a:noFill/>
          </a:ln>
        </p:spPr>
        <p:txBody>
          <a:bodyPr lIns="91425" tIns="91425" rIns="91425" bIns="91425" anchor="t" anchorCtr="0">
            <a:noAutofit/>
          </a:bodyPr>
          <a:lstStyle/>
          <a:p>
            <a:pPr lvl="0" algn="ctr" rtl="0">
              <a:spcBef>
                <a:spcPts val="0"/>
              </a:spcBef>
              <a:buNone/>
            </a:pPr>
            <a:r>
              <a:rPr lang="en-SG" sz="1200" b="1"/>
              <a:t>Cart with gentle push (Slowing down at constant acceleration)</a:t>
            </a:r>
          </a:p>
        </p:txBody>
      </p:sp>
      <p:sp>
        <p:nvSpPr>
          <p:cNvPr id="160" name="Shape 160"/>
          <p:cNvSpPr txBox="1"/>
          <p:nvPr/>
        </p:nvSpPr>
        <p:spPr>
          <a:xfrm>
            <a:off x="3327362" y="1685425"/>
            <a:ext cx="2026200" cy="722399"/>
          </a:xfrm>
          <a:prstGeom prst="rect">
            <a:avLst/>
          </a:prstGeom>
          <a:noFill/>
          <a:ln>
            <a:noFill/>
          </a:ln>
        </p:spPr>
        <p:txBody>
          <a:bodyPr lIns="91425" tIns="91425" rIns="91425" bIns="91425" anchor="t" anchorCtr="0">
            <a:noAutofit/>
          </a:bodyPr>
          <a:lstStyle/>
          <a:p>
            <a:pPr lvl="0" algn="ctr" rtl="0">
              <a:spcBef>
                <a:spcPts val="0"/>
              </a:spcBef>
              <a:buNone/>
            </a:pPr>
            <a:r>
              <a:rPr lang="en-SG" sz="1200" b="1"/>
              <a:t>Cart on slope (Speeding up at constant acceleration)</a:t>
            </a:r>
          </a:p>
        </p:txBody>
      </p:sp>
      <p:sp>
        <p:nvSpPr>
          <p:cNvPr id="161" name="Shape 161"/>
          <p:cNvSpPr txBox="1"/>
          <p:nvPr/>
        </p:nvSpPr>
        <p:spPr>
          <a:xfrm>
            <a:off x="6180300" y="1685425"/>
            <a:ext cx="2026200" cy="722399"/>
          </a:xfrm>
          <a:prstGeom prst="rect">
            <a:avLst/>
          </a:prstGeom>
          <a:noFill/>
          <a:ln>
            <a:noFill/>
          </a:ln>
        </p:spPr>
        <p:txBody>
          <a:bodyPr lIns="91425" tIns="91425" rIns="91425" bIns="91425" anchor="t" anchorCtr="0">
            <a:noAutofit/>
          </a:bodyPr>
          <a:lstStyle/>
          <a:p>
            <a:pPr algn="ctr" rtl="0">
              <a:spcBef>
                <a:spcPts val="0"/>
              </a:spcBef>
              <a:buNone/>
            </a:pPr>
            <a:r>
              <a:rPr lang="en-SG" sz="1200" b="1"/>
              <a:t>Bouncing Ball </a:t>
            </a:r>
          </a:p>
          <a:p>
            <a:pPr lvl="0" algn="ctr" rtl="0">
              <a:spcBef>
                <a:spcPts val="0"/>
              </a:spcBef>
              <a:buNone/>
            </a:pPr>
            <a:r>
              <a:rPr lang="en-SG" sz="1200" b="1"/>
              <a:t>(Motion divided into phase)</a:t>
            </a:r>
          </a:p>
        </p:txBody>
      </p:sp>
      <p:sp>
        <p:nvSpPr>
          <p:cNvPr id="162" name="Shape 162"/>
          <p:cNvSpPr txBox="1">
            <a:spLocks noGrp="1"/>
          </p:cNvSpPr>
          <p:nvPr>
            <p:ph type="title"/>
          </p:nvPr>
        </p:nvSpPr>
        <p:spPr>
          <a:xfrm>
            <a:off x="2987824" y="476672"/>
            <a:ext cx="1802399" cy="9005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SG" sz="4400" dirty="0">
                <a:solidFill>
                  <a:srgbClr val="009900"/>
                </a:solidFill>
                <a:latin typeface="Calibri"/>
                <a:ea typeface="Calibri"/>
                <a:cs typeface="Calibri"/>
                <a:sym typeface="Calibri"/>
              </a:rPr>
              <a:t>How?</a:t>
            </a:r>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105300" y="1700808"/>
            <a:ext cx="9038700" cy="6032700"/>
          </a:xfrm>
          <a:prstGeom prst="rect">
            <a:avLst/>
          </a:prstGeom>
        </p:spPr>
        <p:txBody>
          <a:bodyPr lIns="91425" tIns="91425" rIns="91425" bIns="91425" anchor="t" anchorCtr="0">
            <a:noAutofit/>
          </a:bodyPr>
          <a:lstStyle/>
          <a:p>
            <a:pPr marL="0" indent="0" algn="l" rtl="0">
              <a:spcBef>
                <a:spcPts val="0"/>
              </a:spcBef>
              <a:buNone/>
            </a:pPr>
            <a:r>
              <a:rPr lang="en-SG" sz="2400" dirty="0"/>
              <a:t>4. Students given 1 track and several marbles and balls and were told to </a:t>
            </a:r>
          </a:p>
          <a:p>
            <a:pPr marL="0" lvl="0" indent="457200" rtl="0">
              <a:spcBef>
                <a:spcPts val="0"/>
              </a:spcBef>
              <a:buClr>
                <a:schemeClr val="dk1"/>
              </a:buClr>
              <a:buSzPct val="45833"/>
              <a:buFont typeface="Arial"/>
              <a:buNone/>
            </a:pPr>
            <a:r>
              <a:rPr lang="en-SG" sz="2400" dirty="0">
                <a:solidFill>
                  <a:schemeClr val="dk1"/>
                </a:solidFill>
              </a:rPr>
              <a:t>a. Define a problem</a:t>
            </a:r>
          </a:p>
          <a:p>
            <a:pPr marL="0" lvl="0" indent="457200" rtl="0">
              <a:spcBef>
                <a:spcPts val="0"/>
              </a:spcBef>
              <a:buClr>
                <a:schemeClr val="dk1"/>
              </a:buClr>
              <a:buSzPct val="45833"/>
              <a:buFont typeface="Arial"/>
              <a:buNone/>
            </a:pPr>
            <a:r>
              <a:rPr lang="en-SG" sz="2400" dirty="0">
                <a:solidFill>
                  <a:schemeClr val="dk1"/>
                </a:solidFill>
              </a:rPr>
              <a:t>b. Plan out an investigation</a:t>
            </a:r>
          </a:p>
          <a:p>
            <a:pPr marL="0" lvl="0" indent="457200" rtl="0">
              <a:spcBef>
                <a:spcPts val="0"/>
              </a:spcBef>
              <a:buClr>
                <a:schemeClr val="dk1"/>
              </a:buClr>
              <a:buSzPct val="45833"/>
              <a:buFont typeface="Arial"/>
              <a:buNone/>
            </a:pPr>
            <a:r>
              <a:rPr lang="en-SG" sz="2400" dirty="0">
                <a:solidFill>
                  <a:schemeClr val="dk1"/>
                </a:solidFill>
              </a:rPr>
              <a:t>c. Analyse and interpret the data</a:t>
            </a:r>
          </a:p>
          <a:p>
            <a:pPr marL="0" lvl="0" indent="457200" rtl="0">
              <a:spcBef>
                <a:spcPts val="0"/>
              </a:spcBef>
              <a:buNone/>
            </a:pPr>
            <a:r>
              <a:rPr lang="en-SG" sz="2400" dirty="0">
                <a:solidFill>
                  <a:schemeClr val="dk1"/>
                </a:solidFill>
              </a:rPr>
              <a:t>d. Construct explanations</a:t>
            </a:r>
          </a:p>
          <a:p>
            <a:pPr marL="0" lvl="0" indent="0" rtl="0">
              <a:spcBef>
                <a:spcPts val="0"/>
              </a:spcBef>
              <a:buNone/>
            </a:pPr>
            <a:endParaRPr sz="2400" dirty="0">
              <a:solidFill>
                <a:schemeClr val="dk1"/>
              </a:solidFill>
            </a:endParaRPr>
          </a:p>
          <a:p>
            <a:pPr marL="0" lvl="0" indent="457200" rtl="0">
              <a:spcBef>
                <a:spcPts val="0"/>
              </a:spcBef>
              <a:buNone/>
            </a:pPr>
            <a:r>
              <a:rPr lang="en-SG" sz="2400" dirty="0">
                <a:solidFill>
                  <a:schemeClr val="dk1"/>
                </a:solidFill>
              </a:rPr>
              <a:t>Some investigations include:</a:t>
            </a:r>
          </a:p>
          <a:p>
            <a:pPr marL="0" lvl="0" indent="457200" rtl="0">
              <a:spcBef>
                <a:spcPts val="0"/>
              </a:spcBef>
              <a:buNone/>
            </a:pPr>
            <a:r>
              <a:rPr lang="en-SG" sz="2400" dirty="0">
                <a:solidFill>
                  <a:schemeClr val="dk1"/>
                </a:solidFill>
              </a:rPr>
              <a:t>• Marble rolling up and down a ramp </a:t>
            </a:r>
          </a:p>
          <a:p>
            <a:pPr marL="0" lvl="0" indent="457200" rtl="0">
              <a:spcBef>
                <a:spcPts val="0"/>
              </a:spcBef>
              <a:buNone/>
            </a:pPr>
            <a:r>
              <a:rPr lang="en-SG" sz="2400" dirty="0">
                <a:solidFill>
                  <a:schemeClr val="dk1"/>
                </a:solidFill>
              </a:rPr>
              <a:t>• Bouncing Marble (even bouncing down the stairs or on a slope)</a:t>
            </a:r>
          </a:p>
          <a:p>
            <a:pPr marL="0" lvl="0" indent="457200" rtl="0">
              <a:spcBef>
                <a:spcPts val="0"/>
              </a:spcBef>
              <a:buNone/>
            </a:pPr>
            <a:r>
              <a:rPr lang="en-SG" sz="2400" dirty="0">
                <a:solidFill>
                  <a:schemeClr val="dk1"/>
                </a:solidFill>
              </a:rPr>
              <a:t>• Flying Marble colliding with wall</a:t>
            </a:r>
          </a:p>
          <a:p>
            <a:pPr marL="0" lvl="0" indent="457200" rtl="0">
              <a:spcBef>
                <a:spcPts val="0"/>
              </a:spcBef>
              <a:buClr>
                <a:schemeClr val="dk1"/>
              </a:buClr>
              <a:buSzPct val="45833"/>
              <a:buFont typeface="Arial"/>
              <a:buNone/>
            </a:pPr>
            <a:r>
              <a:rPr lang="en-SG" sz="2400" dirty="0">
                <a:solidFill>
                  <a:schemeClr val="dk1"/>
                </a:solidFill>
              </a:rPr>
              <a:t>• Colliding Marble</a:t>
            </a:r>
          </a:p>
          <a:p>
            <a:pPr marL="0" lvl="0" indent="0" algn="l" rtl="0">
              <a:spcBef>
                <a:spcPts val="0"/>
              </a:spcBef>
              <a:buNone/>
            </a:pPr>
            <a:endParaRPr sz="2400" dirty="0"/>
          </a:p>
          <a:p>
            <a:pPr marL="0" lvl="0" indent="0" algn="ctr" rtl="0">
              <a:spcBef>
                <a:spcPts val="0"/>
              </a:spcBef>
              <a:buNone/>
            </a:pPr>
            <a:endParaRPr sz="2400" dirty="0"/>
          </a:p>
        </p:txBody>
      </p:sp>
      <p:sp>
        <p:nvSpPr>
          <p:cNvPr id="168" name="Shape 168"/>
          <p:cNvSpPr txBox="1">
            <a:spLocks noGrp="1"/>
          </p:cNvSpPr>
          <p:nvPr>
            <p:ph type="title"/>
          </p:nvPr>
        </p:nvSpPr>
        <p:spPr>
          <a:xfrm>
            <a:off x="0" y="764704"/>
            <a:ext cx="1802399" cy="9005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SG" sz="4400" dirty="0">
                <a:solidFill>
                  <a:srgbClr val="009900"/>
                </a:solidFill>
                <a:latin typeface="Calibri"/>
                <a:ea typeface="Calibri"/>
                <a:cs typeface="Calibri"/>
                <a:sym typeface="Calibri"/>
              </a:rPr>
              <a:t>How?</a:t>
            </a:r>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4" name="Shape 174"/>
          <p:cNvPicPr preferRelativeResize="0"/>
          <p:nvPr/>
        </p:nvPicPr>
        <p:blipFill>
          <a:blip r:embed="rId3">
            <a:alphaModFix/>
          </a:blip>
          <a:stretch>
            <a:fillRect/>
          </a:stretch>
        </p:blipFill>
        <p:spPr>
          <a:xfrm>
            <a:off x="0" y="1549150"/>
            <a:ext cx="9143999" cy="5308850"/>
          </a:xfrm>
          <a:prstGeom prst="rect">
            <a:avLst/>
          </a:prstGeom>
          <a:noFill/>
          <a:ln>
            <a:noFill/>
          </a:ln>
        </p:spPr>
      </p:pic>
      <p:sp>
        <p:nvSpPr>
          <p:cNvPr id="175" name="Shape 175"/>
          <p:cNvSpPr txBox="1">
            <a:spLocks noGrp="1"/>
          </p:cNvSpPr>
          <p:nvPr>
            <p:ph type="title"/>
          </p:nvPr>
        </p:nvSpPr>
        <p:spPr>
          <a:xfrm>
            <a:off x="0" y="548680"/>
            <a:ext cx="1802399" cy="9005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SG" sz="4400" dirty="0">
                <a:solidFill>
                  <a:srgbClr val="009900"/>
                </a:solidFill>
                <a:latin typeface="Calibri"/>
                <a:ea typeface="Calibri"/>
                <a:cs typeface="Calibri"/>
                <a:sym typeface="Calibri"/>
              </a:rPr>
              <a:t>How?</a:t>
            </a:r>
          </a:p>
        </p:txBody>
      </p:sp>
      <p:sp>
        <p:nvSpPr>
          <p:cNvPr id="173" name="Shape 173"/>
          <p:cNvSpPr txBox="1">
            <a:spLocks noGrp="1"/>
          </p:cNvSpPr>
          <p:nvPr>
            <p:ph type="body" idx="1"/>
          </p:nvPr>
        </p:nvSpPr>
        <p:spPr>
          <a:xfrm>
            <a:off x="251520" y="1196752"/>
            <a:ext cx="8415000" cy="1485600"/>
          </a:xfrm>
          <a:prstGeom prst="rect">
            <a:avLst/>
          </a:prstGeom>
        </p:spPr>
        <p:txBody>
          <a:bodyPr lIns="91425" tIns="91425" rIns="91425" bIns="91425" anchor="t" anchorCtr="0">
            <a:noAutofit/>
          </a:bodyPr>
          <a:lstStyle/>
          <a:p>
            <a:pPr marL="0" lvl="0" indent="0" algn="l" rtl="0">
              <a:spcBef>
                <a:spcPts val="0"/>
              </a:spcBef>
              <a:buNone/>
            </a:pPr>
            <a:r>
              <a:rPr lang="en-SG" sz="1800" dirty="0"/>
              <a:t>5. Students were asked to suggest what causes the motion. All previous videos are revisited to discuss the dynamics. </a:t>
            </a:r>
          </a:p>
          <a:p>
            <a:pPr marL="0" lvl="0" indent="0" algn="ctr" rtl="0">
              <a:spcBef>
                <a:spcPts val="0"/>
              </a:spcBef>
              <a:buNone/>
            </a:pPr>
            <a:endParaRPr sz="1800" dirty="0"/>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251520" y="1268760"/>
            <a:ext cx="5545199" cy="843300"/>
          </a:xfrm>
          <a:prstGeom prst="rect">
            <a:avLst/>
          </a:prstGeom>
        </p:spPr>
        <p:txBody>
          <a:bodyPr lIns="91425" tIns="91425" rIns="91425" bIns="91425" anchor="t" anchorCtr="0">
            <a:noAutofit/>
          </a:bodyPr>
          <a:lstStyle/>
          <a:p>
            <a:pPr marL="0" indent="0" algn="l" rtl="0">
              <a:spcBef>
                <a:spcPts val="0"/>
              </a:spcBef>
              <a:buNone/>
            </a:pPr>
            <a:r>
              <a:rPr lang="en-SG" sz="1800" dirty="0"/>
              <a:t>6. 3 carts with different mass are pulled with pulley of equal mass. Students conclude that F = m a</a:t>
            </a:r>
          </a:p>
          <a:p>
            <a:pPr marL="0" lvl="0" indent="0" algn="l" rtl="0">
              <a:spcBef>
                <a:spcPts val="0"/>
              </a:spcBef>
              <a:buNone/>
            </a:pPr>
            <a:endParaRPr sz="1800" dirty="0"/>
          </a:p>
        </p:txBody>
      </p:sp>
      <p:pic>
        <p:nvPicPr>
          <p:cNvPr id="181" name="Shape 181"/>
          <p:cNvPicPr preferRelativeResize="0"/>
          <p:nvPr/>
        </p:nvPicPr>
        <p:blipFill>
          <a:blip r:embed="rId3">
            <a:alphaModFix/>
          </a:blip>
          <a:stretch>
            <a:fillRect/>
          </a:stretch>
        </p:blipFill>
        <p:spPr>
          <a:xfrm>
            <a:off x="0" y="1519825"/>
            <a:ext cx="9143999" cy="5338175"/>
          </a:xfrm>
          <a:prstGeom prst="rect">
            <a:avLst/>
          </a:prstGeom>
          <a:noFill/>
          <a:ln>
            <a:noFill/>
          </a:ln>
        </p:spPr>
      </p:pic>
      <p:pic>
        <p:nvPicPr>
          <p:cNvPr id="182" name="Shape 182"/>
          <p:cNvPicPr preferRelativeResize="0"/>
          <p:nvPr/>
        </p:nvPicPr>
        <p:blipFill>
          <a:blip r:embed="rId4">
            <a:alphaModFix/>
          </a:blip>
          <a:stretch>
            <a:fillRect/>
          </a:stretch>
        </p:blipFill>
        <p:spPr>
          <a:xfrm>
            <a:off x="6377575" y="486354"/>
            <a:ext cx="2766425" cy="1033467"/>
          </a:xfrm>
          <a:prstGeom prst="rect">
            <a:avLst/>
          </a:prstGeom>
          <a:noFill/>
          <a:ln>
            <a:noFill/>
          </a:ln>
        </p:spPr>
      </p:pic>
      <p:sp>
        <p:nvSpPr>
          <p:cNvPr id="183" name="Shape 183"/>
          <p:cNvSpPr txBox="1">
            <a:spLocks noGrp="1"/>
          </p:cNvSpPr>
          <p:nvPr>
            <p:ph type="title"/>
          </p:nvPr>
        </p:nvSpPr>
        <p:spPr>
          <a:xfrm>
            <a:off x="0" y="548680"/>
            <a:ext cx="1802399" cy="9005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SG" sz="4400" dirty="0">
                <a:solidFill>
                  <a:srgbClr val="009900"/>
                </a:solidFill>
                <a:latin typeface="Calibri"/>
                <a:ea typeface="Calibri"/>
                <a:cs typeface="Calibri"/>
                <a:sym typeface="Calibri"/>
              </a:rPr>
              <a:t>How?</a:t>
            </a:r>
          </a:p>
        </p:txBody>
      </p:sp>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Shape 188"/>
          <p:cNvPicPr preferRelativeResize="0"/>
          <p:nvPr/>
        </p:nvPicPr>
        <p:blipFill>
          <a:blip r:embed="rId3">
            <a:alphaModFix/>
          </a:blip>
          <a:stretch>
            <a:fillRect/>
          </a:stretch>
        </p:blipFill>
        <p:spPr>
          <a:xfrm>
            <a:off x="0" y="1955000"/>
            <a:ext cx="4676899" cy="2123199"/>
          </a:xfrm>
          <a:prstGeom prst="rect">
            <a:avLst/>
          </a:prstGeom>
          <a:noFill/>
          <a:ln>
            <a:noFill/>
          </a:ln>
        </p:spPr>
      </p:pic>
      <p:pic>
        <p:nvPicPr>
          <p:cNvPr id="189" name="Shape 189"/>
          <p:cNvPicPr preferRelativeResize="0"/>
          <p:nvPr/>
        </p:nvPicPr>
        <p:blipFill>
          <a:blip r:embed="rId4">
            <a:alphaModFix/>
          </a:blip>
          <a:stretch>
            <a:fillRect/>
          </a:stretch>
        </p:blipFill>
        <p:spPr>
          <a:xfrm>
            <a:off x="4832925" y="1954990"/>
            <a:ext cx="4311075" cy="4872109"/>
          </a:xfrm>
          <a:prstGeom prst="rect">
            <a:avLst/>
          </a:prstGeom>
          <a:noFill/>
          <a:ln>
            <a:noFill/>
          </a:ln>
        </p:spPr>
      </p:pic>
      <p:pic>
        <p:nvPicPr>
          <p:cNvPr id="190" name="Shape 190"/>
          <p:cNvPicPr preferRelativeResize="0"/>
          <p:nvPr/>
        </p:nvPicPr>
        <p:blipFill>
          <a:blip r:embed="rId5">
            <a:alphaModFix/>
          </a:blip>
          <a:stretch>
            <a:fillRect/>
          </a:stretch>
        </p:blipFill>
        <p:spPr>
          <a:xfrm>
            <a:off x="9875" y="4198025"/>
            <a:ext cx="4676900" cy="2398750"/>
          </a:xfrm>
          <a:prstGeom prst="rect">
            <a:avLst/>
          </a:prstGeom>
          <a:noFill/>
          <a:ln>
            <a:noFill/>
          </a:ln>
        </p:spPr>
      </p:pic>
      <p:sp>
        <p:nvSpPr>
          <p:cNvPr id="191" name="Shape 191"/>
          <p:cNvSpPr txBox="1">
            <a:spLocks noGrp="1"/>
          </p:cNvSpPr>
          <p:nvPr>
            <p:ph type="body" idx="1"/>
          </p:nvPr>
        </p:nvSpPr>
        <p:spPr>
          <a:xfrm>
            <a:off x="395536" y="1124744"/>
            <a:ext cx="8415000" cy="1485600"/>
          </a:xfrm>
          <a:prstGeom prst="rect">
            <a:avLst/>
          </a:prstGeom>
        </p:spPr>
        <p:txBody>
          <a:bodyPr lIns="91425" tIns="91425" rIns="91425" bIns="91425" anchor="t" anchorCtr="0">
            <a:noAutofit/>
          </a:bodyPr>
          <a:lstStyle/>
          <a:p>
            <a:pPr marL="0" lvl="0" indent="0" rtl="0">
              <a:spcBef>
                <a:spcPts val="0"/>
              </a:spcBef>
              <a:buClr>
                <a:schemeClr val="dk1"/>
              </a:buClr>
              <a:buSzPct val="61111"/>
              <a:buFont typeface="Arial"/>
              <a:buNone/>
            </a:pPr>
            <a:r>
              <a:rPr lang="en-SG" sz="1800" dirty="0">
                <a:solidFill>
                  <a:schemeClr val="dk1"/>
                </a:solidFill>
              </a:rPr>
              <a:t>7. Using the model builder, the students could determine </a:t>
            </a:r>
            <a:r>
              <a:rPr lang="en-SG" sz="1800" dirty="0" err="1">
                <a:solidFill>
                  <a:schemeClr val="dk1"/>
                </a:solidFill>
              </a:rPr>
              <a:t>aĺl</a:t>
            </a:r>
            <a:r>
              <a:rPr lang="en-SG" sz="1800" dirty="0">
                <a:solidFill>
                  <a:schemeClr val="dk1"/>
                </a:solidFill>
              </a:rPr>
              <a:t> the forces that causes the motion (such as the friction, weight, normal contact force by the track).</a:t>
            </a:r>
          </a:p>
          <a:p>
            <a:pPr marL="0" lvl="0" indent="0" algn="ctr" rtl="0">
              <a:spcBef>
                <a:spcPts val="0"/>
              </a:spcBef>
              <a:buClr>
                <a:schemeClr val="dk1"/>
              </a:buClr>
              <a:buFont typeface="Arial"/>
              <a:buNone/>
            </a:pPr>
            <a:endParaRPr sz="1800" dirty="0">
              <a:solidFill>
                <a:schemeClr val="dk1"/>
              </a:solidFill>
            </a:endParaRPr>
          </a:p>
          <a:p>
            <a:pPr marL="0" lvl="0" indent="0" algn="ctr" rtl="0">
              <a:spcBef>
                <a:spcPts val="0"/>
              </a:spcBef>
              <a:buNone/>
            </a:pPr>
            <a:endParaRPr sz="1800" dirty="0"/>
          </a:p>
        </p:txBody>
      </p:sp>
      <p:sp>
        <p:nvSpPr>
          <p:cNvPr id="192" name="Shape 192"/>
          <p:cNvSpPr txBox="1">
            <a:spLocks noGrp="1"/>
          </p:cNvSpPr>
          <p:nvPr>
            <p:ph type="title"/>
          </p:nvPr>
        </p:nvSpPr>
        <p:spPr>
          <a:xfrm>
            <a:off x="0" y="620688"/>
            <a:ext cx="1802399" cy="9005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SG" sz="4400" dirty="0">
                <a:solidFill>
                  <a:srgbClr val="009900"/>
                </a:solidFill>
                <a:latin typeface="Calibri"/>
                <a:ea typeface="Calibri"/>
                <a:cs typeface="Calibri"/>
                <a:sym typeface="Calibri"/>
              </a:rPr>
              <a:t>How?</a:t>
            </a:r>
          </a:p>
        </p:txBody>
      </p:sp>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Shape 197"/>
          <p:cNvPicPr preferRelativeResize="0"/>
          <p:nvPr/>
        </p:nvPicPr>
        <p:blipFill>
          <a:blip r:embed="rId3">
            <a:alphaModFix/>
          </a:blip>
          <a:stretch>
            <a:fillRect/>
          </a:stretch>
        </p:blipFill>
        <p:spPr>
          <a:xfrm>
            <a:off x="2160000" y="179900"/>
            <a:ext cx="6983999" cy="6678099"/>
          </a:xfrm>
          <a:prstGeom prst="rect">
            <a:avLst/>
          </a:prstGeom>
          <a:noFill/>
          <a:ln>
            <a:noFill/>
          </a:ln>
        </p:spPr>
      </p:pic>
      <p:sp>
        <p:nvSpPr>
          <p:cNvPr id="198" name="Shape 198"/>
          <p:cNvSpPr txBox="1">
            <a:spLocks noGrp="1"/>
          </p:cNvSpPr>
          <p:nvPr>
            <p:ph type="body" idx="1"/>
          </p:nvPr>
        </p:nvSpPr>
        <p:spPr>
          <a:xfrm>
            <a:off x="0" y="980728"/>
            <a:ext cx="2195736" cy="900599"/>
          </a:xfrm>
          <a:prstGeom prst="rect">
            <a:avLst/>
          </a:prstGeom>
        </p:spPr>
        <p:txBody>
          <a:bodyPr lIns="91425" tIns="91425" rIns="91425" bIns="91425" anchor="t" anchorCtr="0">
            <a:noAutofit/>
          </a:bodyPr>
          <a:lstStyle/>
          <a:p>
            <a:pPr marL="0" indent="0" algn="l" rtl="0">
              <a:spcBef>
                <a:spcPts val="0"/>
              </a:spcBef>
              <a:buNone/>
            </a:pPr>
            <a:r>
              <a:rPr lang="en-SG" sz="1800" dirty="0"/>
              <a:t>8. Project task </a:t>
            </a:r>
          </a:p>
          <a:p>
            <a:pPr marL="0" indent="0" algn="l" rtl="0">
              <a:spcBef>
                <a:spcPts val="0"/>
              </a:spcBef>
              <a:buNone/>
            </a:pPr>
            <a:r>
              <a:rPr lang="en-SG" sz="1800" dirty="0"/>
              <a:t>(20% assessment)</a:t>
            </a:r>
          </a:p>
          <a:p>
            <a:pPr marL="0" marR="0" lvl="0" indent="0" algn="just" rtl="0">
              <a:lnSpc>
                <a:spcPct val="115000"/>
              </a:lnSpc>
              <a:spcBef>
                <a:spcPts val="0"/>
              </a:spcBef>
              <a:buClr>
                <a:schemeClr val="dk1"/>
              </a:buClr>
              <a:buSzPct val="68750"/>
              <a:buFont typeface="Arial"/>
              <a:buNone/>
            </a:pPr>
            <a:r>
              <a:rPr lang="en-SG" sz="1600" dirty="0"/>
              <a:t>You are a scientist who is tasked by A*Star to explain a complex motion and the cause of the motion. You are to record a video of a moving object and to analyze the kinematics and dynamics involved in the motion with the aid of Tracker software. Your report will help the scientific community better understand the complex motion.</a:t>
            </a:r>
          </a:p>
          <a:p>
            <a:pPr marL="0" lvl="0" indent="0" algn="l" rtl="0">
              <a:spcBef>
                <a:spcPts val="0"/>
              </a:spcBef>
              <a:buNone/>
            </a:pPr>
            <a:r>
              <a:rPr lang="en-SG" sz="1600" dirty="0"/>
              <a:t> </a:t>
            </a:r>
          </a:p>
        </p:txBody>
      </p:sp>
      <p:sp>
        <p:nvSpPr>
          <p:cNvPr id="199" name="Shape 199"/>
          <p:cNvSpPr txBox="1">
            <a:spLocks noGrp="1"/>
          </p:cNvSpPr>
          <p:nvPr>
            <p:ph type="title"/>
          </p:nvPr>
        </p:nvSpPr>
        <p:spPr>
          <a:xfrm>
            <a:off x="0" y="548681"/>
            <a:ext cx="1802399" cy="72008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SG" sz="4400" dirty="0">
                <a:solidFill>
                  <a:srgbClr val="009900"/>
                </a:solidFill>
                <a:latin typeface="Calibri"/>
                <a:ea typeface="Calibri"/>
                <a:cs typeface="Calibri"/>
                <a:sym typeface="Calibri"/>
              </a:rPr>
              <a:t>How?</a:t>
            </a:r>
          </a:p>
        </p:txBody>
      </p:sp>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5" name="Shape 205"/>
          <p:cNvPicPr preferRelativeResize="0"/>
          <p:nvPr/>
        </p:nvPicPr>
        <p:blipFill>
          <a:blip r:embed="rId3">
            <a:alphaModFix/>
          </a:blip>
          <a:stretch>
            <a:fillRect/>
          </a:stretch>
        </p:blipFill>
        <p:spPr>
          <a:xfrm>
            <a:off x="0" y="1771075"/>
            <a:ext cx="9144003" cy="5084898"/>
          </a:xfrm>
          <a:prstGeom prst="rect">
            <a:avLst/>
          </a:prstGeom>
          <a:noFill/>
          <a:ln>
            <a:noFill/>
          </a:ln>
        </p:spPr>
      </p:pic>
      <p:sp>
        <p:nvSpPr>
          <p:cNvPr id="206" name="Shape 206"/>
          <p:cNvSpPr txBox="1">
            <a:spLocks noGrp="1"/>
          </p:cNvSpPr>
          <p:nvPr>
            <p:ph type="title"/>
          </p:nvPr>
        </p:nvSpPr>
        <p:spPr>
          <a:xfrm>
            <a:off x="0" y="620688"/>
            <a:ext cx="1802399" cy="9005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SG" sz="4400" dirty="0">
                <a:solidFill>
                  <a:srgbClr val="009900"/>
                </a:solidFill>
                <a:latin typeface="Calibri"/>
                <a:ea typeface="Calibri"/>
                <a:cs typeface="Calibri"/>
                <a:sym typeface="Calibri"/>
              </a:rPr>
              <a:t>How?</a:t>
            </a:r>
          </a:p>
        </p:txBody>
      </p:sp>
      <p:graphicFrame>
        <p:nvGraphicFramePr>
          <p:cNvPr id="5" name="Diagram 4"/>
          <p:cNvGraphicFramePr/>
          <p:nvPr/>
        </p:nvGraphicFramePr>
        <p:xfrm>
          <a:off x="0" y="1268760"/>
          <a:ext cx="9144000" cy="1485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Shape 211"/>
          <p:cNvPicPr preferRelativeResize="0"/>
          <p:nvPr/>
        </p:nvPicPr>
        <p:blipFill>
          <a:blip r:embed="rId3">
            <a:alphaModFix/>
          </a:blip>
          <a:stretch>
            <a:fillRect/>
          </a:stretch>
        </p:blipFill>
        <p:spPr>
          <a:xfrm>
            <a:off x="0" y="1605650"/>
            <a:ext cx="9144000" cy="5559948"/>
          </a:xfrm>
          <a:prstGeom prst="rect">
            <a:avLst/>
          </a:prstGeom>
          <a:noFill/>
          <a:ln>
            <a:noFill/>
          </a:ln>
        </p:spPr>
      </p:pic>
      <p:sp>
        <p:nvSpPr>
          <p:cNvPr id="212" name="Shape 212"/>
          <p:cNvSpPr txBox="1">
            <a:spLocks noGrp="1"/>
          </p:cNvSpPr>
          <p:nvPr>
            <p:ph type="body" idx="1"/>
          </p:nvPr>
        </p:nvSpPr>
        <p:spPr>
          <a:xfrm>
            <a:off x="324900" y="865900"/>
            <a:ext cx="8176500" cy="1065900"/>
          </a:xfrm>
          <a:prstGeom prst="rect">
            <a:avLst/>
          </a:prstGeom>
          <a:noFill/>
        </p:spPr>
        <p:txBody>
          <a:bodyPr lIns="91425" tIns="91425" rIns="91425" bIns="91425" anchor="t" anchorCtr="0">
            <a:noAutofit/>
          </a:bodyPr>
          <a:lstStyle/>
          <a:p>
            <a:pPr marL="0" lvl="0" indent="0" algn="l" rtl="0">
              <a:spcBef>
                <a:spcPts val="0"/>
              </a:spcBef>
              <a:buNone/>
            </a:pPr>
            <a:r>
              <a:rPr lang="en-SG" sz="1800"/>
              <a:t>10. Modelling included in students’ report (Not done due to time constraint. Will be implemented in future batches.)</a:t>
            </a:r>
          </a:p>
        </p:txBody>
      </p:sp>
      <p:sp>
        <p:nvSpPr>
          <p:cNvPr id="213" name="Shape 213"/>
          <p:cNvSpPr txBox="1"/>
          <p:nvPr/>
        </p:nvSpPr>
        <p:spPr>
          <a:xfrm>
            <a:off x="0" y="1605650"/>
            <a:ext cx="9144000" cy="457200"/>
          </a:xfrm>
          <a:prstGeom prst="rect">
            <a:avLst/>
          </a:prstGeom>
          <a:solidFill>
            <a:srgbClr val="00FF00"/>
          </a:solidFill>
          <a:ln>
            <a:noFill/>
          </a:ln>
        </p:spPr>
        <p:txBody>
          <a:bodyPr lIns="91425" tIns="91425" rIns="91425" bIns="91425" anchor="t" anchorCtr="0">
            <a:noAutofit/>
          </a:bodyPr>
          <a:lstStyle/>
          <a:p>
            <a:pPr>
              <a:spcBef>
                <a:spcPts val="0"/>
              </a:spcBef>
              <a:buNone/>
            </a:pPr>
            <a:r>
              <a:rPr lang="en-SG" sz="1800"/>
              <a:t>http://weelookang.blogspot.sg/2014/05/tracker-rachelong-student-video-tennis.html</a:t>
            </a:r>
          </a:p>
        </p:txBody>
      </p:sp>
      <p:sp>
        <p:nvSpPr>
          <p:cNvPr id="214" name="Shape 214"/>
          <p:cNvSpPr txBox="1">
            <a:spLocks noGrp="1"/>
          </p:cNvSpPr>
          <p:nvPr>
            <p:ph type="title"/>
          </p:nvPr>
        </p:nvSpPr>
        <p:spPr>
          <a:xfrm>
            <a:off x="105300" y="58200"/>
            <a:ext cx="1802399" cy="9005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SG" sz="4400">
                <a:solidFill>
                  <a:srgbClr val="009900"/>
                </a:solidFill>
                <a:latin typeface="Calibri"/>
                <a:ea typeface="Calibri"/>
                <a:cs typeface="Calibri"/>
                <a:sym typeface="Calibri"/>
              </a:rPr>
              <a:t>How?</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2" name="Shape 112"/>
          <p:cNvPicPr preferRelativeResize="0"/>
          <p:nvPr/>
        </p:nvPicPr>
        <p:blipFill rotWithShape="1">
          <a:blip r:embed="rId3">
            <a:alphaModFix/>
          </a:blip>
          <a:srcRect/>
          <a:stretch/>
        </p:blipFill>
        <p:spPr>
          <a:xfrm>
            <a:off x="7324500" y="503100"/>
            <a:ext cx="1819500" cy="533399"/>
          </a:xfrm>
          <a:prstGeom prst="rect">
            <a:avLst/>
          </a:prstGeom>
          <a:noFill/>
          <a:ln>
            <a:noFill/>
          </a:ln>
        </p:spPr>
      </p:pic>
      <p:pic>
        <p:nvPicPr>
          <p:cNvPr id="113" name="Shape 113"/>
          <p:cNvPicPr preferRelativeResize="0"/>
          <p:nvPr/>
        </p:nvPicPr>
        <p:blipFill>
          <a:blip r:embed="rId4">
            <a:alphaModFix/>
          </a:blip>
          <a:stretch>
            <a:fillRect/>
          </a:stretch>
        </p:blipFill>
        <p:spPr>
          <a:xfrm>
            <a:off x="0" y="1394700"/>
            <a:ext cx="9143998" cy="5463300"/>
          </a:xfrm>
          <a:prstGeom prst="rect">
            <a:avLst/>
          </a:prstGeom>
          <a:noFill/>
          <a:ln>
            <a:noFill/>
          </a:ln>
        </p:spPr>
      </p:pic>
      <p:sp>
        <p:nvSpPr>
          <p:cNvPr id="114" name="Shape 114"/>
          <p:cNvSpPr txBox="1"/>
          <p:nvPr/>
        </p:nvSpPr>
        <p:spPr>
          <a:xfrm>
            <a:off x="163850" y="5989150"/>
            <a:ext cx="5732399" cy="385499"/>
          </a:xfrm>
          <a:prstGeom prst="rect">
            <a:avLst/>
          </a:prstGeom>
          <a:solidFill>
            <a:srgbClr val="FFFF00"/>
          </a:solidFill>
          <a:ln>
            <a:noFill/>
          </a:ln>
        </p:spPr>
        <p:txBody>
          <a:bodyPr lIns="91425" tIns="91425" rIns="91425" bIns="91425" anchor="ctr" anchorCtr="0">
            <a:noAutofit/>
          </a:bodyPr>
          <a:lstStyle/>
          <a:p>
            <a:pPr lvl="0" rtl="0">
              <a:spcBef>
                <a:spcPts val="0"/>
              </a:spcBef>
              <a:buNone/>
            </a:pPr>
            <a:r>
              <a:rPr lang="en-SG"/>
              <a:t>http://weelookang.blogspot.it/2014/02/tracker-light-push.html</a:t>
            </a:r>
          </a:p>
        </p:txBody>
      </p:sp>
      <p:sp>
        <p:nvSpPr>
          <p:cNvPr id="115" name="Shape 115"/>
          <p:cNvSpPr txBox="1">
            <a:spLocks noGrp="1"/>
          </p:cNvSpPr>
          <p:nvPr>
            <p:ph type="title"/>
          </p:nvPr>
        </p:nvSpPr>
        <p:spPr>
          <a:xfrm>
            <a:off x="179512" y="692696"/>
            <a:ext cx="1802399" cy="9005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SG" sz="4400" dirty="0">
                <a:solidFill>
                  <a:srgbClr val="009900"/>
                </a:solidFill>
                <a:latin typeface="Calibri"/>
                <a:ea typeface="Calibri"/>
                <a:cs typeface="Calibri"/>
                <a:sym typeface="Calibri"/>
              </a:rPr>
              <a:t>What?</a:t>
            </a:r>
          </a:p>
        </p:txBody>
      </p:sp>
      <p:graphicFrame>
        <p:nvGraphicFramePr>
          <p:cNvPr id="7" name="Diagram 6"/>
          <p:cNvGraphicFramePr/>
          <p:nvPr/>
        </p:nvGraphicFramePr>
        <p:xfrm>
          <a:off x="0" y="4581128"/>
          <a:ext cx="6713999" cy="13946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Shape 220"/>
          <p:cNvSpPr txBox="1">
            <a:spLocks noGrp="1"/>
          </p:cNvSpPr>
          <p:nvPr>
            <p:ph type="title"/>
          </p:nvPr>
        </p:nvSpPr>
        <p:spPr>
          <a:xfrm>
            <a:off x="0" y="620688"/>
            <a:ext cx="8229600" cy="1143000"/>
          </a:xfrm>
          <a:prstGeom prst="rect">
            <a:avLst/>
          </a:prstGeom>
        </p:spPr>
        <p:txBody>
          <a:bodyPr lIns="91425" tIns="91425" rIns="91425" bIns="91425" anchor="ctr" anchorCtr="0">
            <a:noAutofit/>
          </a:bodyPr>
          <a:lstStyle/>
          <a:p>
            <a:pPr lvl="0" algn="ctr" rtl="0">
              <a:spcBef>
                <a:spcPts val="0"/>
              </a:spcBef>
              <a:buNone/>
            </a:pPr>
            <a:r>
              <a:rPr lang="en-SG" sz="4400" dirty="0">
                <a:solidFill>
                  <a:srgbClr val="009900"/>
                </a:solidFill>
                <a:latin typeface="Calibri"/>
                <a:ea typeface="Calibri"/>
                <a:cs typeface="Calibri"/>
                <a:sym typeface="Calibri"/>
              </a:rPr>
              <a:t>Sample Student Report</a:t>
            </a:r>
          </a:p>
        </p:txBody>
      </p:sp>
      <p:pic>
        <p:nvPicPr>
          <p:cNvPr id="221" name="Shape 221"/>
          <p:cNvPicPr preferRelativeResize="0"/>
          <p:nvPr/>
        </p:nvPicPr>
        <p:blipFill>
          <a:blip r:embed="rId3">
            <a:alphaModFix/>
          </a:blip>
          <a:stretch>
            <a:fillRect/>
          </a:stretch>
        </p:blipFill>
        <p:spPr>
          <a:xfrm>
            <a:off x="0" y="2051525"/>
            <a:ext cx="3049299" cy="2348049"/>
          </a:xfrm>
          <a:prstGeom prst="rect">
            <a:avLst/>
          </a:prstGeom>
          <a:noFill/>
          <a:ln>
            <a:noFill/>
          </a:ln>
        </p:spPr>
      </p:pic>
      <p:pic>
        <p:nvPicPr>
          <p:cNvPr id="222" name="Shape 222"/>
          <p:cNvPicPr preferRelativeResize="0"/>
          <p:nvPr/>
        </p:nvPicPr>
        <p:blipFill>
          <a:blip r:embed="rId4">
            <a:alphaModFix/>
          </a:blip>
          <a:stretch>
            <a:fillRect/>
          </a:stretch>
        </p:blipFill>
        <p:spPr>
          <a:xfrm>
            <a:off x="26549" y="4496375"/>
            <a:ext cx="3057691" cy="2096424"/>
          </a:xfrm>
          <a:prstGeom prst="rect">
            <a:avLst/>
          </a:prstGeom>
          <a:noFill/>
          <a:ln>
            <a:noFill/>
          </a:ln>
        </p:spPr>
      </p:pic>
      <p:pic>
        <p:nvPicPr>
          <p:cNvPr id="223" name="Shape 223"/>
          <p:cNvPicPr preferRelativeResize="0"/>
          <p:nvPr/>
        </p:nvPicPr>
        <p:blipFill>
          <a:blip r:embed="rId5">
            <a:alphaModFix/>
          </a:blip>
          <a:stretch>
            <a:fillRect/>
          </a:stretch>
        </p:blipFill>
        <p:spPr>
          <a:xfrm>
            <a:off x="2939950" y="2192050"/>
            <a:ext cx="3057700" cy="2096425"/>
          </a:xfrm>
          <a:prstGeom prst="rect">
            <a:avLst/>
          </a:prstGeom>
          <a:noFill/>
          <a:ln>
            <a:noFill/>
          </a:ln>
        </p:spPr>
      </p:pic>
      <p:pic>
        <p:nvPicPr>
          <p:cNvPr id="224" name="Shape 224"/>
          <p:cNvPicPr preferRelativeResize="0"/>
          <p:nvPr/>
        </p:nvPicPr>
        <p:blipFill>
          <a:blip r:embed="rId6">
            <a:alphaModFix/>
          </a:blip>
          <a:stretch>
            <a:fillRect/>
          </a:stretch>
        </p:blipFill>
        <p:spPr>
          <a:xfrm>
            <a:off x="3090625" y="4399575"/>
            <a:ext cx="2867775" cy="2193224"/>
          </a:xfrm>
          <a:prstGeom prst="rect">
            <a:avLst/>
          </a:prstGeom>
          <a:noFill/>
          <a:ln>
            <a:noFill/>
          </a:ln>
        </p:spPr>
      </p:pic>
      <p:sp>
        <p:nvSpPr>
          <p:cNvPr id="225" name="Shape 225"/>
          <p:cNvSpPr txBox="1"/>
          <p:nvPr/>
        </p:nvSpPr>
        <p:spPr>
          <a:xfrm>
            <a:off x="5964775" y="1721275"/>
            <a:ext cx="2957100" cy="4230900"/>
          </a:xfrm>
          <a:prstGeom prst="rect">
            <a:avLst/>
          </a:prstGeom>
          <a:noFill/>
          <a:ln>
            <a:noFill/>
          </a:ln>
        </p:spPr>
        <p:txBody>
          <a:bodyPr lIns="91425" tIns="91425" rIns="91425" bIns="91425" anchor="t" anchorCtr="0">
            <a:noAutofit/>
          </a:bodyPr>
          <a:lstStyle/>
          <a:p>
            <a:pPr lvl="0" rtl="0">
              <a:spcBef>
                <a:spcPts val="0"/>
              </a:spcBef>
              <a:buClr>
                <a:schemeClr val="dk1"/>
              </a:buClr>
              <a:buSzPct val="78571"/>
              <a:buFont typeface="Arial"/>
              <a:buNone/>
            </a:pPr>
            <a:r>
              <a:rPr lang="en-SG">
                <a:solidFill>
                  <a:schemeClr val="dk1"/>
                </a:solidFill>
              </a:rPr>
              <a:t>		 	 	 		</a:t>
            </a:r>
          </a:p>
          <a:p>
            <a:pPr lvl="0" rtl="0">
              <a:spcBef>
                <a:spcPts val="0"/>
              </a:spcBef>
              <a:buNone/>
            </a:pPr>
            <a:r>
              <a:rPr lang="en-SG">
                <a:solidFill>
                  <a:schemeClr val="dk1"/>
                </a:solidFill>
              </a:rPr>
              <a:t>Downward stroke exert more force, because the wings extend to the fullest and have the largest surface area in contact with the air. The up-stroke exert much less force and also takes less time. During up-stroke, the wings folds partially to have a smaller surface area, so less resistance against myna’s body.</a:t>
            </a:r>
          </a:p>
          <a:p>
            <a:pPr lvl="0" rtl="0">
              <a:spcBef>
                <a:spcPts val="0"/>
              </a:spcBef>
              <a:buNone/>
            </a:pPr>
            <a:r>
              <a:rPr lang="en-SG">
                <a:solidFill>
                  <a:schemeClr val="dk1"/>
                </a:solidFill>
              </a:rPr>
              <a:t>Myna’s body is tilted upwards, and the head is always lifted during the down-stroke and falls a bit during the up-stroke, to reduce the air resistance coming against the myna.</a:t>
            </a:r>
          </a:p>
          <a:p>
            <a:pPr lvl="0" rtl="0">
              <a:spcBef>
                <a:spcPts val="0"/>
              </a:spcBef>
              <a:buClr>
                <a:schemeClr val="dk1"/>
              </a:buClr>
              <a:buSzPct val="78571"/>
              <a:buFont typeface="Arial"/>
              <a:buNone/>
            </a:pPr>
            <a:r>
              <a:rPr lang="en-SG">
                <a:solidFill>
                  <a:schemeClr val="dk1"/>
                </a:solidFill>
              </a:rPr>
              <a:t>When myna reaches a certain height, the beating of wing motion will be less frequent as it no longer need the extra force to gain positive vertical displacement and accelerate forward.</a:t>
            </a:r>
          </a:p>
          <a:p>
            <a:pPr>
              <a:spcBef>
                <a:spcPts val="0"/>
              </a:spcBef>
              <a:buNone/>
            </a:pPr>
            <a:endParaRPr/>
          </a:p>
        </p:txBody>
      </p:sp>
      <p:sp>
        <p:nvSpPr>
          <p:cNvPr id="219" name="Shape 219"/>
          <p:cNvSpPr txBox="1">
            <a:spLocks noGrp="1"/>
          </p:cNvSpPr>
          <p:nvPr>
            <p:ph type="body" idx="1"/>
          </p:nvPr>
        </p:nvSpPr>
        <p:spPr>
          <a:xfrm>
            <a:off x="0" y="1268760"/>
            <a:ext cx="9029100" cy="1143000"/>
          </a:xfrm>
          <a:prstGeom prst="rect">
            <a:avLst/>
          </a:prstGeom>
        </p:spPr>
        <p:txBody>
          <a:bodyPr lIns="91425" tIns="91425" rIns="91425" bIns="91425" anchor="t" anchorCtr="0">
            <a:noAutofit/>
          </a:bodyPr>
          <a:lstStyle/>
          <a:p>
            <a:pPr marL="0" lvl="0" indent="0" algn="l" rtl="0">
              <a:spcBef>
                <a:spcPts val="0"/>
              </a:spcBef>
              <a:buNone/>
            </a:pPr>
            <a:r>
              <a:rPr lang="en-SG" sz="1800" dirty="0"/>
              <a:t>Zhao Yi Yan, “We are allowed to use physics to understand the movement around us, therefore it was very relatable. Apart from what we were taught, I did a lot of reading on the movement relating to the movement.”</a:t>
            </a:r>
          </a:p>
        </p:txBody>
      </p:sp>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457200" y="533400"/>
            <a:ext cx="8229600" cy="1143000"/>
          </a:xfrm>
          <a:prstGeom prst="rect">
            <a:avLst/>
          </a:prstGeom>
        </p:spPr>
        <p:txBody>
          <a:bodyPr lIns="91425" tIns="91425" rIns="91425" bIns="91425" anchor="ctr" anchorCtr="0">
            <a:noAutofit/>
          </a:bodyPr>
          <a:lstStyle/>
          <a:p>
            <a:pPr lvl="0" algn="ctr" rtl="0">
              <a:spcBef>
                <a:spcPts val="0"/>
              </a:spcBef>
              <a:buNone/>
            </a:pPr>
            <a:r>
              <a:rPr lang="en-SG" sz="4400">
                <a:solidFill>
                  <a:srgbClr val="009900"/>
                </a:solidFill>
                <a:latin typeface="Calibri"/>
                <a:ea typeface="Calibri"/>
                <a:cs typeface="Calibri"/>
                <a:sym typeface="Calibri"/>
              </a:rPr>
              <a:t>Sample Student Report</a:t>
            </a:r>
          </a:p>
        </p:txBody>
      </p:sp>
      <p:pic>
        <p:nvPicPr>
          <p:cNvPr id="251" name="Shape 251"/>
          <p:cNvPicPr preferRelativeResize="0"/>
          <p:nvPr/>
        </p:nvPicPr>
        <p:blipFill>
          <a:blip r:embed="rId3">
            <a:alphaModFix/>
          </a:blip>
          <a:stretch>
            <a:fillRect/>
          </a:stretch>
        </p:blipFill>
        <p:spPr>
          <a:xfrm>
            <a:off x="0" y="1268760"/>
            <a:ext cx="9144000" cy="1520753"/>
          </a:xfrm>
          <a:prstGeom prst="rect">
            <a:avLst/>
          </a:prstGeom>
          <a:noFill/>
          <a:ln>
            <a:noFill/>
          </a:ln>
        </p:spPr>
      </p:pic>
      <p:pic>
        <p:nvPicPr>
          <p:cNvPr id="252" name="Shape 252"/>
          <p:cNvPicPr preferRelativeResize="0"/>
          <p:nvPr/>
        </p:nvPicPr>
        <p:blipFill>
          <a:blip r:embed="rId4">
            <a:alphaModFix/>
          </a:blip>
          <a:stretch>
            <a:fillRect/>
          </a:stretch>
        </p:blipFill>
        <p:spPr>
          <a:xfrm>
            <a:off x="0" y="2789525"/>
            <a:ext cx="1875677" cy="4068475"/>
          </a:xfrm>
          <a:prstGeom prst="rect">
            <a:avLst/>
          </a:prstGeom>
          <a:noFill/>
          <a:ln>
            <a:noFill/>
          </a:ln>
        </p:spPr>
      </p:pic>
      <p:pic>
        <p:nvPicPr>
          <p:cNvPr id="253" name="Shape 253"/>
          <p:cNvPicPr preferRelativeResize="0"/>
          <p:nvPr/>
        </p:nvPicPr>
        <p:blipFill>
          <a:blip r:embed="rId5">
            <a:alphaModFix/>
          </a:blip>
          <a:stretch>
            <a:fillRect/>
          </a:stretch>
        </p:blipFill>
        <p:spPr>
          <a:xfrm>
            <a:off x="1875683" y="2841092"/>
            <a:ext cx="1616197" cy="4016908"/>
          </a:xfrm>
          <a:prstGeom prst="rect">
            <a:avLst/>
          </a:prstGeom>
          <a:noFill/>
          <a:ln>
            <a:noFill/>
          </a:ln>
        </p:spPr>
      </p:pic>
      <p:pic>
        <p:nvPicPr>
          <p:cNvPr id="254" name="Shape 254"/>
          <p:cNvPicPr preferRelativeResize="0"/>
          <p:nvPr/>
        </p:nvPicPr>
        <p:blipFill>
          <a:blip r:embed="rId6">
            <a:alphaModFix/>
          </a:blip>
          <a:stretch>
            <a:fillRect/>
          </a:stretch>
        </p:blipFill>
        <p:spPr>
          <a:xfrm>
            <a:off x="3481477" y="2841092"/>
            <a:ext cx="1594579" cy="4016907"/>
          </a:xfrm>
          <a:prstGeom prst="rect">
            <a:avLst/>
          </a:prstGeom>
          <a:noFill/>
          <a:ln>
            <a:noFill/>
          </a:ln>
        </p:spPr>
      </p:pic>
      <p:pic>
        <p:nvPicPr>
          <p:cNvPr id="255" name="Shape 255"/>
          <p:cNvPicPr preferRelativeResize="0"/>
          <p:nvPr/>
        </p:nvPicPr>
        <p:blipFill>
          <a:blip r:embed="rId7">
            <a:alphaModFix/>
          </a:blip>
          <a:stretch>
            <a:fillRect/>
          </a:stretch>
        </p:blipFill>
        <p:spPr>
          <a:xfrm>
            <a:off x="5087275" y="2828214"/>
            <a:ext cx="3888850" cy="1096085"/>
          </a:xfrm>
          <a:prstGeom prst="rect">
            <a:avLst/>
          </a:prstGeom>
          <a:noFill/>
          <a:ln>
            <a:noFill/>
          </a:ln>
        </p:spPr>
      </p:pic>
      <p:pic>
        <p:nvPicPr>
          <p:cNvPr id="256" name="Shape 256"/>
          <p:cNvPicPr preferRelativeResize="0"/>
          <p:nvPr/>
        </p:nvPicPr>
        <p:blipFill>
          <a:blip r:embed="rId8">
            <a:alphaModFix/>
          </a:blip>
          <a:stretch>
            <a:fillRect/>
          </a:stretch>
        </p:blipFill>
        <p:spPr>
          <a:xfrm>
            <a:off x="5102750" y="4070000"/>
            <a:ext cx="3888850" cy="1028075"/>
          </a:xfrm>
          <a:prstGeom prst="rect">
            <a:avLst/>
          </a:prstGeom>
          <a:noFill/>
          <a:ln>
            <a:noFill/>
          </a:ln>
        </p:spPr>
      </p:pic>
      <p:pic>
        <p:nvPicPr>
          <p:cNvPr id="257" name="Shape 257"/>
          <p:cNvPicPr preferRelativeResize="0"/>
          <p:nvPr/>
        </p:nvPicPr>
        <p:blipFill>
          <a:blip r:embed="rId9">
            <a:alphaModFix/>
          </a:blip>
          <a:stretch>
            <a:fillRect/>
          </a:stretch>
        </p:blipFill>
        <p:spPr>
          <a:xfrm>
            <a:off x="5076056" y="5167575"/>
            <a:ext cx="3986393" cy="16904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899592" y="620688"/>
            <a:ext cx="6144900" cy="9005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SG" sz="4400" dirty="0">
                <a:solidFill>
                  <a:srgbClr val="009900"/>
                </a:solidFill>
                <a:latin typeface="Calibri"/>
                <a:ea typeface="Calibri"/>
                <a:cs typeface="Calibri"/>
                <a:sym typeface="Calibri"/>
              </a:rPr>
              <a:t>Perception Survey Results</a:t>
            </a:r>
          </a:p>
        </p:txBody>
      </p:sp>
      <p:graphicFrame>
        <p:nvGraphicFramePr>
          <p:cNvPr id="5" name="Object 1"/>
          <p:cNvGraphicFramePr/>
          <p:nvPr/>
        </p:nvGraphicFramePr>
        <p:xfrm>
          <a:off x="0" y="1268760"/>
          <a:ext cx="9143999" cy="558924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107504" y="1412776"/>
            <a:ext cx="8820472" cy="5472608"/>
          </a:xfrm>
          <a:prstGeom prst="rect">
            <a:avLst/>
          </a:prstGeom>
        </p:spPr>
        <p:txBody>
          <a:bodyPr lIns="91425" tIns="91425" rIns="91425" bIns="91425" anchor="t" anchorCtr="0">
            <a:noAutofit/>
          </a:bodyPr>
          <a:lstStyle/>
          <a:p>
            <a:r>
              <a:rPr lang="en-SG" sz="2000" b="1" dirty="0" smtClean="0">
                <a:solidFill>
                  <a:schemeClr val="accent1">
                    <a:lumMod val="50000"/>
                  </a:schemeClr>
                </a:solidFill>
              </a:rPr>
              <a:t>Strategy: </a:t>
            </a:r>
            <a:r>
              <a:rPr lang="en-SG" sz="2000" b="1" dirty="0">
                <a:solidFill>
                  <a:schemeClr val="accent1">
                    <a:lumMod val="50000"/>
                  </a:schemeClr>
                </a:solidFill>
              </a:rPr>
              <a:t>Predict-Explain-Observe-Explain (PEOE</a:t>
            </a:r>
            <a:r>
              <a:rPr lang="en-SG" sz="2000" b="1" dirty="0" smtClean="0">
                <a:solidFill>
                  <a:schemeClr val="accent1">
                    <a:lumMod val="50000"/>
                  </a:schemeClr>
                </a:solidFill>
              </a:rPr>
              <a:t>). </a:t>
            </a:r>
          </a:p>
          <a:p>
            <a:r>
              <a:rPr lang="en-SG" sz="2000" b="1" dirty="0" smtClean="0"/>
              <a:t>Students are given </a:t>
            </a:r>
            <a:r>
              <a:rPr lang="en-SG" sz="2000" b="1" dirty="0"/>
              <a:t>a </a:t>
            </a:r>
            <a:r>
              <a:rPr lang="en-SG" sz="2000" b="1" dirty="0" smtClean="0"/>
              <a:t>description (motion), to </a:t>
            </a:r>
            <a:r>
              <a:rPr lang="en-SG" sz="2000" b="1" dirty="0"/>
              <a:t>predict the motion graphs, </a:t>
            </a:r>
            <a:r>
              <a:rPr lang="en-SG" sz="2000" b="1" dirty="0" smtClean="0"/>
              <a:t>&amp; </a:t>
            </a:r>
            <a:r>
              <a:rPr lang="en-SG" sz="2000" b="1" dirty="0"/>
              <a:t>explain amongst pair/group how and why their graphs (prediction</a:t>
            </a:r>
            <a:r>
              <a:rPr lang="en-SG" sz="2000" b="1" dirty="0" smtClean="0"/>
              <a:t>)</a:t>
            </a:r>
          </a:p>
          <a:p>
            <a:r>
              <a:rPr lang="en-SG" sz="2000" b="1" dirty="0" smtClean="0"/>
              <a:t>Subsequently</a:t>
            </a:r>
            <a:r>
              <a:rPr lang="en-SG" sz="2000" b="1" dirty="0"/>
              <a:t>, each group reached a mutual solution (prediction), </a:t>
            </a:r>
            <a:r>
              <a:rPr lang="en-SG" sz="2000" b="1" dirty="0" smtClean="0">
                <a:solidFill>
                  <a:srgbClr val="FF0000"/>
                </a:solidFill>
              </a:rPr>
              <a:t>white-board</a:t>
            </a:r>
            <a:r>
              <a:rPr lang="en-SG" sz="2000" b="1" dirty="0" smtClean="0"/>
              <a:t> sharing with class, </a:t>
            </a:r>
            <a:r>
              <a:rPr lang="en-SG" sz="2000" b="1" dirty="0"/>
              <a:t>their ideas (predicted graphs</a:t>
            </a:r>
            <a:r>
              <a:rPr lang="en-SG" sz="2000" b="1" dirty="0" smtClean="0"/>
              <a:t>)</a:t>
            </a:r>
          </a:p>
          <a:p>
            <a:endParaRPr lang="en-SG" sz="1200" b="1" dirty="0"/>
          </a:p>
          <a:p>
            <a:r>
              <a:rPr lang="en-SG" sz="2000" b="1" dirty="0" smtClean="0"/>
              <a:t>Next, students paired up &amp; </a:t>
            </a:r>
            <a:r>
              <a:rPr lang="en-SG" sz="2000" b="1" dirty="0"/>
              <a:t>perform data </a:t>
            </a:r>
            <a:r>
              <a:rPr lang="en-SG" sz="2000" b="1" dirty="0" smtClean="0"/>
              <a:t>collection, using video-capture </a:t>
            </a:r>
            <a:r>
              <a:rPr lang="en-SG" sz="2000" b="1" dirty="0"/>
              <a:t>of the motion and video analysis (Tracker), </a:t>
            </a:r>
            <a:r>
              <a:rPr lang="en-SG" sz="2000" b="1" dirty="0" smtClean="0"/>
              <a:t>and </a:t>
            </a:r>
            <a:r>
              <a:rPr lang="en-SG" sz="2000" b="1" dirty="0"/>
              <a:t>recorded individually their observations and result (graphs). </a:t>
            </a:r>
            <a:endParaRPr lang="en-SG" sz="2000" b="1" dirty="0" smtClean="0"/>
          </a:p>
          <a:p>
            <a:r>
              <a:rPr lang="en-SG" sz="2000" b="1" dirty="0" smtClean="0"/>
              <a:t>Meanwhile</a:t>
            </a:r>
            <a:r>
              <a:rPr lang="en-SG" sz="2000" b="1" dirty="0"/>
              <a:t>, the teacher guided the students to make observations </a:t>
            </a:r>
            <a:r>
              <a:rPr lang="en-SG" sz="2000" b="1" dirty="0" smtClean="0"/>
              <a:t>    that </a:t>
            </a:r>
            <a:r>
              <a:rPr lang="en-SG" sz="2000" b="1" dirty="0"/>
              <a:t>are relevant to target concepts. </a:t>
            </a:r>
            <a:endParaRPr lang="en-SG" sz="2000" b="1" dirty="0" smtClean="0"/>
          </a:p>
          <a:p>
            <a:r>
              <a:rPr lang="en-SG" sz="2000" b="1" dirty="0" smtClean="0"/>
              <a:t>Groups made explanations </a:t>
            </a:r>
            <a:r>
              <a:rPr lang="en-SG" sz="2000" b="1" dirty="0"/>
              <a:t>in their presentations via </a:t>
            </a:r>
            <a:r>
              <a:rPr lang="en-SG" sz="2000" b="1" dirty="0">
                <a:solidFill>
                  <a:srgbClr val="FF0000"/>
                </a:solidFill>
              </a:rPr>
              <a:t>white-boarding session</a:t>
            </a:r>
            <a:r>
              <a:rPr lang="en-SG" sz="2000" b="1" dirty="0"/>
              <a:t>. </a:t>
            </a:r>
            <a:r>
              <a:rPr lang="en-SG" sz="2000" b="1" dirty="0" smtClean="0"/>
              <a:t>Discrepancies </a:t>
            </a:r>
            <a:r>
              <a:rPr lang="en-SG" sz="2000" b="1" dirty="0"/>
              <a:t>between observations and predictions, and groups’ observations were discussed and resolved. </a:t>
            </a:r>
            <a:endParaRPr lang="en-SG" sz="2000" b="1" dirty="0" smtClean="0"/>
          </a:p>
          <a:p>
            <a:endParaRPr lang="en-SG" sz="1200" b="1" dirty="0" smtClean="0"/>
          </a:p>
          <a:p>
            <a:r>
              <a:rPr lang="en-GB" sz="2000" b="1" u="sng" dirty="0" smtClean="0">
                <a:hlinkClick r:id="rId3"/>
              </a:rPr>
              <a:t>http</a:t>
            </a:r>
            <a:r>
              <a:rPr lang="en-GB" sz="2000" b="1" u="sng" dirty="0">
                <a:hlinkClick r:id="rId3"/>
              </a:rPr>
              <a:t>://</a:t>
            </a:r>
            <a:r>
              <a:rPr lang="en-GB" sz="2000" b="1" u="sng" dirty="0" smtClean="0">
                <a:hlinkClick r:id="rId3"/>
              </a:rPr>
              <a:t>weelookang.blogspot.sg/2014/02/tracker-workshop-at-national-jc.html</a:t>
            </a:r>
            <a:endParaRPr lang="en-SG" sz="2000" b="1" dirty="0"/>
          </a:p>
        </p:txBody>
      </p:sp>
      <p:sp>
        <p:nvSpPr>
          <p:cNvPr id="134" name="Shape 134"/>
          <p:cNvSpPr txBox="1">
            <a:spLocks noGrp="1"/>
          </p:cNvSpPr>
          <p:nvPr>
            <p:ph type="title"/>
          </p:nvPr>
        </p:nvSpPr>
        <p:spPr>
          <a:xfrm>
            <a:off x="107504" y="728201"/>
            <a:ext cx="3384376" cy="900599"/>
          </a:xfrm>
          <a:prstGeom prst="rect">
            <a:avLst/>
          </a:prstGeom>
          <a:noFill/>
          <a:ln>
            <a:noFill/>
          </a:ln>
        </p:spPr>
        <p:txBody>
          <a:bodyPr lIns="91425" tIns="45700" rIns="91425" bIns="45700" anchor="ctr" anchorCtr="0">
            <a:normAutofit/>
          </a:bodyPr>
          <a:lstStyle/>
          <a:p>
            <a:pPr marL="0" marR="0" lvl="0" indent="0" algn="ctr" rtl="0">
              <a:spcBef>
                <a:spcPts val="0"/>
              </a:spcBef>
              <a:spcAft>
                <a:spcPts val="0"/>
              </a:spcAft>
              <a:buSzPct val="25000"/>
              <a:buNone/>
            </a:pPr>
            <a:r>
              <a:rPr lang="en-SG" sz="3200" dirty="0" smtClean="0">
                <a:solidFill>
                  <a:srgbClr val="FF0000"/>
                </a:solidFill>
                <a:latin typeface="Calibri"/>
                <a:ea typeface="Calibri"/>
                <a:cs typeface="Calibri"/>
                <a:sym typeface="Calibri"/>
              </a:rPr>
              <a:t>Approach:</a:t>
            </a:r>
            <a:endParaRPr lang="en-SG" sz="3200"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xmlns="" val="1071217888"/>
      </p:ext>
    </p:extLst>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579987" y="1196752"/>
            <a:ext cx="8229600" cy="4593300"/>
          </a:xfrm>
          <a:prstGeom prst="rect">
            <a:avLst/>
          </a:prstGeom>
        </p:spPr>
        <p:txBody>
          <a:bodyPr lIns="91425" tIns="91425" rIns="91425" bIns="91425" anchor="t" anchorCtr="0">
            <a:normAutofit/>
          </a:bodyPr>
          <a:lstStyle/>
          <a:p>
            <a:endParaRPr lang="en-SG" sz="1800" dirty="0">
              <a:solidFill>
                <a:srgbClr val="C00000"/>
              </a:solidFill>
            </a:endParaRPr>
          </a:p>
        </p:txBody>
      </p:sp>
      <p:sp>
        <p:nvSpPr>
          <p:cNvPr id="134" name="Shape 134"/>
          <p:cNvSpPr txBox="1">
            <a:spLocks noGrp="1"/>
          </p:cNvSpPr>
          <p:nvPr>
            <p:ph type="title"/>
          </p:nvPr>
        </p:nvSpPr>
        <p:spPr>
          <a:xfrm>
            <a:off x="5344366" y="1736313"/>
            <a:ext cx="3438039" cy="1836703"/>
          </a:xfrm>
          <a:prstGeom prst="rect">
            <a:avLst/>
          </a:prstGeom>
          <a:noFill/>
          <a:ln>
            <a:noFill/>
          </a:ln>
        </p:spPr>
        <p:txBody>
          <a:bodyPr lIns="91425" tIns="45700" rIns="91425" bIns="45700" anchor="ctr" anchorCtr="0">
            <a:normAutofit/>
          </a:bodyPr>
          <a:lstStyle/>
          <a:p>
            <a:pPr marL="0" marR="0" lvl="0" indent="0" rtl="0">
              <a:spcBef>
                <a:spcPts val="0"/>
              </a:spcBef>
              <a:spcAft>
                <a:spcPts val="0"/>
              </a:spcAft>
              <a:buSzPct val="25000"/>
              <a:buNone/>
            </a:pPr>
            <a:r>
              <a:rPr lang="en-SG" sz="2800" dirty="0" smtClean="0">
                <a:solidFill>
                  <a:srgbClr val="009900"/>
                </a:solidFill>
                <a:latin typeface="Calibri"/>
                <a:ea typeface="Calibri"/>
                <a:cs typeface="Calibri"/>
                <a:sym typeface="Calibri"/>
              </a:rPr>
              <a:t>Meaning making through Multiple representations</a:t>
            </a:r>
            <a:endParaRPr lang="en-SG" sz="2800" dirty="0">
              <a:solidFill>
                <a:srgbClr val="009900"/>
              </a:solidFill>
              <a:latin typeface="Calibri"/>
              <a:ea typeface="Calibri"/>
              <a:cs typeface="Calibri"/>
              <a:sym typeface="Calibri"/>
            </a:endParaRPr>
          </a:p>
        </p:txBody>
      </p:sp>
      <p:pic>
        <p:nvPicPr>
          <p:cNvPr id="9" name="Picture 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7511" y="1484784"/>
            <a:ext cx="5390476" cy="3647619"/>
          </a:xfrm>
          <a:prstGeom prst="rect">
            <a:avLst/>
          </a:prstGeom>
        </p:spPr>
      </p:pic>
      <p:pic>
        <p:nvPicPr>
          <p:cNvPr id="11" name="Picture 10"/>
          <p:cNvPicPr>
            <a:picLocks noChangeAspect="1"/>
          </p:cNvPicPr>
          <p:nvPr/>
        </p:nvPicPr>
        <p:blipFill>
          <a:blip r:embed="rId4"/>
          <a:stretch>
            <a:fillRect/>
          </a:stretch>
        </p:blipFill>
        <p:spPr>
          <a:xfrm>
            <a:off x="3921887" y="3594945"/>
            <a:ext cx="4993121" cy="2959045"/>
          </a:xfrm>
          <a:prstGeom prst="rect">
            <a:avLst/>
          </a:prstGeom>
        </p:spPr>
      </p:pic>
    </p:spTree>
    <p:extLst>
      <p:ext uri="{BB962C8B-B14F-4D97-AF65-F5344CB8AC3E}">
        <p14:creationId xmlns:p14="http://schemas.microsoft.com/office/powerpoint/2010/main" xmlns="" val="3492992876"/>
      </p:ext>
    </p:extLst>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0" y="1484784"/>
            <a:ext cx="9144000" cy="5069972"/>
          </a:xfrm>
          <a:prstGeom prst="rect">
            <a:avLst/>
          </a:prstGeom>
        </p:spPr>
        <p:txBody>
          <a:bodyPr lIns="91425" tIns="91425" rIns="91425" bIns="91425" anchor="t" anchorCtr="0">
            <a:normAutofit/>
          </a:bodyPr>
          <a:lstStyle/>
          <a:p>
            <a:r>
              <a:rPr lang="en-US" sz="2000" b="1" dirty="0"/>
              <a:t>Multiple representations – part of being a scientist &amp; a language of science.</a:t>
            </a:r>
          </a:p>
          <a:p>
            <a:r>
              <a:rPr lang="en-SG" sz="2000" b="1" dirty="0"/>
              <a:t>Meaning making – give them a context and discuss, different representations of the same motion </a:t>
            </a:r>
            <a:endParaRPr lang="en-US" sz="2000" b="1" dirty="0"/>
          </a:p>
          <a:p>
            <a:endParaRPr lang="en-US" sz="2000" b="1" dirty="0"/>
          </a:p>
          <a:p>
            <a:r>
              <a:rPr lang="en-US" sz="2000" b="1" dirty="0"/>
              <a:t>VA experiences utilize multiple representations that provide excellent opportunities for students not only to develop the conceptual understanding, but also to develop scientific investigation and inquiry skills at the same time. Students are provided an excellent opportunity to become involved in the "active process" of learning science while doing science.</a:t>
            </a:r>
          </a:p>
          <a:p>
            <a:endParaRPr lang="en-US" sz="2000" b="1" dirty="0" smtClean="0"/>
          </a:p>
          <a:p>
            <a:r>
              <a:rPr lang="en-US" sz="2000" b="1" dirty="0" smtClean="0"/>
              <a:t>Provide </a:t>
            </a:r>
            <a:r>
              <a:rPr lang="en-US" sz="2000" b="1" dirty="0"/>
              <a:t>activities involving modeling offer students “an idea of how a real physicist works in determining equations that fit the study being made” (Rios &amp; </a:t>
            </a:r>
            <a:r>
              <a:rPr lang="en-US" sz="2000" b="1" dirty="0" err="1"/>
              <a:t>Madhavan</a:t>
            </a:r>
            <a:r>
              <a:rPr lang="en-US" sz="2000" b="1" dirty="0"/>
              <a:t>, 2000, p. </a:t>
            </a:r>
            <a:r>
              <a:rPr lang="en-US" sz="2000" b="1" dirty="0" smtClean="0"/>
              <a:t>95)</a:t>
            </a:r>
          </a:p>
          <a:p>
            <a:r>
              <a:rPr lang="en-US" sz="2000" b="1" dirty="0" smtClean="0"/>
              <a:t> encourages self-directed learning and use </a:t>
            </a:r>
            <a:r>
              <a:rPr lang="en-US" sz="2000" b="1" dirty="0"/>
              <a:t>it for independent </a:t>
            </a:r>
            <a:r>
              <a:rPr lang="en-US" sz="2000" b="1" dirty="0" smtClean="0"/>
              <a:t>projects</a:t>
            </a:r>
            <a:endParaRPr sz="2000" b="1" dirty="0"/>
          </a:p>
        </p:txBody>
      </p:sp>
      <p:sp>
        <p:nvSpPr>
          <p:cNvPr id="134" name="Shape 134"/>
          <p:cNvSpPr txBox="1">
            <a:spLocks noGrp="1"/>
          </p:cNvSpPr>
          <p:nvPr>
            <p:ph type="title"/>
          </p:nvPr>
        </p:nvSpPr>
        <p:spPr>
          <a:xfrm>
            <a:off x="458288" y="836712"/>
            <a:ext cx="6850015" cy="900599"/>
          </a:xfrm>
          <a:prstGeom prst="rect">
            <a:avLst/>
          </a:prstGeom>
          <a:noFill/>
          <a:ln>
            <a:noFill/>
          </a:ln>
        </p:spPr>
        <p:txBody>
          <a:bodyPr lIns="91425" tIns="45700" rIns="91425" bIns="45700" anchor="ctr" anchorCtr="0">
            <a:normAutofit/>
          </a:bodyPr>
          <a:lstStyle/>
          <a:p>
            <a:pPr lvl="0">
              <a:buSzPct val="25000"/>
            </a:pPr>
            <a:r>
              <a:rPr lang="en-US" sz="3200" b="1" dirty="0" smtClean="0">
                <a:solidFill>
                  <a:srgbClr val="00B050"/>
                </a:solidFill>
              </a:rPr>
              <a:t>Pedagogical </a:t>
            </a:r>
            <a:r>
              <a:rPr lang="en-US" sz="3200" b="1" dirty="0">
                <a:solidFill>
                  <a:srgbClr val="00B050"/>
                </a:solidFill>
              </a:rPr>
              <a:t>tool</a:t>
            </a:r>
            <a:endParaRPr lang="en-SG" sz="3200" b="1" dirty="0">
              <a:solidFill>
                <a:srgbClr val="00B050"/>
              </a:solidFill>
              <a:latin typeface="Calibri"/>
              <a:ea typeface="Calibri"/>
              <a:cs typeface="Calibri"/>
              <a:sym typeface="Calibri"/>
            </a:endParaRPr>
          </a:p>
        </p:txBody>
      </p:sp>
    </p:spTree>
    <p:extLst>
      <p:ext uri="{BB962C8B-B14F-4D97-AF65-F5344CB8AC3E}">
        <p14:creationId xmlns:p14="http://schemas.microsoft.com/office/powerpoint/2010/main" xmlns="" val="28932157"/>
      </p:ext>
    </p:extLst>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0" y="1499996"/>
            <a:ext cx="9144000" cy="4593300"/>
          </a:xfrm>
          <a:prstGeom prst="rect">
            <a:avLst/>
          </a:prstGeom>
        </p:spPr>
        <p:txBody>
          <a:bodyPr lIns="91425" tIns="91425" rIns="91425" bIns="91425" anchor="t" anchorCtr="0">
            <a:noAutofit/>
          </a:bodyPr>
          <a:lstStyle/>
          <a:p>
            <a:r>
              <a:rPr lang="en-SG" sz="2000" b="1" dirty="0"/>
              <a:t>Continuing, the students were asked “What if a ball is tossed into the air? How do you think the motion would differ, or similar?’ “How can you find out?”</a:t>
            </a:r>
          </a:p>
          <a:p>
            <a:endParaRPr lang="en-SG" sz="1200" b="1" dirty="0"/>
          </a:p>
          <a:p>
            <a:r>
              <a:rPr lang="en-SG" sz="2000" b="1" dirty="0"/>
              <a:t>The students were asked to make predictions first, and went on to design their investigation.</a:t>
            </a:r>
          </a:p>
          <a:p>
            <a:endParaRPr lang="en-SG" sz="1200" b="1" dirty="0"/>
          </a:p>
          <a:p>
            <a:r>
              <a:rPr lang="en-SG" sz="2000" b="1" dirty="0"/>
              <a:t>Each group was allowed to make their own video and perform the Tracker analysis, although alternative was provided – pre-loaded videos.</a:t>
            </a:r>
          </a:p>
          <a:p>
            <a:pPr marL="203200" indent="0">
              <a:buNone/>
            </a:pPr>
            <a:r>
              <a:rPr lang="en-SG" sz="2000" b="1" dirty="0"/>
              <a:t> </a:t>
            </a:r>
          </a:p>
          <a:p>
            <a:r>
              <a:rPr lang="en-SG" sz="2000" b="1" dirty="0"/>
              <a:t>The lesson culminated with individual group presentation in a white-boarding session, the students were asked to </a:t>
            </a:r>
            <a:r>
              <a:rPr lang="en-SG" sz="2000" b="1" dirty="0" err="1"/>
              <a:t>analyze</a:t>
            </a:r>
            <a:r>
              <a:rPr lang="en-SG" sz="2000" b="1" dirty="0"/>
              <a:t>, compare, contrast and criticize the groups’ observations</a:t>
            </a:r>
            <a:r>
              <a:rPr lang="en-SG" sz="2000" b="1" dirty="0" smtClean="0"/>
              <a:t>.</a:t>
            </a:r>
          </a:p>
          <a:p>
            <a:endParaRPr lang="en-US" sz="1200" b="1" dirty="0"/>
          </a:p>
          <a:p>
            <a:r>
              <a:rPr lang="en-GB" sz="2000" b="1" u="sng" dirty="0">
                <a:hlinkClick r:id="rId3"/>
              </a:rPr>
              <a:t>http://www.cabrillo.edu/~dbrown/tracker/</a:t>
            </a:r>
            <a:r>
              <a:rPr lang="en-GB" sz="2000" b="1" dirty="0"/>
              <a:t> </a:t>
            </a:r>
            <a:r>
              <a:rPr lang="en-GB" sz="2000" b="1" dirty="0" smtClean="0"/>
              <a:t> - video ‘ball tossup’</a:t>
            </a:r>
            <a:endParaRPr lang="en-SG" sz="2000" b="1" dirty="0"/>
          </a:p>
          <a:p>
            <a:pPr marL="0" lvl="0" indent="0" rtl="0">
              <a:spcBef>
                <a:spcPts val="0"/>
              </a:spcBef>
              <a:buNone/>
            </a:pPr>
            <a:endParaRPr sz="2000" b="1" dirty="0"/>
          </a:p>
        </p:txBody>
      </p:sp>
      <p:sp>
        <p:nvSpPr>
          <p:cNvPr id="2" name="Title 1"/>
          <p:cNvSpPr>
            <a:spLocks noGrp="1"/>
          </p:cNvSpPr>
          <p:nvPr>
            <p:ph type="title"/>
          </p:nvPr>
        </p:nvSpPr>
        <p:spPr/>
        <p:txBody>
          <a:bodyPr/>
          <a:lstStyle/>
          <a:p>
            <a:endParaRPr lang="en-SG"/>
          </a:p>
        </p:txBody>
      </p:sp>
    </p:spTree>
    <p:extLst>
      <p:ext uri="{BB962C8B-B14F-4D97-AF65-F5344CB8AC3E}">
        <p14:creationId xmlns:p14="http://schemas.microsoft.com/office/powerpoint/2010/main" xmlns="" val="4164579564"/>
      </p:ext>
    </p:extLst>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313184" y="1302618"/>
            <a:ext cx="8507288" cy="4593300"/>
          </a:xfrm>
          <a:prstGeom prst="rect">
            <a:avLst/>
          </a:prstGeom>
        </p:spPr>
        <p:txBody>
          <a:bodyPr lIns="91425" tIns="91425" rIns="91425" bIns="91425" anchor="t" anchorCtr="0">
            <a:normAutofit/>
          </a:bodyPr>
          <a:lstStyle/>
          <a:p>
            <a:r>
              <a:rPr lang="en-US" sz="1800" dirty="0" smtClean="0"/>
              <a:t>While doing students encountered experimental error (messiness of real world study) – makes it more </a:t>
            </a:r>
            <a:r>
              <a:rPr lang="en-US" sz="1800" dirty="0"/>
              <a:t>realistic as a scientific process </a:t>
            </a:r>
            <a:endParaRPr lang="en-US" sz="1800" dirty="0" smtClean="0"/>
          </a:p>
          <a:p>
            <a:pPr lvl="1"/>
            <a:r>
              <a:rPr lang="en-US" sz="1800" dirty="0"/>
              <a:t> error </a:t>
            </a:r>
            <a:r>
              <a:rPr lang="en-US" sz="1800" dirty="0" smtClean="0"/>
              <a:t>incorporated in the “marking</a:t>
            </a:r>
            <a:r>
              <a:rPr lang="en-US" sz="1800" dirty="0"/>
              <a:t>” </a:t>
            </a:r>
            <a:r>
              <a:rPr lang="en-US" sz="1800" dirty="0" smtClean="0"/>
              <a:t>process, marking </a:t>
            </a:r>
            <a:r>
              <a:rPr lang="en-US" sz="1800" dirty="0"/>
              <a:t>the </a:t>
            </a:r>
            <a:r>
              <a:rPr lang="en-US" sz="1800" dirty="0" smtClean="0"/>
              <a:t>exact </a:t>
            </a:r>
            <a:r>
              <a:rPr lang="en-US" sz="1800" dirty="0"/>
              <a:t>same location on the moving object(s) in each </a:t>
            </a:r>
            <a:r>
              <a:rPr lang="en-US" sz="1800" dirty="0" smtClean="0"/>
              <a:t>frame</a:t>
            </a:r>
          </a:p>
          <a:p>
            <a:pPr lvl="1"/>
            <a:r>
              <a:rPr lang="en-US" sz="1800" dirty="0"/>
              <a:t> The quality of </a:t>
            </a:r>
            <a:r>
              <a:rPr lang="en-US" sz="1800" dirty="0" smtClean="0"/>
              <a:t>the </a:t>
            </a:r>
            <a:r>
              <a:rPr lang="en-US" sz="1800" dirty="0"/>
              <a:t>video </a:t>
            </a:r>
            <a:r>
              <a:rPr lang="en-US" sz="1800" dirty="0" smtClean="0"/>
              <a:t>– marking error </a:t>
            </a:r>
            <a:r>
              <a:rPr lang="en-US" sz="1800" dirty="0" err="1" smtClean="0"/>
              <a:t>ito</a:t>
            </a:r>
            <a:r>
              <a:rPr lang="en-US" sz="1800" dirty="0" smtClean="0"/>
              <a:t> timing</a:t>
            </a:r>
          </a:p>
          <a:p>
            <a:pPr lvl="1"/>
            <a:r>
              <a:rPr lang="en-US" sz="1800" dirty="0"/>
              <a:t> </a:t>
            </a:r>
            <a:r>
              <a:rPr lang="en-US" sz="1800" dirty="0" smtClean="0"/>
              <a:t>Calibration error</a:t>
            </a:r>
          </a:p>
          <a:p>
            <a:r>
              <a:rPr lang="en-SG" sz="1800" dirty="0" smtClean="0"/>
              <a:t>Exposure students to this real world (data collection &amp; analysis) issues, helps them to manage sources of error and better experimental designs.</a:t>
            </a:r>
          </a:p>
          <a:p>
            <a:endParaRPr lang="en-SG" sz="1800" dirty="0"/>
          </a:p>
          <a:p>
            <a:endParaRPr lang="en-SG" sz="1800" dirty="0" smtClean="0"/>
          </a:p>
          <a:p>
            <a:endParaRPr lang="en-SG" sz="1800" dirty="0"/>
          </a:p>
        </p:txBody>
      </p:sp>
      <p:sp>
        <p:nvSpPr>
          <p:cNvPr id="134" name="Shape 134"/>
          <p:cNvSpPr txBox="1">
            <a:spLocks noGrp="1"/>
          </p:cNvSpPr>
          <p:nvPr>
            <p:ph type="title"/>
          </p:nvPr>
        </p:nvSpPr>
        <p:spPr>
          <a:xfrm>
            <a:off x="289992" y="728201"/>
            <a:ext cx="3386580" cy="900599"/>
          </a:xfrm>
          <a:prstGeom prst="rect">
            <a:avLst/>
          </a:prstGeom>
          <a:noFill/>
          <a:ln>
            <a:noFill/>
          </a:ln>
        </p:spPr>
        <p:txBody>
          <a:bodyPr lIns="91425" tIns="45700" rIns="91425" bIns="45700" anchor="ctr" anchorCtr="0">
            <a:normAutofit/>
          </a:bodyPr>
          <a:lstStyle/>
          <a:p>
            <a:pPr marL="0" marR="0" lvl="0" indent="0" rtl="0">
              <a:spcBef>
                <a:spcPts val="0"/>
              </a:spcBef>
              <a:spcAft>
                <a:spcPts val="0"/>
              </a:spcAft>
              <a:buSzPct val="25000"/>
              <a:buNone/>
            </a:pPr>
            <a:r>
              <a:rPr lang="en-SG" sz="3200" dirty="0" smtClean="0">
                <a:solidFill>
                  <a:srgbClr val="009900"/>
                </a:solidFill>
                <a:latin typeface="Calibri"/>
                <a:ea typeface="Calibri"/>
                <a:cs typeface="Calibri"/>
                <a:sym typeface="Calibri"/>
              </a:rPr>
              <a:t>Other practices ..</a:t>
            </a:r>
            <a:endParaRPr lang="en-SG" sz="3200" dirty="0">
              <a:solidFill>
                <a:srgbClr val="009900"/>
              </a:solidFill>
              <a:latin typeface="Calibri"/>
              <a:ea typeface="Calibri"/>
              <a:cs typeface="Calibri"/>
              <a:sym typeface="Calibri"/>
            </a:endParaRPr>
          </a:p>
        </p:txBody>
      </p:sp>
      <p:pic>
        <p:nvPicPr>
          <p:cNvPr id="4" name="Picture 3"/>
          <p:cNvPicPr/>
          <p:nvPr/>
        </p:nvPicPr>
        <p:blipFill>
          <a:blip r:embed="rId3"/>
          <a:stretch>
            <a:fillRect/>
          </a:stretch>
        </p:blipFill>
        <p:spPr>
          <a:xfrm>
            <a:off x="4067944" y="3678882"/>
            <a:ext cx="4932040" cy="3062486"/>
          </a:xfrm>
          <a:prstGeom prst="rect">
            <a:avLst/>
          </a:prstGeom>
        </p:spPr>
      </p:pic>
      <p:sp>
        <p:nvSpPr>
          <p:cNvPr id="2" name="TextBox 1"/>
          <p:cNvSpPr txBox="1"/>
          <p:nvPr/>
        </p:nvSpPr>
        <p:spPr>
          <a:xfrm>
            <a:off x="179512" y="3840896"/>
            <a:ext cx="4104456" cy="2862322"/>
          </a:xfrm>
          <a:prstGeom prst="rect">
            <a:avLst/>
          </a:prstGeom>
          <a:noFill/>
        </p:spPr>
        <p:txBody>
          <a:bodyPr wrap="square" rtlCol="0">
            <a:spAutoFit/>
          </a:bodyPr>
          <a:lstStyle/>
          <a:p>
            <a:r>
              <a:rPr lang="en-GB" sz="1800" b="1" dirty="0">
                <a:solidFill>
                  <a:srgbClr val="C00000"/>
                </a:solidFill>
              </a:rPr>
              <a:t>EXTEND LEARNING – Model </a:t>
            </a:r>
            <a:r>
              <a:rPr lang="en-GB" sz="1800" b="1" dirty="0" smtClean="0">
                <a:solidFill>
                  <a:srgbClr val="C00000"/>
                </a:solidFill>
              </a:rPr>
              <a:t>Building.</a:t>
            </a:r>
            <a:endParaRPr lang="en-US" sz="1800" b="1" dirty="0" smtClean="0">
              <a:solidFill>
                <a:srgbClr val="C00000"/>
              </a:solidFill>
            </a:endParaRPr>
          </a:p>
          <a:p>
            <a:r>
              <a:rPr lang="en-US" sz="1800" b="1" dirty="0" smtClean="0">
                <a:solidFill>
                  <a:srgbClr val="C00000"/>
                </a:solidFill>
              </a:rPr>
              <a:t>By </a:t>
            </a:r>
            <a:r>
              <a:rPr lang="en-US" sz="1800" b="1" dirty="0">
                <a:solidFill>
                  <a:srgbClr val="C00000"/>
                </a:solidFill>
              </a:rPr>
              <a:t>overlaying simple dynamic particle model on the video, allows a comparison the Model created and the activated motion map.</a:t>
            </a:r>
          </a:p>
          <a:p>
            <a:pPr marL="203200"/>
            <a:endParaRPr lang="en-US" sz="1800" b="1" dirty="0">
              <a:solidFill>
                <a:srgbClr val="C00000"/>
              </a:solidFill>
            </a:endParaRPr>
          </a:p>
          <a:p>
            <a:r>
              <a:rPr lang="en-US" sz="1800" b="1" dirty="0">
                <a:solidFill>
                  <a:srgbClr val="C00000"/>
                </a:solidFill>
              </a:rPr>
              <a:t>As such differentiation of instruction and learning for the students occur</a:t>
            </a:r>
            <a:r>
              <a:rPr lang="en-US" sz="1800" b="1" dirty="0" smtClean="0">
                <a:solidFill>
                  <a:srgbClr val="C00000"/>
                </a:solidFill>
              </a:rPr>
              <a:t>.</a:t>
            </a:r>
            <a:endParaRPr lang="en-US" sz="1800" dirty="0">
              <a:solidFill>
                <a:srgbClr val="C00000"/>
              </a:solidFill>
            </a:endParaRPr>
          </a:p>
        </p:txBody>
      </p:sp>
    </p:spTree>
    <p:extLst>
      <p:ext uri="{BB962C8B-B14F-4D97-AF65-F5344CB8AC3E}">
        <p14:creationId xmlns:p14="http://schemas.microsoft.com/office/powerpoint/2010/main" xmlns="" val="2526607761"/>
      </p:ext>
    </p:extLst>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0" y="1440160"/>
            <a:ext cx="3591679" cy="5805264"/>
          </a:xfrm>
          <a:prstGeom prst="rect">
            <a:avLst/>
          </a:prstGeom>
        </p:spPr>
        <p:txBody>
          <a:bodyPr lIns="91425" tIns="91425" rIns="91425" bIns="91425" anchor="t" anchorCtr="0">
            <a:normAutofit/>
          </a:bodyPr>
          <a:lstStyle/>
          <a:p>
            <a:r>
              <a:rPr lang="en-US" sz="1800" b="1" dirty="0" smtClean="0"/>
              <a:t>As </a:t>
            </a:r>
            <a:r>
              <a:rPr lang="en-US" sz="1800" b="1" dirty="0"/>
              <a:t>the curriculum progresses, students are challenged to apply their knowledge of VA onto topics (terminal velocity, force, energy conservation) and extend their learning with modeling. </a:t>
            </a:r>
            <a:endParaRPr lang="en-US" sz="1800" b="1" dirty="0" smtClean="0"/>
          </a:p>
          <a:p>
            <a:endParaRPr lang="en-SG" sz="1800" b="1" dirty="0"/>
          </a:p>
          <a:p>
            <a:r>
              <a:rPr lang="en-US" sz="1800" b="1" dirty="0"/>
              <a:t>This practice </a:t>
            </a:r>
            <a:r>
              <a:rPr lang="en-US" sz="1800" b="1" dirty="0" smtClean="0"/>
              <a:t>will continue </a:t>
            </a:r>
            <a:r>
              <a:rPr lang="en-US" sz="1800" b="1" dirty="0"/>
              <a:t>to deepen their conceptual understanding as they move onto grades 11 &amp; 12, and are ready and more apt to learn with </a:t>
            </a:r>
            <a:r>
              <a:rPr lang="en-US" sz="1800" b="1" dirty="0" smtClean="0"/>
              <a:t>modelling building and simulations </a:t>
            </a:r>
            <a:r>
              <a:rPr lang="en-US" sz="1800" b="1" dirty="0"/>
              <a:t>(multiple representations).    </a:t>
            </a:r>
            <a:endParaRPr lang="en-US" sz="1800" b="1" dirty="0" smtClean="0"/>
          </a:p>
          <a:p>
            <a:pPr marL="203200" indent="0">
              <a:buNone/>
            </a:pPr>
            <a:endParaRPr lang="en-US" sz="1800" b="1" dirty="0" smtClean="0"/>
          </a:p>
          <a:p>
            <a:endParaRPr lang="en-US" sz="1800" b="1" dirty="0"/>
          </a:p>
        </p:txBody>
      </p:sp>
      <p:sp>
        <p:nvSpPr>
          <p:cNvPr id="134" name="Shape 134"/>
          <p:cNvSpPr txBox="1">
            <a:spLocks noGrp="1"/>
          </p:cNvSpPr>
          <p:nvPr>
            <p:ph type="title"/>
          </p:nvPr>
        </p:nvSpPr>
        <p:spPr>
          <a:xfrm>
            <a:off x="105300" y="728201"/>
            <a:ext cx="3386580" cy="900599"/>
          </a:xfrm>
          <a:prstGeom prst="rect">
            <a:avLst/>
          </a:prstGeom>
          <a:noFill/>
          <a:ln>
            <a:noFill/>
          </a:ln>
        </p:spPr>
        <p:txBody>
          <a:bodyPr lIns="91425" tIns="45700" rIns="91425" bIns="45700" anchor="ctr" anchorCtr="0">
            <a:normAutofit/>
          </a:bodyPr>
          <a:lstStyle/>
          <a:p>
            <a:pPr marL="0" marR="0" lvl="0" indent="0" algn="ctr" rtl="0">
              <a:spcBef>
                <a:spcPts val="0"/>
              </a:spcBef>
              <a:spcAft>
                <a:spcPts val="0"/>
              </a:spcAft>
              <a:buSzPct val="25000"/>
              <a:buNone/>
            </a:pPr>
            <a:r>
              <a:rPr lang="en-SG" sz="4400" dirty="0" smtClean="0">
                <a:solidFill>
                  <a:srgbClr val="009900"/>
                </a:solidFill>
                <a:latin typeface="Calibri"/>
                <a:ea typeface="Calibri"/>
                <a:cs typeface="Calibri"/>
                <a:sym typeface="Calibri"/>
              </a:rPr>
              <a:t>What’s Next?</a:t>
            </a:r>
            <a:endParaRPr lang="en-SG" sz="4400" dirty="0">
              <a:solidFill>
                <a:srgbClr val="009900"/>
              </a:solidFill>
              <a:latin typeface="Calibri"/>
              <a:ea typeface="Calibri"/>
              <a:cs typeface="Calibri"/>
              <a:sym typeface="Calibri"/>
            </a:endParaRPr>
          </a:p>
        </p:txBody>
      </p:sp>
      <p:sp>
        <p:nvSpPr>
          <p:cNvPr id="2" name="AutoShape 2" descr="http://2.bp.blogspot.com/-BgAI7GfczZ8/U-HlsRwQRlI/AAAAAAAAjyI/v44aXKrG9R4/s1600/2014-08-06_1620.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SG"/>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720033" y="1440160"/>
            <a:ext cx="5351240" cy="42809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3569593" y="5721152"/>
            <a:ext cx="5652120" cy="1384995"/>
          </a:xfrm>
          <a:prstGeom prst="rect">
            <a:avLst/>
          </a:prstGeom>
          <a:noFill/>
        </p:spPr>
        <p:txBody>
          <a:bodyPr wrap="square" rtlCol="0">
            <a:spAutoFit/>
          </a:bodyPr>
          <a:lstStyle/>
          <a:p>
            <a:r>
              <a:rPr lang="en-SG" b="1" dirty="0">
                <a:hlinkClick r:id="rId4"/>
              </a:rPr>
              <a:t>http://weelookang.blogspot.sg/2014/08/tracker-propulsion-and-projectile-model.html</a:t>
            </a:r>
            <a:r>
              <a:rPr lang="en-SG" b="1" dirty="0"/>
              <a:t/>
            </a:r>
            <a:br>
              <a:rPr lang="en-SG" b="1" dirty="0"/>
            </a:br>
            <a:r>
              <a:rPr lang="en-SG" b="1" dirty="0"/>
              <a:t>g = 9.81 , </a:t>
            </a:r>
            <a:r>
              <a:rPr lang="en-SG" b="1" dirty="0" err="1"/>
              <a:t>Fy</a:t>
            </a:r>
            <a:r>
              <a:rPr lang="en-SG" b="1" dirty="0"/>
              <a:t> = 54, </a:t>
            </a:r>
            <a:r>
              <a:rPr lang="en-SG" b="1" dirty="0" err="1"/>
              <a:t>Fx</a:t>
            </a:r>
            <a:r>
              <a:rPr lang="en-SG" b="1" dirty="0"/>
              <a:t> = 14.5, t1 = 0.05 (arbitrarily assumed)</a:t>
            </a:r>
            <a:br>
              <a:rPr lang="en-SG" b="1" dirty="0"/>
            </a:br>
            <a:r>
              <a:rPr lang="en-SG" b="1" dirty="0" err="1"/>
              <a:t>fx</a:t>
            </a:r>
            <a:r>
              <a:rPr lang="en-SG" b="1" dirty="0"/>
              <a:t> = if(t&lt;t1,Fx,0)</a:t>
            </a:r>
            <a:br>
              <a:rPr lang="en-SG" b="1" dirty="0"/>
            </a:br>
            <a:r>
              <a:rPr lang="en-SG" b="1" dirty="0" err="1"/>
              <a:t>fy</a:t>
            </a:r>
            <a:r>
              <a:rPr lang="en-SG" b="1" dirty="0"/>
              <a:t> = if(t&lt;t1,Fy-m*g,-m*g)</a:t>
            </a:r>
            <a:br>
              <a:rPr lang="en-SG" b="1" dirty="0"/>
            </a:br>
            <a:endParaRPr lang="en-SG" b="1" dirty="0"/>
          </a:p>
        </p:txBody>
      </p:sp>
    </p:spTree>
    <p:extLst>
      <p:ext uri="{BB962C8B-B14F-4D97-AF65-F5344CB8AC3E}">
        <p14:creationId xmlns:p14="http://schemas.microsoft.com/office/powerpoint/2010/main" xmlns="" val="1597809825"/>
      </p:ext>
    </p:extLst>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107504" y="1628800"/>
            <a:ext cx="8856984" cy="5472608"/>
          </a:xfrm>
          <a:prstGeom prst="rect">
            <a:avLst/>
          </a:prstGeom>
        </p:spPr>
        <p:txBody>
          <a:bodyPr lIns="91425" tIns="91425" rIns="91425" bIns="91425" anchor="t" anchorCtr="0">
            <a:normAutofit/>
          </a:bodyPr>
          <a:lstStyle/>
          <a:p>
            <a:pPr>
              <a:spcAft>
                <a:spcPts val="1000"/>
              </a:spcAft>
            </a:pPr>
            <a:r>
              <a:rPr lang="en-SG" sz="1800" b="1" dirty="0" smtClean="0"/>
              <a:t>Planning </a:t>
            </a:r>
            <a:r>
              <a:rPr lang="en-SG" sz="1800" b="1" dirty="0"/>
              <a:t>to teach </a:t>
            </a:r>
            <a:r>
              <a:rPr lang="en-SG" sz="1800" b="1" dirty="0" smtClean="0"/>
              <a:t>unit </a:t>
            </a:r>
            <a:r>
              <a:rPr lang="en-SG" sz="1800" b="1" dirty="0"/>
              <a:t>on Kinematics</a:t>
            </a:r>
            <a:r>
              <a:rPr lang="en-SG" sz="1800" b="1" dirty="0" smtClean="0"/>
              <a:t>, </a:t>
            </a:r>
            <a:r>
              <a:rPr lang="en-SG" sz="1800" b="1" dirty="0"/>
              <a:t>4</a:t>
            </a:r>
            <a:r>
              <a:rPr lang="en-SG" sz="1800" b="1" dirty="0" smtClean="0"/>
              <a:t> </a:t>
            </a:r>
            <a:r>
              <a:rPr lang="en-SG" sz="1800" b="1" dirty="0"/>
              <a:t>teachers </a:t>
            </a:r>
            <a:r>
              <a:rPr lang="en-SG" sz="1800" b="1" dirty="0" smtClean="0"/>
              <a:t>formed professional learning team  (</a:t>
            </a:r>
            <a:r>
              <a:rPr lang="en-SG" sz="1800" b="1" dirty="0"/>
              <a:t>Jolly, 2008; </a:t>
            </a:r>
            <a:r>
              <a:rPr lang="en-SG" sz="1800" b="1" dirty="0" err="1"/>
              <a:t>Vescio</a:t>
            </a:r>
            <a:r>
              <a:rPr lang="en-SG" sz="1800" b="1" dirty="0"/>
              <a:t> et al., 2008) whereby effective student learning is the goal and we work collaboratively to achieve this goal.</a:t>
            </a:r>
          </a:p>
          <a:p>
            <a:pPr>
              <a:spcAft>
                <a:spcPts val="1000"/>
              </a:spcAft>
            </a:pPr>
            <a:r>
              <a:rPr lang="en-SG" sz="1800" b="1" dirty="0"/>
              <a:t>We adopted Instructional Rounds (</a:t>
            </a:r>
            <a:r>
              <a:rPr lang="en-SG" sz="1800" b="1" dirty="0" err="1"/>
              <a:t>Marzano</a:t>
            </a:r>
            <a:r>
              <a:rPr lang="en-SG" sz="1800" b="1" dirty="0"/>
              <a:t>, 2011) </a:t>
            </a:r>
            <a:r>
              <a:rPr lang="en-SG" sz="1800" b="1" dirty="0" smtClean="0"/>
              <a:t>in classroom observation</a:t>
            </a:r>
            <a:r>
              <a:rPr lang="en-SG" sz="1800" b="1" dirty="0"/>
              <a:t>, our team </a:t>
            </a:r>
            <a:r>
              <a:rPr lang="en-SG" sz="1800" b="1" dirty="0" smtClean="0"/>
              <a:t>engaged </a:t>
            </a:r>
            <a:r>
              <a:rPr lang="en-SG" sz="1800" b="1" dirty="0"/>
              <a:t>in active discussion in how to improve quality of our instruction/teaching, </a:t>
            </a:r>
            <a:r>
              <a:rPr lang="en-SG" sz="1800" b="1" dirty="0" smtClean="0"/>
              <a:t>and subsequently, in self-reflection</a:t>
            </a:r>
            <a:r>
              <a:rPr lang="en-SG" sz="1800" b="1" dirty="0"/>
              <a:t>.</a:t>
            </a:r>
          </a:p>
          <a:p>
            <a:pPr>
              <a:spcAft>
                <a:spcPts val="1000"/>
              </a:spcAft>
            </a:pPr>
            <a:r>
              <a:rPr lang="en-US" sz="1800" b="1" dirty="0"/>
              <a:t>We are glad and honored to be able to make </a:t>
            </a:r>
            <a:r>
              <a:rPr lang="en-US" sz="1800" b="1" dirty="0" smtClean="0"/>
              <a:t>contribution </a:t>
            </a:r>
            <a:r>
              <a:rPr lang="en-US" sz="1800" b="1" dirty="0"/>
              <a:t>to fraternity via platforms for sharing with fellow physics teachers </a:t>
            </a:r>
            <a:r>
              <a:rPr lang="en-US" sz="1800" b="1" dirty="0" smtClean="0"/>
              <a:t>via consolidation of </a:t>
            </a:r>
            <a:r>
              <a:rPr lang="en-US" sz="1800" b="1" dirty="0"/>
              <a:t>lesson packages in the online repository and conducting </a:t>
            </a:r>
            <a:r>
              <a:rPr lang="en-US" sz="1800" b="1" dirty="0" smtClean="0"/>
              <a:t>workshop. </a:t>
            </a:r>
          </a:p>
          <a:p>
            <a:pPr marL="203200" indent="0">
              <a:buNone/>
            </a:pPr>
            <a:endParaRPr lang="en-US" sz="1800" b="1" dirty="0" smtClean="0"/>
          </a:p>
          <a:p>
            <a:pPr>
              <a:spcAft>
                <a:spcPts val="1000"/>
              </a:spcAft>
            </a:pPr>
            <a:r>
              <a:rPr lang="en-US" sz="1800" b="1" dirty="0" smtClean="0"/>
              <a:t>Improve in SMK, PCK, quality of lesson plans</a:t>
            </a:r>
          </a:p>
          <a:p>
            <a:pPr>
              <a:spcAft>
                <a:spcPts val="1000"/>
              </a:spcAft>
            </a:pPr>
            <a:r>
              <a:rPr lang="en-US" sz="1800" b="1" dirty="0" smtClean="0"/>
              <a:t>More skilled in making observation</a:t>
            </a:r>
          </a:p>
          <a:p>
            <a:pPr>
              <a:spcAft>
                <a:spcPts val="1000"/>
              </a:spcAft>
            </a:pPr>
            <a:r>
              <a:rPr lang="en-US" sz="1800" b="1" dirty="0" smtClean="0"/>
              <a:t>Increase motivation and self-efficacy</a:t>
            </a:r>
          </a:p>
          <a:p>
            <a:pPr>
              <a:spcAft>
                <a:spcPts val="1000"/>
              </a:spcAft>
            </a:pPr>
            <a:r>
              <a:rPr lang="en-US" sz="1800" b="1" dirty="0" smtClean="0"/>
              <a:t>Develop stronger collegial networks</a:t>
            </a:r>
          </a:p>
        </p:txBody>
      </p:sp>
      <p:sp>
        <p:nvSpPr>
          <p:cNvPr id="134" name="Shape 134"/>
          <p:cNvSpPr txBox="1">
            <a:spLocks noGrp="1"/>
          </p:cNvSpPr>
          <p:nvPr>
            <p:ph type="title"/>
          </p:nvPr>
        </p:nvSpPr>
        <p:spPr>
          <a:xfrm>
            <a:off x="323528" y="908720"/>
            <a:ext cx="6986980" cy="900599"/>
          </a:xfrm>
          <a:prstGeom prst="rect">
            <a:avLst/>
          </a:prstGeom>
          <a:noFill/>
          <a:ln>
            <a:noFill/>
          </a:ln>
        </p:spPr>
        <p:txBody>
          <a:bodyPr lIns="91425" tIns="45700" rIns="91425" bIns="45700" anchor="ctr" anchorCtr="0">
            <a:normAutofit fontScale="90000"/>
          </a:bodyPr>
          <a:lstStyle/>
          <a:p>
            <a:pPr marL="0" marR="0" lvl="0" indent="0" algn="ctr" rtl="0">
              <a:spcBef>
                <a:spcPts val="0"/>
              </a:spcBef>
              <a:spcAft>
                <a:spcPts val="0"/>
              </a:spcAft>
              <a:buSzPct val="25000"/>
              <a:buNone/>
            </a:pPr>
            <a:r>
              <a:rPr lang="en-SG" sz="4400" dirty="0" smtClean="0">
                <a:solidFill>
                  <a:srgbClr val="009900"/>
                </a:solidFill>
                <a:latin typeface="Calibri"/>
                <a:ea typeface="Calibri"/>
                <a:cs typeface="Calibri"/>
                <a:sym typeface="Calibri"/>
              </a:rPr>
              <a:t>Teachers’ Professional Learning</a:t>
            </a:r>
            <a:endParaRPr lang="en-SG" sz="4400" dirty="0">
              <a:solidFill>
                <a:srgbClr val="009900"/>
              </a:solidFill>
              <a:latin typeface="Calibri"/>
              <a:ea typeface="Calibri"/>
              <a:cs typeface="Calibri"/>
              <a:sym typeface="Calibri"/>
            </a:endParaRPr>
          </a:p>
        </p:txBody>
      </p:sp>
    </p:spTree>
    <p:extLst>
      <p:ext uri="{BB962C8B-B14F-4D97-AF65-F5344CB8AC3E}">
        <p14:creationId xmlns:p14="http://schemas.microsoft.com/office/powerpoint/2010/main" xmlns="" val="39270902"/>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Shape 120"/>
          <p:cNvPicPr preferRelativeResize="0"/>
          <p:nvPr/>
        </p:nvPicPr>
        <p:blipFill>
          <a:blip r:embed="rId3">
            <a:alphaModFix/>
          </a:blip>
          <a:stretch>
            <a:fillRect/>
          </a:stretch>
        </p:blipFill>
        <p:spPr>
          <a:xfrm>
            <a:off x="0" y="1112250"/>
            <a:ext cx="9143999" cy="5745749"/>
          </a:xfrm>
          <a:prstGeom prst="rect">
            <a:avLst/>
          </a:prstGeom>
          <a:noFill/>
          <a:ln>
            <a:noFill/>
          </a:ln>
        </p:spPr>
      </p:pic>
      <p:sp>
        <p:nvSpPr>
          <p:cNvPr id="121" name="Shape 121"/>
          <p:cNvSpPr txBox="1"/>
          <p:nvPr/>
        </p:nvSpPr>
        <p:spPr>
          <a:xfrm>
            <a:off x="181500" y="2538350"/>
            <a:ext cx="656999" cy="458100"/>
          </a:xfrm>
          <a:prstGeom prst="rect">
            <a:avLst/>
          </a:prstGeom>
          <a:solidFill>
            <a:srgbClr val="00FF00"/>
          </a:solidFill>
          <a:ln>
            <a:noFill/>
          </a:ln>
        </p:spPr>
        <p:txBody>
          <a:bodyPr lIns="91425" tIns="45700" rIns="91425" bIns="45700" anchor="t" anchorCtr="0">
            <a:noAutofit/>
          </a:bodyPr>
          <a:lstStyle/>
          <a:p>
            <a:pPr marL="0" marR="0" lvl="0" indent="0" algn="l" rtl="0">
              <a:spcBef>
                <a:spcPts val="0"/>
              </a:spcBef>
              <a:spcAft>
                <a:spcPts val="0"/>
              </a:spcAft>
              <a:buSzPct val="25000"/>
              <a:buNone/>
            </a:pPr>
            <a:r>
              <a:rPr lang="en-SG" sz="2000" b="0" i="0" u="none" strike="noStrike" cap="none" baseline="0">
                <a:solidFill>
                  <a:schemeClr val="dk1"/>
                </a:solidFill>
                <a:latin typeface="Arial"/>
                <a:ea typeface="Arial"/>
                <a:cs typeface="Arial"/>
                <a:sym typeface="Arial"/>
              </a:rPr>
              <a:t>1. </a:t>
            </a:r>
          </a:p>
        </p:txBody>
      </p:sp>
      <p:sp>
        <p:nvSpPr>
          <p:cNvPr id="124" name="Shape 124"/>
          <p:cNvSpPr txBox="1"/>
          <p:nvPr/>
        </p:nvSpPr>
        <p:spPr>
          <a:xfrm>
            <a:off x="6129900" y="1628750"/>
            <a:ext cx="656999" cy="458100"/>
          </a:xfrm>
          <a:prstGeom prst="rect">
            <a:avLst/>
          </a:prstGeom>
          <a:solidFill>
            <a:srgbClr val="00FF00"/>
          </a:solidFill>
          <a:ln>
            <a:noFill/>
          </a:ln>
        </p:spPr>
        <p:txBody>
          <a:bodyPr lIns="91425" tIns="45700" rIns="91425" bIns="45700" anchor="t" anchorCtr="0">
            <a:noAutofit/>
          </a:bodyPr>
          <a:lstStyle/>
          <a:p>
            <a:pPr marL="0" marR="0" lvl="0" indent="0" algn="l" rtl="0">
              <a:spcBef>
                <a:spcPts val="0"/>
              </a:spcBef>
              <a:spcAft>
                <a:spcPts val="0"/>
              </a:spcAft>
              <a:buSzPct val="25000"/>
              <a:buNone/>
            </a:pPr>
            <a:r>
              <a:rPr lang="en-SG" sz="2000">
                <a:solidFill>
                  <a:schemeClr val="dk1"/>
                </a:solidFill>
              </a:rPr>
              <a:t>2</a:t>
            </a:r>
            <a:r>
              <a:rPr lang="en-SG" sz="2000" b="0" i="0" u="none" strike="noStrike" cap="none" baseline="0">
                <a:solidFill>
                  <a:schemeClr val="dk1"/>
                </a:solidFill>
                <a:latin typeface="Arial"/>
                <a:ea typeface="Arial"/>
                <a:cs typeface="Arial"/>
                <a:sym typeface="Arial"/>
              </a:rPr>
              <a:t>. </a:t>
            </a:r>
          </a:p>
        </p:txBody>
      </p:sp>
      <p:sp>
        <p:nvSpPr>
          <p:cNvPr id="125" name="Shape 125"/>
          <p:cNvSpPr txBox="1"/>
          <p:nvPr/>
        </p:nvSpPr>
        <p:spPr>
          <a:xfrm>
            <a:off x="105300" y="6173150"/>
            <a:ext cx="656999" cy="458100"/>
          </a:xfrm>
          <a:prstGeom prst="rect">
            <a:avLst/>
          </a:prstGeom>
          <a:solidFill>
            <a:srgbClr val="00FF00"/>
          </a:solidFill>
          <a:ln>
            <a:noFill/>
          </a:ln>
        </p:spPr>
        <p:txBody>
          <a:bodyPr lIns="91425" tIns="45700" rIns="91425" bIns="45700" anchor="t" anchorCtr="0">
            <a:noAutofit/>
          </a:bodyPr>
          <a:lstStyle/>
          <a:p>
            <a:pPr marL="0" marR="0" lvl="0" indent="0" algn="l" rtl="0">
              <a:spcBef>
                <a:spcPts val="0"/>
              </a:spcBef>
              <a:spcAft>
                <a:spcPts val="0"/>
              </a:spcAft>
              <a:buSzPct val="25000"/>
              <a:buNone/>
            </a:pPr>
            <a:r>
              <a:rPr lang="en-SG" sz="2000">
                <a:solidFill>
                  <a:schemeClr val="dk1"/>
                </a:solidFill>
              </a:rPr>
              <a:t>3.</a:t>
            </a:r>
            <a:r>
              <a:rPr lang="en-SG" sz="2000" b="0" i="0" u="none" strike="noStrike" cap="none" baseline="0">
                <a:solidFill>
                  <a:schemeClr val="dk1"/>
                </a:solidFill>
                <a:latin typeface="Arial"/>
                <a:ea typeface="Arial"/>
                <a:cs typeface="Arial"/>
                <a:sym typeface="Arial"/>
              </a:rPr>
              <a:t> </a:t>
            </a:r>
          </a:p>
        </p:txBody>
      </p:sp>
      <p:sp>
        <p:nvSpPr>
          <p:cNvPr id="126" name="Shape 126"/>
          <p:cNvSpPr txBox="1"/>
          <p:nvPr/>
        </p:nvSpPr>
        <p:spPr>
          <a:xfrm>
            <a:off x="105300" y="4471550"/>
            <a:ext cx="506699" cy="458100"/>
          </a:xfrm>
          <a:prstGeom prst="rect">
            <a:avLst/>
          </a:prstGeom>
          <a:solidFill>
            <a:srgbClr val="00FF00"/>
          </a:solidFill>
          <a:ln>
            <a:noFill/>
          </a:ln>
        </p:spPr>
        <p:txBody>
          <a:bodyPr lIns="91425" tIns="45700" rIns="91425" bIns="45700" anchor="t" anchorCtr="0">
            <a:noAutofit/>
          </a:bodyPr>
          <a:lstStyle/>
          <a:p>
            <a:pPr marL="0" marR="0" lvl="0" indent="0" algn="l" rtl="0">
              <a:spcBef>
                <a:spcPts val="0"/>
              </a:spcBef>
              <a:spcAft>
                <a:spcPts val="0"/>
              </a:spcAft>
              <a:buSzPct val="25000"/>
              <a:buNone/>
            </a:pPr>
            <a:r>
              <a:rPr lang="en-SG" sz="2000">
                <a:solidFill>
                  <a:schemeClr val="dk1"/>
                </a:solidFill>
              </a:rPr>
              <a:t>4</a:t>
            </a:r>
            <a:r>
              <a:rPr lang="en-SG" sz="2000" b="0" i="0" u="none" strike="noStrike" cap="none" baseline="0">
                <a:solidFill>
                  <a:schemeClr val="dk1"/>
                </a:solidFill>
                <a:latin typeface="Arial"/>
                <a:ea typeface="Arial"/>
                <a:cs typeface="Arial"/>
                <a:sym typeface="Arial"/>
              </a:rPr>
              <a:t>. </a:t>
            </a:r>
          </a:p>
        </p:txBody>
      </p:sp>
      <p:sp>
        <p:nvSpPr>
          <p:cNvPr id="127" name="Shape 127"/>
          <p:cNvSpPr txBox="1"/>
          <p:nvPr/>
        </p:nvSpPr>
        <p:spPr>
          <a:xfrm>
            <a:off x="5472900" y="5811950"/>
            <a:ext cx="656999" cy="458100"/>
          </a:xfrm>
          <a:prstGeom prst="rect">
            <a:avLst/>
          </a:prstGeom>
          <a:solidFill>
            <a:srgbClr val="00FF00"/>
          </a:solidFill>
          <a:ln>
            <a:noFill/>
          </a:ln>
        </p:spPr>
        <p:txBody>
          <a:bodyPr lIns="91425" tIns="45700" rIns="91425" bIns="45700" anchor="t" anchorCtr="0">
            <a:noAutofit/>
          </a:bodyPr>
          <a:lstStyle/>
          <a:p>
            <a:pPr marL="0" marR="0" lvl="0" indent="0" algn="l" rtl="0">
              <a:spcBef>
                <a:spcPts val="0"/>
              </a:spcBef>
              <a:spcAft>
                <a:spcPts val="0"/>
              </a:spcAft>
              <a:buSzPct val="25000"/>
              <a:buNone/>
            </a:pPr>
            <a:r>
              <a:rPr lang="en-SG" sz="2000">
                <a:solidFill>
                  <a:schemeClr val="dk1"/>
                </a:solidFill>
              </a:rPr>
              <a:t>6</a:t>
            </a:r>
            <a:r>
              <a:rPr lang="en-SG" sz="2000" b="0" i="0" u="none" strike="noStrike" cap="none" baseline="0">
                <a:solidFill>
                  <a:schemeClr val="dk1"/>
                </a:solidFill>
                <a:latin typeface="Arial"/>
                <a:ea typeface="Arial"/>
                <a:cs typeface="Arial"/>
                <a:sym typeface="Arial"/>
              </a:rPr>
              <a:t>. </a:t>
            </a:r>
          </a:p>
        </p:txBody>
      </p:sp>
      <p:sp>
        <p:nvSpPr>
          <p:cNvPr id="128" name="Shape 128"/>
          <p:cNvSpPr txBox="1"/>
          <p:nvPr/>
        </p:nvSpPr>
        <p:spPr>
          <a:xfrm>
            <a:off x="3517500" y="2538350"/>
            <a:ext cx="656999" cy="458100"/>
          </a:xfrm>
          <a:prstGeom prst="rect">
            <a:avLst/>
          </a:prstGeom>
          <a:solidFill>
            <a:srgbClr val="00FF00"/>
          </a:solidFill>
          <a:ln>
            <a:noFill/>
          </a:ln>
        </p:spPr>
        <p:txBody>
          <a:bodyPr lIns="91425" tIns="45700" rIns="91425" bIns="45700" anchor="t" anchorCtr="0">
            <a:noAutofit/>
          </a:bodyPr>
          <a:lstStyle/>
          <a:p>
            <a:pPr marL="0" marR="0" lvl="0" indent="0" algn="l" rtl="0">
              <a:spcBef>
                <a:spcPts val="0"/>
              </a:spcBef>
              <a:spcAft>
                <a:spcPts val="0"/>
              </a:spcAft>
              <a:buSzPct val="25000"/>
              <a:buNone/>
            </a:pPr>
            <a:r>
              <a:rPr lang="en-SG" sz="2000">
                <a:solidFill>
                  <a:schemeClr val="dk1"/>
                </a:solidFill>
              </a:rPr>
              <a:t>7</a:t>
            </a:r>
            <a:r>
              <a:rPr lang="en-SG" sz="2000" b="0" i="0" u="none" strike="noStrike" cap="none" baseline="0">
                <a:solidFill>
                  <a:schemeClr val="dk1"/>
                </a:solidFill>
                <a:latin typeface="Arial"/>
                <a:ea typeface="Arial"/>
                <a:cs typeface="Arial"/>
                <a:sym typeface="Arial"/>
              </a:rPr>
              <a:t>. </a:t>
            </a:r>
          </a:p>
        </p:txBody>
      </p:sp>
      <p:sp>
        <p:nvSpPr>
          <p:cNvPr id="129" name="Shape 129"/>
          <p:cNvSpPr txBox="1"/>
          <p:nvPr/>
        </p:nvSpPr>
        <p:spPr>
          <a:xfrm>
            <a:off x="4087500" y="3756075"/>
            <a:ext cx="656999" cy="458100"/>
          </a:xfrm>
          <a:prstGeom prst="rect">
            <a:avLst/>
          </a:prstGeom>
          <a:solidFill>
            <a:srgbClr val="00FF00"/>
          </a:solidFill>
          <a:ln>
            <a:noFill/>
          </a:ln>
        </p:spPr>
        <p:txBody>
          <a:bodyPr lIns="91425" tIns="45700" rIns="91425" bIns="45700" anchor="t" anchorCtr="0">
            <a:noAutofit/>
          </a:bodyPr>
          <a:lstStyle/>
          <a:p>
            <a:pPr marL="0" marR="0" lvl="0" indent="0" algn="l" rtl="0">
              <a:spcBef>
                <a:spcPts val="0"/>
              </a:spcBef>
              <a:spcAft>
                <a:spcPts val="0"/>
              </a:spcAft>
              <a:buSzPct val="25000"/>
              <a:buNone/>
            </a:pPr>
            <a:r>
              <a:rPr lang="en-SG" sz="2000">
                <a:solidFill>
                  <a:schemeClr val="dk1"/>
                </a:solidFill>
              </a:rPr>
              <a:t>4</a:t>
            </a:r>
            <a:r>
              <a:rPr lang="en-SG" sz="2000" b="0" i="0" u="none" strike="noStrike" cap="none" baseline="0">
                <a:solidFill>
                  <a:schemeClr val="dk1"/>
                </a:solidFill>
                <a:latin typeface="Arial"/>
                <a:ea typeface="Arial"/>
                <a:cs typeface="Arial"/>
                <a:sym typeface="Arial"/>
              </a:rPr>
              <a:t>. </a:t>
            </a:r>
          </a:p>
        </p:txBody>
      </p:sp>
      <p:sp>
        <p:nvSpPr>
          <p:cNvPr id="130" name="Shape 130"/>
          <p:cNvSpPr txBox="1"/>
          <p:nvPr/>
        </p:nvSpPr>
        <p:spPr>
          <a:xfrm>
            <a:off x="6594300" y="4214175"/>
            <a:ext cx="2171700" cy="458100"/>
          </a:xfrm>
          <a:prstGeom prst="rect">
            <a:avLst/>
          </a:prstGeom>
          <a:solidFill>
            <a:srgbClr val="00FF00"/>
          </a:solidFill>
          <a:ln>
            <a:noFill/>
          </a:ln>
        </p:spPr>
        <p:txBody>
          <a:bodyPr lIns="91425" tIns="45700" rIns="91425" bIns="45700" anchor="t" anchorCtr="0">
            <a:noAutofit/>
          </a:bodyPr>
          <a:lstStyle/>
          <a:p>
            <a:pPr marL="0" marR="0" lvl="0" indent="0" algn="l" rtl="0">
              <a:spcBef>
                <a:spcPts val="0"/>
              </a:spcBef>
              <a:spcAft>
                <a:spcPts val="0"/>
              </a:spcAft>
              <a:buSzPct val="25000"/>
              <a:buNone/>
            </a:pPr>
            <a:r>
              <a:rPr lang="en-SG" sz="2000">
                <a:solidFill>
                  <a:schemeClr val="dk1"/>
                </a:solidFill>
              </a:rPr>
              <a:t>8</a:t>
            </a:r>
            <a:r>
              <a:rPr lang="en-SG" sz="2000" b="0" i="0" u="none" strike="noStrike" cap="none" baseline="0">
                <a:solidFill>
                  <a:schemeClr val="dk1"/>
                </a:solidFill>
                <a:latin typeface="Arial"/>
                <a:ea typeface="Arial"/>
                <a:cs typeface="Arial"/>
                <a:sym typeface="Arial"/>
              </a:rPr>
              <a:t>. </a:t>
            </a:r>
            <a:r>
              <a:rPr lang="en-SG" sz="2000">
                <a:solidFill>
                  <a:schemeClr val="dk1"/>
                </a:solidFill>
              </a:rPr>
              <a:t>communicate</a:t>
            </a:r>
          </a:p>
        </p:txBody>
      </p:sp>
      <p:graphicFrame>
        <p:nvGraphicFramePr>
          <p:cNvPr id="14" name="Diagram 13"/>
          <p:cNvGraphicFramePr/>
          <p:nvPr>
            <p:extLst>
              <p:ext uri="{D42A27DB-BD31-4B8C-83A1-F6EECF244321}">
                <p14:modId xmlns:p14="http://schemas.microsoft.com/office/powerpoint/2010/main" xmlns="" val="3147876860"/>
              </p:ext>
            </p:extLst>
          </p:nvPr>
        </p:nvGraphicFramePr>
        <p:xfrm>
          <a:off x="0" y="764704"/>
          <a:ext cx="9144000" cy="7920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Title 14"/>
          <p:cNvSpPr>
            <a:spLocks noGrp="1"/>
          </p:cNvSpPr>
          <p:nvPr>
            <p:ph type="title"/>
          </p:nvPr>
        </p:nvSpPr>
        <p:spPr/>
        <p:txBody>
          <a:bodyPr/>
          <a:lstStyle/>
          <a:p>
            <a:endParaRPr lang="en-US"/>
          </a:p>
        </p:txBody>
      </p:sp>
    </p:spTree>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251520" y="1340768"/>
            <a:ext cx="8819456" cy="5184576"/>
          </a:xfrm>
          <a:prstGeom prst="rect">
            <a:avLst/>
          </a:prstGeom>
        </p:spPr>
        <p:txBody>
          <a:bodyPr lIns="91425" tIns="91425" rIns="91425" bIns="91425" anchor="t" anchorCtr="0">
            <a:noAutofit/>
          </a:bodyPr>
          <a:lstStyle/>
          <a:p>
            <a:pPr marL="203200" lvl="0">
              <a:buClr>
                <a:schemeClr val="dk1"/>
              </a:buClr>
              <a:buSzPct val="61111"/>
              <a:buNone/>
            </a:pPr>
            <a:r>
              <a:rPr lang="zh-CN" altLang="en-US" sz="2500" b="1" dirty="0" smtClean="0">
                <a:solidFill>
                  <a:schemeClr val="tx2">
                    <a:lumMod val="25000"/>
                  </a:schemeClr>
                </a:solidFill>
              </a:rPr>
              <a:t>工</a:t>
            </a:r>
            <a:r>
              <a:rPr lang="zh-CN" altLang="en-US" sz="2500" b="1" dirty="0">
                <a:solidFill>
                  <a:schemeClr val="tx2">
                    <a:lumMod val="25000"/>
                  </a:schemeClr>
                </a:solidFill>
              </a:rPr>
              <a:t>欲善其事，必先利其</a:t>
            </a:r>
            <a:r>
              <a:rPr lang="zh-CN" altLang="en-US" sz="2500" b="1" dirty="0" smtClean="0">
                <a:solidFill>
                  <a:schemeClr val="tx2">
                    <a:lumMod val="25000"/>
                  </a:schemeClr>
                </a:solidFill>
              </a:rPr>
              <a:t>器  </a:t>
            </a:r>
            <a:r>
              <a:rPr lang="en-US" altLang="zh-CN" sz="2500" b="1" dirty="0" smtClean="0">
                <a:solidFill>
                  <a:schemeClr val="tx2">
                    <a:lumMod val="25000"/>
                  </a:schemeClr>
                </a:solidFill>
              </a:rPr>
              <a:t>- </a:t>
            </a:r>
            <a:r>
              <a:rPr lang="zh-CN" altLang="en-US" sz="2500" b="1" dirty="0" smtClean="0">
                <a:solidFill>
                  <a:schemeClr val="tx2">
                    <a:lumMod val="25000"/>
                  </a:schemeClr>
                </a:solidFill>
              </a:rPr>
              <a:t>孔</a:t>
            </a:r>
            <a:r>
              <a:rPr lang="zh-CN" altLang="en-US" sz="2500" b="1" dirty="0">
                <a:solidFill>
                  <a:schemeClr val="tx2">
                    <a:lumMod val="25000"/>
                  </a:schemeClr>
                </a:solidFill>
              </a:rPr>
              <a:t>子</a:t>
            </a:r>
            <a:endParaRPr lang="en-US" altLang="zh-CN" sz="2500" b="1" dirty="0" smtClean="0">
              <a:solidFill>
                <a:schemeClr val="tx2">
                  <a:lumMod val="25000"/>
                </a:schemeClr>
              </a:solidFill>
            </a:endParaRPr>
          </a:p>
          <a:p>
            <a:pPr marL="203200" lvl="0">
              <a:lnSpc>
                <a:spcPct val="114000"/>
              </a:lnSpc>
              <a:spcBef>
                <a:spcPts val="1200"/>
              </a:spcBef>
              <a:buClr>
                <a:schemeClr val="dk1"/>
              </a:buClr>
              <a:buSzPct val="61111"/>
              <a:buNone/>
            </a:pPr>
            <a:r>
              <a:rPr lang="en-US" sz="2500" b="1" dirty="0" smtClean="0">
                <a:solidFill>
                  <a:schemeClr val="tx2">
                    <a:lumMod val="25000"/>
                  </a:schemeClr>
                </a:solidFill>
              </a:rPr>
              <a:t>‘</a:t>
            </a:r>
            <a:r>
              <a:rPr lang="en-SG" sz="2500" b="1" dirty="0">
                <a:solidFill>
                  <a:schemeClr val="tx2">
                    <a:lumMod val="25000"/>
                  </a:schemeClr>
                </a:solidFill>
              </a:rPr>
              <a:t>An artisan must first sharpen his tools if he is to do his work well</a:t>
            </a:r>
            <a:r>
              <a:rPr lang="en-SG" sz="2500" b="1" dirty="0" smtClean="0">
                <a:solidFill>
                  <a:schemeClr val="tx2">
                    <a:lumMod val="25000"/>
                  </a:schemeClr>
                </a:solidFill>
              </a:rPr>
              <a:t>.’</a:t>
            </a:r>
            <a:r>
              <a:rPr lang="en-US" sz="2500" b="1" dirty="0" smtClean="0">
                <a:solidFill>
                  <a:schemeClr val="tx2">
                    <a:lumMod val="25000"/>
                  </a:schemeClr>
                </a:solidFill>
              </a:rPr>
              <a:t>					      ~ Confucius </a:t>
            </a:r>
            <a:endParaRPr sz="2500" b="1" dirty="0" smtClean="0">
              <a:solidFill>
                <a:schemeClr val="tx2">
                  <a:lumMod val="25000"/>
                </a:schemeClr>
              </a:solidFill>
            </a:endParaRPr>
          </a:p>
          <a:p>
            <a:pPr marL="0" lvl="0" indent="0" rtl="0">
              <a:spcBef>
                <a:spcPts val="0"/>
              </a:spcBef>
              <a:buNone/>
            </a:pPr>
            <a:endParaRPr lang="en-US" sz="1800" b="1" dirty="0" smtClean="0"/>
          </a:p>
          <a:p>
            <a:pPr marL="0" lvl="0" indent="0" rtl="0">
              <a:spcBef>
                <a:spcPts val="0"/>
              </a:spcBef>
              <a:buNone/>
            </a:pPr>
            <a:r>
              <a:rPr lang="en-US" sz="2500" b="1" dirty="0" smtClean="0"/>
              <a:t>Scientists need to have tools that support their investigations and create new knowledge.</a:t>
            </a:r>
          </a:p>
          <a:p>
            <a:pPr marL="0" lvl="0" indent="0" rtl="0">
              <a:spcBef>
                <a:spcPts val="0"/>
              </a:spcBef>
              <a:buNone/>
            </a:pPr>
            <a:endParaRPr lang="en-US" sz="2500" b="1" dirty="0"/>
          </a:p>
          <a:p>
            <a:pPr marL="0" lvl="0" indent="0" rtl="0">
              <a:spcBef>
                <a:spcPts val="0"/>
              </a:spcBef>
              <a:buNone/>
            </a:pPr>
            <a:r>
              <a:rPr lang="en-US" sz="2500" b="1" dirty="0" smtClean="0"/>
              <a:t>Similarly, video analysis (Tracker) is </a:t>
            </a:r>
          </a:p>
          <a:p>
            <a:pPr marL="285750" lvl="0" indent="-285750" rtl="0">
              <a:spcBef>
                <a:spcPts val="0"/>
              </a:spcBef>
              <a:buFontTx/>
              <a:buChar char="-"/>
            </a:pPr>
            <a:r>
              <a:rPr lang="en-US" sz="2500" b="1" dirty="0" smtClean="0"/>
              <a:t>A tool that facilitates students working &amp; thinking like scientists do,</a:t>
            </a:r>
          </a:p>
          <a:p>
            <a:pPr marL="285750" lvl="0" indent="-285750" rtl="0">
              <a:spcBef>
                <a:spcPts val="0"/>
              </a:spcBef>
              <a:buFontTx/>
              <a:buChar char="-"/>
            </a:pPr>
            <a:r>
              <a:rPr lang="en-US" sz="2500" b="1" dirty="0" smtClean="0"/>
              <a:t>A pedagogical tool for the teacher’s use in develop effective teaching and learning of Physics</a:t>
            </a:r>
          </a:p>
          <a:p>
            <a:pPr marL="0" lvl="0" indent="0" rtl="0">
              <a:spcBef>
                <a:spcPts val="0"/>
              </a:spcBef>
              <a:buNone/>
            </a:pPr>
            <a:endParaRPr lang="en-US" sz="2500" b="1" dirty="0"/>
          </a:p>
        </p:txBody>
      </p:sp>
      <p:sp>
        <p:nvSpPr>
          <p:cNvPr id="2" name="Title 1"/>
          <p:cNvSpPr>
            <a:spLocks noGrp="1"/>
          </p:cNvSpPr>
          <p:nvPr>
            <p:ph type="title"/>
          </p:nvPr>
        </p:nvSpPr>
        <p:spPr/>
        <p:txBody>
          <a:bodyPr/>
          <a:lstStyle/>
          <a:p>
            <a:endParaRPr lang="en-SG"/>
          </a:p>
        </p:txBody>
      </p:sp>
    </p:spTree>
    <p:extLst>
      <p:ext uri="{BB962C8B-B14F-4D97-AF65-F5344CB8AC3E}">
        <p14:creationId xmlns:p14="http://schemas.microsoft.com/office/powerpoint/2010/main" xmlns="" val="162022834"/>
      </p:ext>
    </p:extLst>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0" y="533400"/>
          <a:ext cx="91440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idx="1"/>
          </p:nvPr>
        </p:nvSpPr>
        <p:spPr/>
        <p:txBody>
          <a:bodyPr/>
          <a:lstStyle/>
          <a:p>
            <a:endParaRPr lang="en-US" dirty="0"/>
          </a:p>
        </p:txBody>
      </p:sp>
      <p:pic>
        <p:nvPicPr>
          <p:cNvPr id="41985" name="Picture 1" descr="https://1.bp.blogspot.com/-F770w5O3Nkg/VGP_h8Xv7oI/AAAAAAAApjE/2yaBBEpWym8/s640/ssoewhitelist..png"/>
          <p:cNvPicPr>
            <a:picLocks noChangeAspect="1" noChangeArrowheads="1"/>
          </p:cNvPicPr>
          <p:nvPr/>
        </p:nvPicPr>
        <p:blipFill>
          <a:blip r:embed="rId8"/>
          <a:srcRect/>
          <a:stretch>
            <a:fillRect/>
          </a:stretch>
        </p:blipFill>
        <p:spPr bwMode="auto">
          <a:xfrm>
            <a:off x="0" y="1556792"/>
            <a:ext cx="9181020" cy="3672408"/>
          </a:xfrm>
          <a:prstGeom prst="rect">
            <a:avLst/>
          </a:prstGeom>
          <a:noFill/>
        </p:spPr>
      </p:pic>
      <p:graphicFrame>
        <p:nvGraphicFramePr>
          <p:cNvPr id="8" name="Diagram 7"/>
          <p:cNvGraphicFramePr/>
          <p:nvPr/>
        </p:nvGraphicFramePr>
        <p:xfrm>
          <a:off x="0" y="4941168"/>
          <a:ext cx="9144000" cy="223224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xmlns="" val="721059433"/>
              </p:ext>
            </p:extLst>
          </p:nvPr>
        </p:nvGraphicFramePr>
        <p:xfrm>
          <a:off x="0" y="558602"/>
          <a:ext cx="9143999" cy="11352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rotWithShape="1">
          <a:blip r:embed="rId8"/>
          <a:srcRect l="14231" t="16532" r="26757" b="18500"/>
          <a:stretch/>
        </p:blipFill>
        <p:spPr>
          <a:xfrm>
            <a:off x="0" y="1600201"/>
            <a:ext cx="9144000" cy="5257799"/>
          </a:xfrm>
          <a:prstGeom prst="rect">
            <a:avLst/>
          </a:prstGeom>
        </p:spPr>
      </p:pic>
    </p:spTree>
  </p:cSld>
  <p:clrMapOvr>
    <a:masterClrMapping/>
  </p:clrMapOvr>
  <p:transition spd="slow">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0" y="1052736"/>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nvGraphicFramePr>
        <p:xfrm>
          <a:off x="0" y="2060848"/>
          <a:ext cx="9144000" cy="47971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QRCode"/>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101815" y="4355514"/>
            <a:ext cx="1728192" cy="1728192"/>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3" descr="cid:image001.png@01CF15EA.60D02CE0"/>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749302" y="260648"/>
            <a:ext cx="1111906" cy="702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itle 1"/>
          <p:cNvSpPr txBox="1">
            <a:spLocks/>
          </p:cNvSpPr>
          <p:nvPr/>
        </p:nvSpPr>
        <p:spPr>
          <a:xfrm>
            <a:off x="467544" y="476672"/>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r>
              <a:rPr lang="en-GB" dirty="0" smtClean="0"/>
              <a:t>CSI LC – Join Us</a:t>
            </a:r>
            <a:endParaRPr lang="en-SG" dirty="0"/>
          </a:p>
        </p:txBody>
      </p:sp>
      <p:sp>
        <p:nvSpPr>
          <p:cNvPr id="5" name="Rectangle 4"/>
          <p:cNvSpPr/>
          <p:nvPr/>
        </p:nvSpPr>
        <p:spPr>
          <a:xfrm>
            <a:off x="6156176" y="1124744"/>
            <a:ext cx="2701957" cy="369332"/>
          </a:xfrm>
          <a:prstGeom prst="rect">
            <a:avLst/>
          </a:prstGeom>
        </p:spPr>
        <p:txBody>
          <a:bodyPr wrap="none">
            <a:spAutoFit/>
          </a:bodyPr>
          <a:lstStyle/>
          <a:p>
            <a:pPr algn="r"/>
            <a:r>
              <a:rPr lang="en-GB" b="1" i="1" dirty="0">
                <a:solidFill>
                  <a:srgbClr val="FFFF00"/>
                </a:solidFill>
              </a:rPr>
              <a:t>Technologies for Learning</a:t>
            </a:r>
            <a:endParaRPr lang="en-SG" b="1" i="1" dirty="0">
              <a:solidFill>
                <a:srgbClr val="FFFF00"/>
              </a:solidFill>
            </a:endParaRPr>
          </a:p>
        </p:txBody>
      </p:sp>
      <p:grpSp>
        <p:nvGrpSpPr>
          <p:cNvPr id="3" name="Group 5"/>
          <p:cNvGrpSpPr/>
          <p:nvPr/>
        </p:nvGrpSpPr>
        <p:grpSpPr>
          <a:xfrm>
            <a:off x="423452" y="2558681"/>
            <a:ext cx="6562858" cy="4037006"/>
            <a:chOff x="362589" y="2119159"/>
            <a:chExt cx="8536888" cy="4390823"/>
          </a:xfrm>
        </p:grpSpPr>
        <p:pic>
          <p:nvPicPr>
            <p:cNvPr id="7" name="Picture 2"/>
            <p:cNvPicPr>
              <a:picLocks noChangeAspect="1" noChangeArrowheads="1"/>
            </p:cNvPicPr>
            <p:nvPr/>
          </p:nvPicPr>
          <p:blipFill rotWithShape="1">
            <a:blip r:embed="rId6" cstate="screen">
              <a:extLst>
                <a:ext uri="{28A0092B-C50C-407E-A947-70E740481C1C}">
                  <a14:useLocalDpi xmlns:a14="http://schemas.microsoft.com/office/drawing/2010/main" xmlns=""/>
                </a:ext>
              </a:extLst>
            </a:blip>
            <a:srcRect b="14347"/>
            <a:stretch/>
          </p:blipFill>
          <p:spPr bwMode="auto">
            <a:xfrm>
              <a:off x="362589" y="2119159"/>
              <a:ext cx="8536888" cy="43908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751658" y="5157192"/>
              <a:ext cx="457200" cy="1090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13" name="Rounded Rectangle 12"/>
          <p:cNvSpPr/>
          <p:nvPr/>
        </p:nvSpPr>
        <p:spPr>
          <a:xfrm>
            <a:off x="7146286" y="2924944"/>
            <a:ext cx="1602178" cy="1224136"/>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smtClean="0">
                <a:solidFill>
                  <a:schemeClr val="tx1"/>
                </a:solidFill>
              </a:rPr>
              <a:t>Join us!</a:t>
            </a:r>
            <a:endParaRPr lang="en-GB" sz="4400" dirty="0"/>
          </a:p>
        </p:txBody>
      </p:sp>
      <p:sp>
        <p:nvSpPr>
          <p:cNvPr id="2" name="Rounded Rectangle 1"/>
          <p:cNvSpPr/>
          <p:nvPr/>
        </p:nvSpPr>
        <p:spPr>
          <a:xfrm>
            <a:off x="219627" y="1550569"/>
            <a:ext cx="8704745" cy="1008112"/>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http://tinyurl.com/csiLearningCommunity</a:t>
            </a:r>
            <a:endParaRPr lang="en-GB" sz="3600" dirty="0"/>
          </a:p>
        </p:txBody>
      </p:sp>
    </p:spTree>
    <p:custDataLst>
      <p:tags r:id="rId1"/>
    </p:custDataLst>
    <p:extLst>
      <p:ext uri="{BB962C8B-B14F-4D97-AF65-F5344CB8AC3E}">
        <p14:creationId xmlns:p14="http://schemas.microsoft.com/office/powerpoint/2010/main" xmlns="" val="1204267516"/>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E:\ETD TfL\ETD\New logo\Logo_with_Div_Name_(version_1)_for_Dark_Backgrounds.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03031" y="425556"/>
            <a:ext cx="2123728" cy="749037"/>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xmlns="" val="4148591478"/>
              </p:ext>
            </p:extLst>
          </p:nvPr>
        </p:nvGraphicFramePr>
        <p:xfrm>
          <a:off x="17239" y="888459"/>
          <a:ext cx="9126761" cy="5969541"/>
        </p:xfrm>
        <a:graphic>
          <a:graphicData uri="http://schemas.openxmlformats.org/drawingml/2006/table">
            <a:tbl>
              <a:tblPr>
                <a:tableStyleId>{284E427A-3D55-4303-BF80-6455036E1DE7}</a:tableStyleId>
              </a:tblPr>
              <a:tblGrid>
                <a:gridCol w="3643583"/>
                <a:gridCol w="1827726"/>
                <a:gridCol w="1827726"/>
                <a:gridCol w="1827726"/>
              </a:tblGrid>
              <a:tr h="384124">
                <a:tc>
                  <a:txBody>
                    <a:bodyPr/>
                    <a:lstStyle/>
                    <a:p>
                      <a:pPr algn="ctr"/>
                      <a:r>
                        <a:rPr lang="en-SG" sz="2000" dirty="0">
                          <a:effectLst/>
                        </a:rPr>
                        <a:t>Workshop Title</a:t>
                      </a:r>
                    </a:p>
                  </a:txBody>
                  <a:tcPr anchor="ctr"/>
                </a:tc>
                <a:tc>
                  <a:txBody>
                    <a:bodyPr/>
                    <a:lstStyle/>
                    <a:p>
                      <a:pPr algn="ctr"/>
                      <a:r>
                        <a:rPr lang="en-GB" sz="2000" dirty="0" smtClean="0">
                          <a:effectLst/>
                        </a:rPr>
                        <a:t>TRAISI</a:t>
                      </a:r>
                      <a:endParaRPr lang="en-SG" sz="2000" b="1" dirty="0">
                        <a:effectLst/>
                      </a:endParaRPr>
                    </a:p>
                  </a:txBody>
                  <a:tcPr anchor="ctr"/>
                </a:tc>
                <a:tc>
                  <a:txBody>
                    <a:bodyPr/>
                    <a:lstStyle/>
                    <a:p>
                      <a:pPr algn="ctr"/>
                      <a:r>
                        <a:rPr lang="en-GB" sz="2000" b="1" dirty="0" smtClean="0">
                          <a:effectLst/>
                        </a:rPr>
                        <a:t>Venue </a:t>
                      </a:r>
                      <a:endParaRPr lang="en-SG" sz="2000" b="1" dirty="0">
                        <a:effectLst/>
                      </a:endParaRPr>
                    </a:p>
                  </a:txBody>
                  <a:tcPr anchor="ctr"/>
                </a:tc>
                <a:tc>
                  <a:txBody>
                    <a:bodyPr/>
                    <a:lstStyle/>
                    <a:p>
                      <a:pPr algn="ctr"/>
                      <a:r>
                        <a:rPr lang="en-SG" sz="2000" dirty="0">
                          <a:effectLst/>
                        </a:rPr>
                        <a:t>Dates</a:t>
                      </a:r>
                    </a:p>
                  </a:txBody>
                  <a:tcPr anchor="ctr"/>
                </a:tc>
              </a:tr>
              <a:tr h="984007">
                <a:tc>
                  <a:txBody>
                    <a:bodyPr/>
                    <a:lstStyle/>
                    <a:p>
                      <a:pPr algn="ctr"/>
                      <a:r>
                        <a:rPr lang="en-SG" sz="1600" dirty="0">
                          <a:effectLst/>
                        </a:rPr>
                        <a:t>Model-based Collaborative Science Inquiry:</a:t>
                      </a:r>
                    </a:p>
                    <a:p>
                      <a:pPr algn="ctr"/>
                      <a:r>
                        <a:rPr lang="en-SG" sz="1600" dirty="0">
                          <a:effectLst/>
                        </a:rPr>
                        <a:t>Making Thinking Visible</a:t>
                      </a:r>
                    </a:p>
                  </a:txBody>
                  <a:tcPr anchor="ctr"/>
                </a:tc>
                <a:tc>
                  <a:txBody>
                    <a:bodyPr/>
                    <a:lstStyle/>
                    <a:p>
                      <a:pPr algn="ctr"/>
                      <a:r>
                        <a:rPr lang="en-GB" sz="1600" dirty="0" smtClean="0">
                          <a:effectLst/>
                        </a:rPr>
                        <a:t>41136</a:t>
                      </a:r>
                      <a:endParaRPr lang="en-SG" sz="1600" dirty="0">
                        <a:effectLst/>
                      </a:endParaRPr>
                    </a:p>
                  </a:txBody>
                  <a:tcPr anchor="ctr"/>
                </a:tc>
                <a:tc>
                  <a:txBody>
                    <a:bodyPr/>
                    <a:lstStyle/>
                    <a:p>
                      <a:pPr algn="ctr"/>
                      <a:r>
                        <a:rPr lang="en-SG" sz="1600" dirty="0" err="1" smtClean="0"/>
                        <a:t>eduLab@AST</a:t>
                      </a:r>
                      <a:r>
                        <a:rPr lang="en-SG" sz="1600" dirty="0" smtClean="0"/>
                        <a:t> </a:t>
                      </a:r>
                      <a:br>
                        <a:rPr lang="en-SG" sz="1600" dirty="0" smtClean="0"/>
                      </a:br>
                      <a:r>
                        <a:rPr lang="en-SG" sz="1600" dirty="0" smtClean="0"/>
                        <a:t>(2 Malan Road)</a:t>
                      </a:r>
                      <a:br>
                        <a:rPr lang="en-SG" sz="1600" dirty="0" smtClean="0"/>
                      </a:br>
                      <a:endParaRPr lang="en-SG" sz="1600" dirty="0">
                        <a:effectLst/>
                      </a:endParaRPr>
                    </a:p>
                  </a:txBody>
                  <a:tcPr anchor="ctr"/>
                </a:tc>
                <a:tc>
                  <a:txBody>
                    <a:bodyPr/>
                    <a:lstStyle/>
                    <a:p>
                      <a:pPr algn="ctr"/>
                      <a:r>
                        <a:rPr lang="en-SG" sz="1600" dirty="0">
                          <a:effectLst/>
                        </a:rPr>
                        <a:t>Term 1 Week 6</a:t>
                      </a:r>
                    </a:p>
                    <a:p>
                      <a:pPr algn="ctr"/>
                      <a:r>
                        <a:rPr lang="en-SG" sz="1600" dirty="0">
                          <a:effectLst/>
                        </a:rPr>
                        <a:t>11 Feb 2015 Wed</a:t>
                      </a:r>
                    </a:p>
                  </a:txBody>
                  <a:tcPr anchor="ctr"/>
                </a:tc>
              </a:tr>
              <a:tr h="984007">
                <a:tc>
                  <a:txBody>
                    <a:bodyPr/>
                    <a:lstStyle/>
                    <a:p>
                      <a:pPr algn="ctr"/>
                      <a:r>
                        <a:rPr lang="en-SG" sz="1600" dirty="0">
                          <a:effectLst/>
                        </a:rPr>
                        <a:t>Model-based Collaborative Science Inquiry:</a:t>
                      </a:r>
                    </a:p>
                    <a:p>
                      <a:pPr algn="ctr"/>
                      <a:r>
                        <a:rPr lang="en-SG" sz="1600" dirty="0">
                          <a:effectLst/>
                        </a:rPr>
                        <a:t>1:1 Computing</a:t>
                      </a:r>
                    </a:p>
                  </a:txBody>
                  <a:tcPr anchor="ctr"/>
                </a:tc>
                <a:tc>
                  <a:txBody>
                    <a:bodyPr/>
                    <a:lstStyle/>
                    <a:p>
                      <a:pPr algn="ctr"/>
                      <a:r>
                        <a:rPr lang="en-GB" sz="1600" dirty="0" smtClean="0">
                          <a:effectLst/>
                        </a:rPr>
                        <a:t>41134</a:t>
                      </a:r>
                      <a:endParaRPr lang="en-SG" sz="1600" dirty="0">
                        <a:effectLst/>
                      </a:endParaRPr>
                    </a:p>
                  </a:txBody>
                  <a:tcPr anchor="ctr"/>
                </a:tc>
                <a:tc>
                  <a:txBody>
                    <a:bodyPr/>
                    <a:lstStyle/>
                    <a:p>
                      <a:pPr algn="ctr"/>
                      <a:r>
                        <a:rPr lang="en-SG" sz="1600" dirty="0" err="1" smtClean="0"/>
                        <a:t>eduLab@AST</a:t>
                      </a:r>
                      <a:r>
                        <a:rPr lang="en-SG" sz="1600" dirty="0" smtClean="0"/>
                        <a:t> </a:t>
                      </a:r>
                      <a:br>
                        <a:rPr lang="en-SG" sz="1600" dirty="0" smtClean="0"/>
                      </a:br>
                      <a:r>
                        <a:rPr lang="en-SG" sz="1600" dirty="0" smtClean="0"/>
                        <a:t>(2 Malan Road)</a:t>
                      </a:r>
                      <a:br>
                        <a:rPr lang="en-SG" sz="1600" dirty="0" smtClean="0"/>
                      </a:br>
                      <a:endParaRPr lang="en-SG" sz="1600" dirty="0">
                        <a:effectLst/>
                      </a:endParaRPr>
                    </a:p>
                  </a:txBody>
                  <a:tcPr anchor="ctr"/>
                </a:tc>
                <a:tc>
                  <a:txBody>
                    <a:bodyPr/>
                    <a:lstStyle/>
                    <a:p>
                      <a:pPr algn="ctr"/>
                      <a:r>
                        <a:rPr lang="en-SG" sz="1600" dirty="0">
                          <a:effectLst/>
                        </a:rPr>
                        <a:t>Term 2 Week 1</a:t>
                      </a:r>
                    </a:p>
                    <a:p>
                      <a:pPr algn="ctr"/>
                      <a:r>
                        <a:rPr lang="en-SG" sz="1600" dirty="0">
                          <a:effectLst/>
                        </a:rPr>
                        <a:t>25 Mar 2015 Wed</a:t>
                      </a:r>
                    </a:p>
                  </a:txBody>
                  <a:tcPr anchor="ctr"/>
                </a:tc>
              </a:tr>
              <a:tr h="984007">
                <a:tc>
                  <a:txBody>
                    <a:bodyPr/>
                    <a:lstStyle/>
                    <a:p>
                      <a:pPr algn="ctr"/>
                      <a:r>
                        <a:rPr lang="en-SG" sz="1600" dirty="0">
                          <a:effectLst/>
                        </a:rPr>
                        <a:t>Model-based Collaborative Science Inquiry:</a:t>
                      </a:r>
                    </a:p>
                    <a:p>
                      <a:pPr algn="ctr"/>
                      <a:r>
                        <a:rPr lang="en-SG" sz="1600" dirty="0">
                          <a:effectLst/>
                        </a:rPr>
                        <a:t>Assessment for Learning</a:t>
                      </a:r>
                    </a:p>
                  </a:txBody>
                  <a:tcPr anchor="ctr"/>
                </a:tc>
                <a:tc>
                  <a:txBody>
                    <a:bodyPr/>
                    <a:lstStyle/>
                    <a:p>
                      <a:pPr algn="ctr"/>
                      <a:r>
                        <a:rPr lang="en-GB" sz="1600" dirty="0" smtClean="0">
                          <a:effectLst/>
                        </a:rPr>
                        <a:t>41135</a:t>
                      </a:r>
                      <a:endParaRPr lang="en-SG" sz="1600" dirty="0">
                        <a:effectLst/>
                      </a:endParaRPr>
                    </a:p>
                  </a:txBody>
                  <a:tcPr anchor="ctr"/>
                </a:tc>
                <a:tc>
                  <a:txBody>
                    <a:bodyPr/>
                    <a:lstStyle/>
                    <a:p>
                      <a:pPr algn="ctr"/>
                      <a:r>
                        <a:rPr lang="en-SG" sz="1600" dirty="0" err="1" smtClean="0"/>
                        <a:t>eduLab@AST</a:t>
                      </a:r>
                      <a:r>
                        <a:rPr lang="en-SG" sz="1600" dirty="0" smtClean="0"/>
                        <a:t> </a:t>
                      </a:r>
                      <a:br>
                        <a:rPr lang="en-SG" sz="1600" dirty="0" smtClean="0"/>
                      </a:br>
                      <a:r>
                        <a:rPr lang="en-SG" sz="1600" dirty="0" smtClean="0"/>
                        <a:t>(2 Malan Road)</a:t>
                      </a:r>
                      <a:br>
                        <a:rPr lang="en-SG" sz="1600" dirty="0" smtClean="0"/>
                      </a:br>
                      <a:endParaRPr lang="en-SG" sz="1600" dirty="0">
                        <a:effectLst/>
                      </a:endParaRPr>
                    </a:p>
                  </a:txBody>
                  <a:tcPr anchor="ctr"/>
                </a:tc>
                <a:tc>
                  <a:txBody>
                    <a:bodyPr/>
                    <a:lstStyle/>
                    <a:p>
                      <a:pPr algn="ctr"/>
                      <a:r>
                        <a:rPr lang="en-SG" sz="1600" dirty="0">
                          <a:effectLst/>
                        </a:rPr>
                        <a:t>Term 2 Week 10</a:t>
                      </a:r>
                    </a:p>
                    <a:p>
                      <a:pPr algn="ctr"/>
                      <a:r>
                        <a:rPr lang="en-SG" sz="1600" dirty="0">
                          <a:effectLst/>
                        </a:rPr>
                        <a:t>27 May 2015 </a:t>
                      </a:r>
                      <a:r>
                        <a:rPr lang="en-SG" sz="1600" dirty="0" smtClean="0">
                          <a:effectLst/>
                        </a:rPr>
                        <a:t>Wed</a:t>
                      </a:r>
                      <a:endParaRPr lang="en-SG" sz="1600" dirty="0">
                        <a:effectLst/>
                      </a:endParaRPr>
                    </a:p>
                  </a:txBody>
                  <a:tcPr anchor="ctr"/>
                </a:tc>
              </a:tr>
              <a:tr h="1270564">
                <a:tc>
                  <a:txBody>
                    <a:bodyPr/>
                    <a:lstStyle/>
                    <a:p>
                      <a:pPr algn="ctr"/>
                      <a:r>
                        <a:rPr kumimoji="0" lang="en-SG" sz="2000" b="1" kern="1200" dirty="0" smtClean="0">
                          <a:effectLst/>
                          <a:hlinkClick r:id="rId4"/>
                        </a:rPr>
                        <a:t>Becoming Scientists Through Video Analysis</a:t>
                      </a:r>
                      <a:endParaRPr kumimoji="0" lang="en-SG" sz="2000" b="1" kern="1200" dirty="0" smtClean="0">
                        <a:effectLst/>
                      </a:endParaRPr>
                    </a:p>
                    <a:p>
                      <a:pPr algn="ctr"/>
                      <a:r>
                        <a:rPr kumimoji="0" lang="en-GB" sz="2000" b="1" kern="1200" dirty="0" smtClean="0">
                          <a:effectLst/>
                        </a:rPr>
                        <a:t>edulab017</a:t>
                      </a:r>
                      <a:endParaRPr lang="en-SG" sz="2000" b="1" dirty="0">
                        <a:effectLst/>
                      </a:endParaRPr>
                    </a:p>
                  </a:txBody>
                  <a:tcPr anchor="ctr"/>
                </a:tc>
                <a:tc>
                  <a:txBody>
                    <a:bodyPr/>
                    <a:lstStyle/>
                    <a:p>
                      <a:pPr algn="ctr"/>
                      <a:r>
                        <a:rPr kumimoji="0" lang="en-SG" sz="2000" b="0" i="0" kern="1200" dirty="0" smtClean="0">
                          <a:solidFill>
                            <a:schemeClr val="dk1"/>
                          </a:solidFill>
                          <a:effectLst/>
                          <a:latin typeface="+mn-lt"/>
                          <a:ea typeface="+mn-ea"/>
                          <a:cs typeface="+mn-cs"/>
                        </a:rPr>
                        <a:t>41133</a:t>
                      </a:r>
                      <a:endParaRPr lang="en-SG" sz="2000" dirty="0">
                        <a:effectLst/>
                      </a:endParaRPr>
                    </a:p>
                  </a:txBody>
                  <a:tcPr anchor="ctr"/>
                </a:tc>
                <a:tc>
                  <a:txBody>
                    <a:bodyPr/>
                    <a:lstStyle/>
                    <a:p>
                      <a:pPr algn="ctr"/>
                      <a:r>
                        <a:rPr lang="en-SG" sz="2000" dirty="0" err="1" smtClean="0"/>
                        <a:t>eduLab@AST</a:t>
                      </a:r>
                      <a:r>
                        <a:rPr lang="en-SG" sz="2000" dirty="0" smtClean="0"/>
                        <a:t> </a:t>
                      </a:r>
                      <a:br>
                        <a:rPr lang="en-SG" sz="2000" dirty="0" smtClean="0"/>
                      </a:br>
                      <a:r>
                        <a:rPr lang="en-SG" sz="2000" dirty="0" smtClean="0"/>
                        <a:t>(2 Malan Road)</a:t>
                      </a:r>
                      <a:br>
                        <a:rPr lang="en-SG" sz="2000" dirty="0" smtClean="0"/>
                      </a:br>
                      <a:endParaRPr lang="en-SG" sz="2000" dirty="0">
                        <a:effectLst/>
                      </a:endParaRPr>
                    </a:p>
                  </a:txBody>
                  <a:tcPr anchor="ctr"/>
                </a:tc>
                <a:tc>
                  <a:txBody>
                    <a:bodyPr/>
                    <a:lstStyle/>
                    <a:p>
                      <a:pPr algn="ctr"/>
                      <a:r>
                        <a:rPr lang="en-GB" sz="2000" dirty="0" smtClean="0">
                          <a:effectLst/>
                        </a:rPr>
                        <a:t>04 Feb 2015 Wed</a:t>
                      </a:r>
                      <a:endParaRPr lang="en-SG" sz="2000" dirty="0">
                        <a:effectLst/>
                      </a:endParaRPr>
                    </a:p>
                  </a:txBody>
                  <a:tcPr anchor="ctr"/>
                </a:tc>
              </a:tr>
              <a:tr h="12705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SG" sz="2000" b="1" i="0" kern="1200" dirty="0" smtClean="0">
                          <a:solidFill>
                            <a:schemeClr val="dk1"/>
                          </a:solidFill>
                          <a:effectLst/>
                          <a:latin typeface="+mn-lt"/>
                          <a:ea typeface="+mn-ea"/>
                          <a:cs typeface="+mn-cs"/>
                          <a:hlinkClick r:id="rId5"/>
                        </a:rPr>
                        <a:t>Computer </a:t>
                      </a:r>
                      <a:r>
                        <a:rPr kumimoji="0" lang="en-SG" sz="2000" b="1" i="0" kern="1200" dirty="0" err="1" smtClean="0">
                          <a:solidFill>
                            <a:schemeClr val="dk1"/>
                          </a:solidFill>
                          <a:effectLst/>
                          <a:latin typeface="+mn-lt"/>
                          <a:ea typeface="+mn-ea"/>
                          <a:cs typeface="+mn-cs"/>
                          <a:hlinkClick r:id="rId5"/>
                        </a:rPr>
                        <a:t>Modeling</a:t>
                      </a:r>
                      <a:r>
                        <a:rPr kumimoji="0" lang="en-SG" sz="2000" b="1" i="0" kern="1200" dirty="0" smtClean="0">
                          <a:solidFill>
                            <a:schemeClr val="dk1"/>
                          </a:solidFill>
                          <a:effectLst/>
                          <a:latin typeface="+mn-lt"/>
                          <a:ea typeface="+mn-ea"/>
                          <a:cs typeface="+mn-cs"/>
                          <a:hlinkClick r:id="rId5"/>
                        </a:rPr>
                        <a:t> Pedagogy using Tracker</a:t>
                      </a:r>
                      <a:endParaRPr kumimoji="0" lang="en-SG" sz="2000" b="1" i="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2000" kern="1200" dirty="0" smtClean="0">
                          <a:effectLst/>
                        </a:rPr>
                        <a:t>edulab017</a:t>
                      </a:r>
                      <a:endParaRPr kumimoji="0" lang="en-SG" sz="2000" b="1" i="0" kern="1200" dirty="0" smtClean="0">
                        <a:solidFill>
                          <a:schemeClr val="dk1"/>
                        </a:solidFill>
                        <a:effectLst/>
                        <a:latin typeface="+mn-lt"/>
                        <a:ea typeface="+mn-ea"/>
                        <a:cs typeface="+mn-cs"/>
                      </a:endParaRPr>
                    </a:p>
                    <a:p>
                      <a:pPr algn="ctr"/>
                      <a:endParaRPr lang="en-SG" sz="2000" dirty="0">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SG" sz="2000" b="1" i="0" kern="1200" dirty="0" smtClean="0">
                          <a:solidFill>
                            <a:schemeClr val="dk1"/>
                          </a:solidFill>
                          <a:effectLst/>
                          <a:latin typeface="+mn-lt"/>
                          <a:ea typeface="+mn-ea"/>
                          <a:cs typeface="+mn-cs"/>
                        </a:rPr>
                        <a:t>7th Physics IPSG Sharing</a:t>
                      </a:r>
                    </a:p>
                  </a:txBody>
                  <a:tcPr anchor="ctr"/>
                </a:tc>
                <a:tc>
                  <a:txBody>
                    <a:bodyPr/>
                    <a:lstStyle/>
                    <a:p>
                      <a:pPr algn="ctr"/>
                      <a:r>
                        <a:rPr kumimoji="0" lang="en-SG" sz="2000" b="0" i="0" kern="1200" dirty="0" err="1" smtClean="0">
                          <a:solidFill>
                            <a:schemeClr val="dk1"/>
                          </a:solidFill>
                          <a:effectLst/>
                          <a:latin typeface="+mn-lt"/>
                          <a:ea typeface="+mn-ea"/>
                          <a:cs typeface="+mn-cs"/>
                        </a:rPr>
                        <a:t>Nanyang</a:t>
                      </a:r>
                      <a:r>
                        <a:rPr kumimoji="0" lang="en-SG" sz="2000" b="0" i="0" kern="1200" dirty="0" smtClean="0">
                          <a:solidFill>
                            <a:schemeClr val="dk1"/>
                          </a:solidFill>
                          <a:effectLst/>
                          <a:latin typeface="+mn-lt"/>
                          <a:ea typeface="+mn-ea"/>
                          <a:cs typeface="+mn-cs"/>
                        </a:rPr>
                        <a:t> Junior College</a:t>
                      </a:r>
                    </a:p>
                    <a:p>
                      <a:pPr algn="ctr"/>
                      <a:r>
                        <a:rPr kumimoji="0" lang="en-GB" sz="2000" b="0" i="0" kern="1200" dirty="0" smtClean="0">
                          <a:solidFill>
                            <a:schemeClr val="dk1"/>
                          </a:solidFill>
                          <a:effectLst/>
                          <a:latin typeface="+mn-lt"/>
                          <a:ea typeface="+mn-ea"/>
                          <a:cs typeface="+mn-cs"/>
                        </a:rPr>
                        <a:t>Computer Lab</a:t>
                      </a:r>
                      <a:endParaRPr lang="en-SG" sz="2000" dirty="0">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SG" sz="2000" b="1" i="0" kern="1200" dirty="0" smtClean="0">
                          <a:solidFill>
                            <a:schemeClr val="dk1"/>
                          </a:solidFill>
                          <a:effectLst/>
                          <a:latin typeface="+mn-lt"/>
                          <a:ea typeface="+mn-ea"/>
                          <a:cs typeface="+mn-cs"/>
                        </a:rPr>
                        <a:t>21 Jan 2015 (Wed)</a:t>
                      </a:r>
                    </a:p>
                    <a:p>
                      <a:pPr algn="ctr"/>
                      <a:r>
                        <a:rPr lang="en-GB" sz="2000" dirty="0" smtClean="0">
                          <a:effectLst/>
                        </a:rPr>
                        <a:t>1500-1730</a:t>
                      </a:r>
                      <a:endParaRPr lang="en-SG" sz="2000" dirty="0">
                        <a:effectLst/>
                      </a:endParaRPr>
                    </a:p>
                  </a:txBody>
                  <a:tcPr anchor="ctr"/>
                </a:tc>
              </a:tr>
            </a:tbl>
          </a:graphicData>
        </a:graphic>
      </p:graphicFrame>
      <p:sp>
        <p:nvSpPr>
          <p:cNvPr id="5" name="Title 4"/>
          <p:cNvSpPr>
            <a:spLocks noGrp="1"/>
          </p:cNvSpPr>
          <p:nvPr>
            <p:ph type="title"/>
          </p:nvPr>
        </p:nvSpPr>
        <p:spPr/>
        <p:txBody>
          <a:bodyPr/>
          <a:lstStyle/>
          <a:p>
            <a:endParaRPr lang="en-US" dirty="0"/>
          </a:p>
        </p:txBody>
      </p:sp>
    </p:spTree>
    <p:extLst>
      <p:ext uri="{BB962C8B-B14F-4D97-AF65-F5344CB8AC3E}">
        <p14:creationId xmlns:p14="http://schemas.microsoft.com/office/powerpoint/2010/main" xmlns="" val="2818154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xmlns="" val="3147876860"/>
              </p:ext>
            </p:extLst>
          </p:nvPr>
        </p:nvGraphicFramePr>
        <p:xfrm>
          <a:off x="0" y="539388"/>
          <a:ext cx="9144000" cy="792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3316679494"/>
              </p:ext>
            </p:extLst>
          </p:nvPr>
        </p:nvGraphicFramePr>
        <p:xfrm>
          <a:off x="0" y="1340768"/>
          <a:ext cx="9028269" cy="5036931"/>
        </p:xfrm>
        <a:graphic>
          <a:graphicData uri="http://schemas.openxmlformats.org/drawingml/2006/table">
            <a:tbl>
              <a:tblPr firstRow="1">
                <a:tableStyleId>{69C7853C-536D-4A76-A0AE-DD22124D55A5}</a:tableStyleId>
              </a:tblPr>
              <a:tblGrid>
                <a:gridCol w="9028269"/>
              </a:tblGrid>
              <a:tr h="411643">
                <a:tc>
                  <a:txBody>
                    <a:bodyPr/>
                    <a:lstStyle/>
                    <a:p>
                      <a:pPr algn="ctr"/>
                      <a:r>
                        <a:rPr lang="en-GB" sz="2000" dirty="0" smtClean="0"/>
                        <a:t>8 practices of scientists</a:t>
                      </a:r>
                      <a:endParaRPr lang="en-GB" sz="2000" dirty="0"/>
                    </a:p>
                  </a:txBody>
                  <a:tcPr/>
                </a:tc>
              </a:tr>
              <a:tr h="4749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1" dirty="0" smtClean="0"/>
                        <a:t>(1) Asking Questions</a:t>
                      </a:r>
                      <a:r>
                        <a:rPr lang="en-GB" sz="2400" dirty="0" smtClean="0">
                          <a:sym typeface="Wingdings" panose="05000000000000000000" pitchFamily="2" charset="2"/>
                        </a:rPr>
                        <a:t></a:t>
                      </a:r>
                      <a:endParaRPr lang="en-GB" sz="2400" b="1" dirty="0"/>
                    </a:p>
                  </a:txBody>
                  <a:tcPr anchor="ctr"/>
                </a:tc>
              </a:tr>
              <a:tr h="474973">
                <a:tc>
                  <a:txBody>
                    <a:bodyPr/>
                    <a:lstStyle/>
                    <a:p>
                      <a:r>
                        <a:rPr lang="en-GB" sz="2400" b="1" dirty="0" smtClean="0">
                          <a:solidFill>
                            <a:srgbClr val="FF0000"/>
                          </a:solidFill>
                        </a:rPr>
                        <a:t>(2) Using Models</a:t>
                      </a:r>
                      <a:r>
                        <a:rPr lang="en-GB" sz="2400" b="1" baseline="30000" dirty="0" smtClean="0">
                          <a:solidFill>
                            <a:srgbClr val="FF0000"/>
                          </a:solidFill>
                        </a:rPr>
                        <a:t>2</a:t>
                      </a:r>
                      <a:endParaRPr lang="en-GB" sz="2400" b="1" baseline="30000" dirty="0">
                        <a:solidFill>
                          <a:srgbClr val="FF0000"/>
                        </a:solidFill>
                      </a:endParaRPr>
                    </a:p>
                  </a:txBody>
                  <a:tcPr anchor="ctr"/>
                </a:tc>
              </a:tr>
              <a:tr h="750141">
                <a:tc>
                  <a:txBody>
                    <a:bodyPr/>
                    <a:lstStyle/>
                    <a:p>
                      <a:r>
                        <a:rPr lang="en-GB" sz="2400" b="1" dirty="0" smtClean="0"/>
                        <a:t>(3)</a:t>
                      </a:r>
                      <a:r>
                        <a:rPr lang="en-GB" sz="2400" b="1" baseline="0" dirty="0" smtClean="0"/>
                        <a:t> Plan &amp; Carry Out Investigations</a:t>
                      </a:r>
                      <a:r>
                        <a:rPr lang="en-GB" sz="2400" dirty="0" smtClean="0">
                          <a:sym typeface="Wingdings" panose="05000000000000000000" pitchFamily="2" charset="2"/>
                        </a:rPr>
                        <a:t></a:t>
                      </a:r>
                      <a:endParaRPr lang="en-GB" sz="2400" b="1" dirty="0"/>
                    </a:p>
                  </a:txBody>
                  <a:tcPr anchor="ctr"/>
                </a:tc>
              </a:tr>
              <a:tr h="474973">
                <a:tc>
                  <a:txBody>
                    <a:bodyPr/>
                    <a:lstStyle/>
                    <a:p>
                      <a:r>
                        <a:rPr lang="en-GB" sz="2400" b="1" dirty="0" smtClean="0"/>
                        <a:t>(4) Analysing</a:t>
                      </a:r>
                      <a:r>
                        <a:rPr lang="en-GB" sz="2400" b="1" baseline="0" dirty="0" smtClean="0"/>
                        <a:t> Data</a:t>
                      </a:r>
                      <a:r>
                        <a:rPr lang="en-GB" sz="2400" dirty="0" smtClean="0">
                          <a:sym typeface="Wingdings" panose="05000000000000000000" pitchFamily="2" charset="2"/>
                        </a:rPr>
                        <a:t></a:t>
                      </a:r>
                      <a:endParaRPr lang="en-GB" sz="2400" b="1" dirty="0"/>
                    </a:p>
                  </a:txBody>
                  <a:tcPr anchor="ctr"/>
                </a:tc>
              </a:tr>
              <a:tr h="750141">
                <a:tc>
                  <a:txBody>
                    <a:bodyPr/>
                    <a:lstStyle/>
                    <a:p>
                      <a:r>
                        <a:rPr lang="en-GB" sz="2400" b="1" dirty="0" smtClean="0">
                          <a:solidFill>
                            <a:srgbClr val="FF0000"/>
                          </a:solidFill>
                        </a:rPr>
                        <a:t>(5) Mathematical &amp; Computational</a:t>
                      </a:r>
                      <a:r>
                        <a:rPr lang="en-GB" sz="2400" b="1" baseline="30000" dirty="0" smtClean="0">
                          <a:solidFill>
                            <a:srgbClr val="FF0000"/>
                          </a:solidFill>
                        </a:rPr>
                        <a:t>2</a:t>
                      </a:r>
                      <a:r>
                        <a:rPr lang="en-GB" sz="2400" b="1" dirty="0" smtClean="0">
                          <a:solidFill>
                            <a:srgbClr val="FF0000"/>
                          </a:solidFill>
                        </a:rPr>
                        <a:t> </a:t>
                      </a:r>
                      <a:r>
                        <a:rPr lang="en-GB" sz="2400" b="1" baseline="0" dirty="0" smtClean="0">
                          <a:solidFill>
                            <a:srgbClr val="FF0000"/>
                          </a:solidFill>
                        </a:rPr>
                        <a:t> Thinking</a:t>
                      </a:r>
                      <a:endParaRPr lang="en-GB" sz="2400" b="1" dirty="0">
                        <a:solidFill>
                          <a:srgbClr val="FF0000"/>
                        </a:solidFill>
                      </a:endParaRPr>
                    </a:p>
                  </a:txBody>
                  <a:tcPr anchor="ctr"/>
                </a:tc>
              </a:tr>
              <a:tr h="750141">
                <a:tc>
                  <a:txBody>
                    <a:bodyPr/>
                    <a:lstStyle/>
                    <a:p>
                      <a:r>
                        <a:rPr lang="en-GB" sz="2400" b="1" dirty="0" smtClean="0"/>
                        <a:t>(6) Explaining based</a:t>
                      </a:r>
                      <a:r>
                        <a:rPr lang="en-GB" sz="2400" b="1" baseline="0" dirty="0" smtClean="0"/>
                        <a:t> on evidence</a:t>
                      </a:r>
                      <a:r>
                        <a:rPr lang="en-GB" sz="2400" dirty="0" smtClean="0">
                          <a:sym typeface="Wingdings" panose="05000000000000000000" pitchFamily="2" charset="2"/>
                        </a:rPr>
                        <a:t></a:t>
                      </a:r>
                      <a:endParaRPr lang="en-GB" sz="2400" b="1" dirty="0"/>
                    </a:p>
                  </a:txBody>
                  <a:tcPr anchor="ctr"/>
                </a:tc>
              </a:tr>
              <a:tr h="474973">
                <a:tc>
                  <a:txBody>
                    <a:bodyPr/>
                    <a:lstStyle/>
                    <a:p>
                      <a:r>
                        <a:rPr lang="en-GB" sz="2400" b="1" dirty="0" smtClean="0">
                          <a:solidFill>
                            <a:srgbClr val="FF0000"/>
                          </a:solidFill>
                        </a:rPr>
                        <a:t>(7) Argumentation</a:t>
                      </a:r>
                      <a:endParaRPr lang="en-GB" sz="2400" b="1" dirty="0">
                        <a:solidFill>
                          <a:srgbClr val="FF0000"/>
                        </a:solidFill>
                      </a:endParaRPr>
                    </a:p>
                  </a:txBody>
                  <a:tcPr anchor="ctr"/>
                </a:tc>
              </a:tr>
              <a:tr h="474973">
                <a:tc>
                  <a:txBody>
                    <a:bodyPr/>
                    <a:lstStyle/>
                    <a:p>
                      <a:r>
                        <a:rPr lang="en-GB" sz="2400" b="1" dirty="0" smtClean="0"/>
                        <a:t>(8) Communication</a:t>
                      </a:r>
                      <a:r>
                        <a:rPr lang="en-GB" sz="2400" dirty="0" smtClean="0">
                          <a:sym typeface="Wingdings" panose="05000000000000000000" pitchFamily="2" charset="2"/>
                        </a:rPr>
                        <a:t></a:t>
                      </a:r>
                      <a:endParaRPr lang="en-GB" sz="2400" b="1" dirty="0"/>
                    </a:p>
                  </a:txBody>
                  <a:tcPr anchor="ctr"/>
                </a:tc>
              </a:tr>
            </a:tbl>
          </a:graphicData>
        </a:graphic>
      </p:graphicFrame>
      <p:sp>
        <p:nvSpPr>
          <p:cNvPr id="2" name="TextBox 1"/>
          <p:cNvSpPr txBox="1"/>
          <p:nvPr/>
        </p:nvSpPr>
        <p:spPr>
          <a:xfrm>
            <a:off x="251520" y="6381328"/>
            <a:ext cx="8892480" cy="646331"/>
          </a:xfrm>
          <a:prstGeom prst="rect">
            <a:avLst/>
          </a:prstGeom>
          <a:noFill/>
        </p:spPr>
        <p:txBody>
          <a:bodyPr wrap="square" rtlCol="0">
            <a:spAutoFit/>
          </a:bodyPr>
          <a:lstStyle/>
          <a:p>
            <a:r>
              <a:rPr lang="en-US" sz="1200" dirty="0" smtClean="0"/>
              <a:t>2 Wee</a:t>
            </a:r>
            <a:r>
              <a:rPr lang="en-US" sz="1200" dirty="0"/>
              <a:t>, Loo Kang, Chew, Charles, Goh, </a:t>
            </a:r>
            <a:r>
              <a:rPr lang="en-US" sz="1200" dirty="0" err="1"/>
              <a:t>Giam</a:t>
            </a:r>
            <a:r>
              <a:rPr lang="en-US" sz="1200" dirty="0"/>
              <a:t> </a:t>
            </a:r>
            <a:r>
              <a:rPr lang="en-US" sz="1200" dirty="0" err="1"/>
              <a:t>Hwee</a:t>
            </a:r>
            <a:r>
              <a:rPr lang="en-US" sz="1200" dirty="0"/>
              <a:t>, Tan, Samuel, &amp; Lee, Tat Leong. (2012). Using Tracker as a pedagogical tool for understanding projectile motion. </a:t>
            </a:r>
            <a:r>
              <a:rPr lang="en-US" sz="1200" i="1" dirty="0"/>
              <a:t>Physics Education, 47</a:t>
            </a:r>
            <a:r>
              <a:rPr lang="en-US" sz="1200" dirty="0"/>
              <a:t>(4), 448. </a:t>
            </a:r>
            <a:endParaRPr lang="en-SG" sz="1200" dirty="0"/>
          </a:p>
          <a:p>
            <a:endParaRPr lang="en-SG" sz="1200" dirty="0"/>
          </a:p>
        </p:txBody>
      </p:sp>
    </p:spTree>
    <p:extLst>
      <p:ext uri="{BB962C8B-B14F-4D97-AF65-F5344CB8AC3E}">
        <p14:creationId xmlns:p14="http://schemas.microsoft.com/office/powerpoint/2010/main" xmlns="" val="185453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aphicFrame>
        <p:nvGraphicFramePr>
          <p:cNvPr id="135" name="Shape 135"/>
          <p:cNvGraphicFramePr/>
          <p:nvPr/>
        </p:nvGraphicFramePr>
        <p:xfrm>
          <a:off x="59950" y="798930"/>
          <a:ext cx="9084050" cy="6059070"/>
        </p:xfrm>
        <a:graphic>
          <a:graphicData uri="http://schemas.openxmlformats.org/drawingml/2006/table">
            <a:tbl>
              <a:tblPr>
                <a:noFill/>
              </a:tblPr>
              <a:tblGrid>
                <a:gridCol w="4568200"/>
                <a:gridCol w="4515850"/>
              </a:tblGrid>
              <a:tr h="694600">
                <a:tc>
                  <a:txBody>
                    <a:bodyPr/>
                    <a:lstStyle/>
                    <a:p>
                      <a:pPr algn="ctr">
                        <a:spcBef>
                          <a:spcPts val="0"/>
                        </a:spcBef>
                        <a:buNone/>
                      </a:pPr>
                      <a:r>
                        <a:rPr lang="en-SG" sz="2400" b="1" dirty="0">
                          <a:solidFill>
                            <a:srgbClr val="FFFFFF"/>
                          </a:solidFill>
                        </a:rPr>
                        <a:t>Traditional Lessons</a:t>
                      </a:r>
                    </a:p>
                  </a:txBody>
                  <a:tcPr marL="91425" marR="91425" marT="91425" marB="91425">
                    <a:solidFill>
                      <a:srgbClr val="38761D"/>
                    </a:solidFill>
                  </a:tcPr>
                </a:tc>
                <a:tc>
                  <a:txBody>
                    <a:bodyPr/>
                    <a:lstStyle/>
                    <a:p>
                      <a:pPr algn="ctr">
                        <a:spcBef>
                          <a:spcPts val="0"/>
                        </a:spcBef>
                        <a:buNone/>
                      </a:pPr>
                      <a:r>
                        <a:rPr lang="en-SG" sz="2400" b="1" dirty="0">
                          <a:solidFill>
                            <a:srgbClr val="FFFFFF"/>
                          </a:solidFill>
                        </a:rPr>
                        <a:t>Scientist Research</a:t>
                      </a:r>
                    </a:p>
                  </a:txBody>
                  <a:tcPr marL="91425" marR="91425" marT="91425" marB="91425">
                    <a:solidFill>
                      <a:srgbClr val="38761D"/>
                    </a:solidFill>
                  </a:tcPr>
                </a:tc>
              </a:tr>
              <a:tr h="1112525">
                <a:tc>
                  <a:txBody>
                    <a:bodyPr/>
                    <a:lstStyle/>
                    <a:p>
                      <a:pPr algn="ctr">
                        <a:spcBef>
                          <a:spcPts val="0"/>
                        </a:spcBef>
                        <a:buNone/>
                      </a:pPr>
                      <a:r>
                        <a:rPr lang="en-SG" sz="2400"/>
                        <a:t>Topics taught in isolation</a:t>
                      </a:r>
                    </a:p>
                  </a:txBody>
                  <a:tcPr marL="91425" marR="91425" marT="91425" marB="91425">
                    <a:solidFill>
                      <a:srgbClr val="FFF2CC"/>
                    </a:solidFill>
                  </a:tcPr>
                </a:tc>
                <a:tc>
                  <a:txBody>
                    <a:bodyPr/>
                    <a:lstStyle/>
                    <a:p>
                      <a:pPr algn="ctr">
                        <a:spcBef>
                          <a:spcPts val="0"/>
                        </a:spcBef>
                        <a:buNone/>
                      </a:pPr>
                      <a:r>
                        <a:rPr lang="en-SG" sz="2400"/>
                        <a:t>Knowledge from various topics are required</a:t>
                      </a:r>
                    </a:p>
                  </a:txBody>
                  <a:tcPr marL="91425" marR="91425" marT="91425" marB="91425">
                    <a:solidFill>
                      <a:srgbClr val="FFF2CC"/>
                    </a:solidFill>
                  </a:tcPr>
                </a:tc>
              </a:tr>
              <a:tr h="1112525">
                <a:tc>
                  <a:txBody>
                    <a:bodyPr/>
                    <a:lstStyle/>
                    <a:p>
                      <a:pPr lvl="0" algn="ctr" rtl="0">
                        <a:spcBef>
                          <a:spcPts val="0"/>
                        </a:spcBef>
                        <a:buNone/>
                      </a:pPr>
                      <a:r>
                        <a:rPr lang="en-SG" sz="2400">
                          <a:solidFill>
                            <a:schemeClr val="dk1"/>
                          </a:solidFill>
                        </a:rPr>
                        <a:t>Simplified theoretical scenario with many assumptions</a:t>
                      </a:r>
                    </a:p>
                  </a:txBody>
                  <a:tcPr marL="91425" marR="91425" marT="91425" marB="91425">
                    <a:solidFill>
                      <a:srgbClr val="FFF2CC"/>
                    </a:solidFill>
                  </a:tcPr>
                </a:tc>
                <a:tc>
                  <a:txBody>
                    <a:bodyPr/>
                    <a:lstStyle/>
                    <a:p>
                      <a:pPr lvl="0" algn="ctr" rtl="0">
                        <a:spcBef>
                          <a:spcPts val="0"/>
                        </a:spcBef>
                        <a:buNone/>
                      </a:pPr>
                      <a:r>
                        <a:rPr lang="en-SG" sz="2400">
                          <a:solidFill>
                            <a:schemeClr val="dk1"/>
                          </a:solidFill>
                        </a:rPr>
                        <a:t>Authentic collected data which often include anomaly</a:t>
                      </a:r>
                    </a:p>
                  </a:txBody>
                  <a:tcPr marL="91425" marR="91425" marT="91425" marB="91425">
                    <a:solidFill>
                      <a:srgbClr val="FFF2CC"/>
                    </a:solidFill>
                  </a:tcPr>
                </a:tc>
              </a:tr>
              <a:tr h="1112525">
                <a:tc>
                  <a:txBody>
                    <a:bodyPr/>
                    <a:lstStyle/>
                    <a:p>
                      <a:pPr lvl="0" algn="ctr" rtl="0">
                        <a:spcBef>
                          <a:spcPts val="0"/>
                        </a:spcBef>
                        <a:buNone/>
                      </a:pPr>
                      <a:r>
                        <a:rPr lang="en-SG" sz="2400"/>
                        <a:t>Knowledge apply to assessment questions</a:t>
                      </a:r>
                    </a:p>
                  </a:txBody>
                  <a:tcPr marL="91425" marR="91425" marT="91425" marB="91425">
                    <a:solidFill>
                      <a:srgbClr val="FFF2CC"/>
                    </a:solidFill>
                  </a:tcPr>
                </a:tc>
                <a:tc>
                  <a:txBody>
                    <a:bodyPr/>
                    <a:lstStyle/>
                    <a:p>
                      <a:pPr lvl="0" algn="ctr" rtl="0">
                        <a:spcBef>
                          <a:spcPts val="0"/>
                        </a:spcBef>
                        <a:buNone/>
                      </a:pPr>
                      <a:r>
                        <a:rPr lang="en-SG" sz="2400"/>
                        <a:t>Knowledge apply to real world situations</a:t>
                      </a:r>
                    </a:p>
                  </a:txBody>
                  <a:tcPr marL="91425" marR="91425" marT="91425" marB="91425">
                    <a:solidFill>
                      <a:srgbClr val="FFF2CC"/>
                    </a:solidFill>
                  </a:tcPr>
                </a:tc>
              </a:tr>
              <a:tr h="1112525">
                <a:tc>
                  <a:txBody>
                    <a:bodyPr/>
                    <a:lstStyle/>
                    <a:p>
                      <a:pPr algn="ctr" rtl="0">
                        <a:spcBef>
                          <a:spcPts val="0"/>
                        </a:spcBef>
                        <a:buNone/>
                      </a:pPr>
                      <a:r>
                        <a:rPr lang="en-SG" sz="2400"/>
                        <a:t>Teacher directed;</a:t>
                      </a:r>
                    </a:p>
                    <a:p>
                      <a:pPr algn="ctr" rtl="0">
                        <a:spcBef>
                          <a:spcPts val="0"/>
                        </a:spcBef>
                        <a:buNone/>
                      </a:pPr>
                      <a:r>
                        <a:rPr lang="en-SG" sz="2400">
                          <a:solidFill>
                            <a:schemeClr val="dk1"/>
                          </a:solidFill>
                        </a:rPr>
                        <a:t>Teacher decide on question</a:t>
                      </a:r>
                    </a:p>
                  </a:txBody>
                  <a:tcPr marL="91425" marR="91425" marT="91425" marB="91425">
                    <a:solidFill>
                      <a:srgbClr val="CFE2F3"/>
                    </a:solidFill>
                  </a:tcPr>
                </a:tc>
                <a:tc>
                  <a:txBody>
                    <a:bodyPr/>
                    <a:lstStyle/>
                    <a:p>
                      <a:pPr algn="ctr" rtl="0">
                        <a:spcBef>
                          <a:spcPts val="0"/>
                        </a:spcBef>
                        <a:buNone/>
                      </a:pPr>
                      <a:r>
                        <a:rPr lang="en-SG" sz="2400"/>
                        <a:t>Student directed; </a:t>
                      </a:r>
                    </a:p>
                    <a:p>
                      <a:pPr algn="ctr" rtl="0">
                        <a:spcBef>
                          <a:spcPts val="0"/>
                        </a:spcBef>
                        <a:buNone/>
                      </a:pPr>
                      <a:r>
                        <a:rPr lang="en-SG" sz="2400">
                          <a:solidFill>
                            <a:schemeClr val="dk1"/>
                          </a:solidFill>
                        </a:rPr>
                        <a:t>Ownership of research question</a:t>
                      </a:r>
                    </a:p>
                  </a:txBody>
                  <a:tcPr marL="91425" marR="91425" marT="91425" marB="91425">
                    <a:solidFill>
                      <a:srgbClr val="CFE2F3"/>
                    </a:solidFill>
                  </a:tcPr>
                </a:tc>
              </a:tr>
              <a:tr h="694600">
                <a:tc>
                  <a:txBody>
                    <a:bodyPr/>
                    <a:lstStyle/>
                    <a:p>
                      <a:pPr lvl="0" algn="ctr" rtl="0">
                        <a:spcBef>
                          <a:spcPts val="0"/>
                        </a:spcBef>
                        <a:buNone/>
                      </a:pPr>
                      <a:r>
                        <a:rPr lang="en-SG" sz="2400" dirty="0"/>
                        <a:t>No differentiation; One size fits all</a:t>
                      </a:r>
                    </a:p>
                  </a:txBody>
                  <a:tcPr marL="91425" marR="91425" marT="91425" marB="91425">
                    <a:solidFill>
                      <a:srgbClr val="CFE2F3"/>
                    </a:solidFill>
                  </a:tcPr>
                </a:tc>
                <a:tc>
                  <a:txBody>
                    <a:bodyPr/>
                    <a:lstStyle/>
                    <a:p>
                      <a:pPr lvl="0" algn="ctr" rtl="0">
                        <a:spcBef>
                          <a:spcPts val="0"/>
                        </a:spcBef>
                        <a:buNone/>
                      </a:pPr>
                      <a:r>
                        <a:rPr lang="en-SG" sz="2400" dirty="0"/>
                        <a:t>Research is individualized</a:t>
                      </a:r>
                    </a:p>
                  </a:txBody>
                  <a:tcPr marL="91425" marR="91425" marT="91425" marB="91425">
                    <a:solidFill>
                      <a:srgbClr val="CFE2F3"/>
                    </a:solidFill>
                  </a:tcPr>
                </a:tc>
              </a:tr>
            </a:tbl>
          </a:graphicData>
        </a:graphic>
      </p:graphicFrame>
      <p:graphicFrame>
        <p:nvGraphicFramePr>
          <p:cNvPr id="5" name="Diagram 4"/>
          <p:cNvGraphicFramePr/>
          <p:nvPr/>
        </p:nvGraphicFramePr>
        <p:xfrm>
          <a:off x="0" y="0"/>
          <a:ext cx="7740352" cy="900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7" name="Shape 137"/>
          <p:cNvSpPr txBox="1">
            <a:spLocks noGrp="1"/>
          </p:cNvSpPr>
          <p:nvPr>
            <p:ph type="title"/>
          </p:nvPr>
        </p:nvSpPr>
        <p:spPr>
          <a:xfrm>
            <a:off x="-180528" y="260648"/>
            <a:ext cx="1802399" cy="9005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SG" sz="4400" dirty="0">
                <a:solidFill>
                  <a:srgbClr val="009900"/>
                </a:solidFill>
                <a:latin typeface="Calibri"/>
                <a:ea typeface="Calibri"/>
                <a:cs typeface="Calibri"/>
                <a:sym typeface="Calibri"/>
              </a:rPr>
              <a:t>Why?</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0" y="692696"/>
            <a:ext cx="1802399" cy="9005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SG" sz="4400" dirty="0">
                <a:solidFill>
                  <a:srgbClr val="009900"/>
                </a:solidFill>
                <a:latin typeface="Calibri"/>
                <a:ea typeface="Calibri"/>
                <a:cs typeface="Calibri"/>
                <a:sym typeface="Calibri"/>
              </a:rPr>
              <a:t>Why?</a:t>
            </a:r>
          </a:p>
        </p:txBody>
      </p:sp>
      <p:graphicFrame>
        <p:nvGraphicFramePr>
          <p:cNvPr id="143" name="Shape 143"/>
          <p:cNvGraphicFramePr/>
          <p:nvPr/>
        </p:nvGraphicFramePr>
        <p:xfrm>
          <a:off x="51200" y="1042475"/>
          <a:ext cx="9103400" cy="5976660"/>
        </p:xfrm>
        <a:graphic>
          <a:graphicData uri="http://schemas.openxmlformats.org/drawingml/2006/table">
            <a:tbl>
              <a:tblPr>
                <a:noFill/>
              </a:tblPr>
              <a:tblGrid>
                <a:gridCol w="4284825"/>
                <a:gridCol w="4818575"/>
              </a:tblGrid>
              <a:tr h="856200">
                <a:tc>
                  <a:txBody>
                    <a:bodyPr/>
                    <a:lstStyle/>
                    <a:p>
                      <a:pPr lvl="0" algn="ctr" rtl="0">
                        <a:spcBef>
                          <a:spcPts val="0"/>
                        </a:spcBef>
                        <a:buNone/>
                      </a:pPr>
                      <a:r>
                        <a:rPr lang="en-SG" sz="1800" b="1">
                          <a:solidFill>
                            <a:srgbClr val="FFFFFF"/>
                          </a:solidFill>
                        </a:rPr>
                        <a:t>Tracker</a:t>
                      </a:r>
                    </a:p>
                  </a:txBody>
                  <a:tcPr marL="91425" marR="91425" marT="91425" marB="91425">
                    <a:solidFill>
                      <a:srgbClr val="38761D"/>
                    </a:solidFill>
                  </a:tcPr>
                </a:tc>
                <a:tc>
                  <a:txBody>
                    <a:bodyPr/>
                    <a:lstStyle/>
                    <a:p>
                      <a:pPr algn="ctr" rtl="0">
                        <a:spcBef>
                          <a:spcPts val="0"/>
                        </a:spcBef>
                        <a:buNone/>
                      </a:pPr>
                      <a:r>
                        <a:rPr lang="en-SG" sz="1800" b="1">
                          <a:solidFill>
                            <a:srgbClr val="FFFFFF"/>
                          </a:solidFill>
                        </a:rPr>
                        <a:t>Data logger / </a:t>
                      </a:r>
                    </a:p>
                    <a:p>
                      <a:pPr lvl="0" algn="ctr" rtl="0">
                        <a:spcBef>
                          <a:spcPts val="0"/>
                        </a:spcBef>
                        <a:buNone/>
                      </a:pPr>
                      <a:r>
                        <a:rPr lang="en-SG" sz="1800" b="1">
                          <a:solidFill>
                            <a:srgbClr val="FFFFFF"/>
                          </a:solidFill>
                        </a:rPr>
                        <a:t>traditional experiment</a:t>
                      </a:r>
                    </a:p>
                  </a:txBody>
                  <a:tcPr marL="91425" marR="91425" marT="91425" marB="91425">
                    <a:solidFill>
                      <a:srgbClr val="38761D"/>
                    </a:solidFill>
                  </a:tcPr>
                </a:tc>
              </a:tr>
              <a:tr h="856200">
                <a:tc>
                  <a:txBody>
                    <a:bodyPr/>
                    <a:lstStyle/>
                    <a:p>
                      <a:pPr lvl="0" algn="ctr" rtl="0">
                        <a:spcBef>
                          <a:spcPts val="0"/>
                        </a:spcBef>
                        <a:buNone/>
                      </a:pPr>
                      <a:r>
                        <a:rPr lang="en-SG" sz="2400">
                          <a:solidFill>
                            <a:schemeClr val="dk1"/>
                          </a:solidFill>
                        </a:rPr>
                        <a:t>2-D motion; Non-rigid body</a:t>
                      </a:r>
                    </a:p>
                  </a:txBody>
                  <a:tcPr marL="91425" marR="91425" marT="91425" marB="91425"/>
                </a:tc>
                <a:tc>
                  <a:txBody>
                    <a:bodyPr/>
                    <a:lstStyle/>
                    <a:p>
                      <a:pPr lvl="0" algn="ctr" rtl="0">
                        <a:spcBef>
                          <a:spcPts val="0"/>
                        </a:spcBef>
                        <a:buNone/>
                      </a:pPr>
                      <a:r>
                        <a:rPr lang="en-SG" sz="2400">
                          <a:solidFill>
                            <a:schemeClr val="dk1"/>
                          </a:solidFill>
                        </a:rPr>
                        <a:t>1-D motion (2-D motion are extremely difficult to setup)</a:t>
                      </a:r>
                    </a:p>
                  </a:txBody>
                  <a:tcPr marL="91425" marR="91425" marT="91425" marB="91425"/>
                </a:tc>
              </a:tr>
              <a:tr h="534550">
                <a:tc>
                  <a:txBody>
                    <a:bodyPr/>
                    <a:lstStyle/>
                    <a:p>
                      <a:pPr algn="ctr" rtl="0">
                        <a:spcBef>
                          <a:spcPts val="0"/>
                        </a:spcBef>
                        <a:buNone/>
                      </a:pPr>
                      <a:r>
                        <a:rPr lang="en-SG" sz="2400">
                          <a:solidFill>
                            <a:schemeClr val="dk1"/>
                          </a:solidFill>
                        </a:rPr>
                        <a:t>Shorter setup time</a:t>
                      </a:r>
                    </a:p>
                  </a:txBody>
                  <a:tcPr marL="91425" marR="91425" marT="91425" marB="91425"/>
                </a:tc>
                <a:tc>
                  <a:txBody>
                    <a:bodyPr/>
                    <a:lstStyle/>
                    <a:p>
                      <a:pPr algn="ctr" rtl="0">
                        <a:spcBef>
                          <a:spcPts val="0"/>
                        </a:spcBef>
                        <a:buNone/>
                      </a:pPr>
                      <a:r>
                        <a:rPr lang="en-SG" sz="2400">
                          <a:solidFill>
                            <a:schemeClr val="dk1"/>
                          </a:solidFill>
                        </a:rPr>
                        <a:t>Longer setup time</a:t>
                      </a:r>
                    </a:p>
                  </a:txBody>
                  <a:tcPr marL="91425" marR="91425" marT="91425" marB="91425"/>
                </a:tc>
              </a:tr>
              <a:tr h="856200">
                <a:tc>
                  <a:txBody>
                    <a:bodyPr/>
                    <a:lstStyle/>
                    <a:p>
                      <a:pPr algn="ctr" rtl="0">
                        <a:spcBef>
                          <a:spcPts val="0"/>
                        </a:spcBef>
                        <a:buNone/>
                      </a:pPr>
                      <a:r>
                        <a:rPr lang="en-SG" sz="2400">
                          <a:solidFill>
                            <a:schemeClr val="dk1"/>
                          </a:solidFill>
                        </a:rPr>
                        <a:t>Same software &amp; video can be used for several topics</a:t>
                      </a:r>
                    </a:p>
                  </a:txBody>
                  <a:tcPr marL="91425" marR="91425" marT="91425" marB="91425"/>
                </a:tc>
                <a:tc>
                  <a:txBody>
                    <a:bodyPr/>
                    <a:lstStyle/>
                    <a:p>
                      <a:pPr algn="ctr" rtl="0">
                        <a:spcBef>
                          <a:spcPts val="0"/>
                        </a:spcBef>
                        <a:buNone/>
                      </a:pPr>
                      <a:r>
                        <a:rPr lang="en-SG" sz="2400">
                          <a:solidFill>
                            <a:schemeClr val="dk1"/>
                          </a:solidFill>
                        </a:rPr>
                        <a:t>Every experiment is designed for a single learning objective</a:t>
                      </a:r>
                    </a:p>
                  </a:txBody>
                  <a:tcPr marL="91425" marR="91425" marT="91425" marB="91425"/>
                </a:tc>
              </a:tr>
              <a:tr h="534550">
                <a:tc>
                  <a:txBody>
                    <a:bodyPr/>
                    <a:lstStyle/>
                    <a:p>
                      <a:pPr algn="ctr" rtl="0">
                        <a:spcBef>
                          <a:spcPts val="0"/>
                        </a:spcBef>
                        <a:buNone/>
                      </a:pPr>
                      <a:r>
                        <a:rPr lang="en-SG" sz="2400">
                          <a:solidFill>
                            <a:schemeClr val="dk1"/>
                          </a:solidFill>
                        </a:rPr>
                        <a:t>Differentiation is easy</a:t>
                      </a:r>
                    </a:p>
                  </a:txBody>
                  <a:tcPr marL="91425" marR="91425" marT="91425" marB="91425"/>
                </a:tc>
                <a:tc>
                  <a:txBody>
                    <a:bodyPr/>
                    <a:lstStyle/>
                    <a:p>
                      <a:pPr algn="ctr" rtl="0">
                        <a:spcBef>
                          <a:spcPts val="0"/>
                        </a:spcBef>
                        <a:buNone/>
                      </a:pPr>
                      <a:r>
                        <a:rPr lang="en-SG" sz="2400">
                          <a:solidFill>
                            <a:schemeClr val="dk1"/>
                          </a:solidFill>
                        </a:rPr>
                        <a:t>Differentiation is difficult</a:t>
                      </a:r>
                    </a:p>
                  </a:txBody>
                  <a:tcPr marL="91425" marR="91425" marT="91425" marB="91425"/>
                </a:tc>
              </a:tr>
              <a:tr h="856200">
                <a:tc>
                  <a:txBody>
                    <a:bodyPr/>
                    <a:lstStyle/>
                    <a:p>
                      <a:pPr algn="ctr" rtl="0">
                        <a:spcBef>
                          <a:spcPts val="0"/>
                        </a:spcBef>
                        <a:buNone/>
                      </a:pPr>
                      <a:r>
                        <a:rPr lang="en-SG" sz="2400">
                          <a:solidFill>
                            <a:schemeClr val="dk1"/>
                          </a:solidFill>
                        </a:rPr>
                        <a:t>high speed camera allow very short duration motion</a:t>
                      </a:r>
                    </a:p>
                  </a:txBody>
                  <a:tcPr marL="91425" marR="91425" marT="91425" marB="91425"/>
                </a:tc>
                <a:tc>
                  <a:txBody>
                    <a:bodyPr/>
                    <a:lstStyle/>
                    <a:p>
                      <a:pPr algn="ctr" rtl="0">
                        <a:spcBef>
                          <a:spcPts val="0"/>
                        </a:spcBef>
                        <a:buNone/>
                      </a:pPr>
                      <a:r>
                        <a:rPr lang="en-SG" sz="2400">
                          <a:solidFill>
                            <a:schemeClr val="dk1"/>
                          </a:solidFill>
                        </a:rPr>
                        <a:t>Motion has to be long enough for negligible human reaction time </a:t>
                      </a:r>
                    </a:p>
                  </a:txBody>
                  <a:tcPr marL="91425" marR="91425" marT="91425" marB="91425"/>
                </a:tc>
              </a:tr>
              <a:tr h="1177825">
                <a:tc>
                  <a:txBody>
                    <a:bodyPr/>
                    <a:lstStyle/>
                    <a:p>
                      <a:pPr algn="ctr" rtl="0">
                        <a:spcBef>
                          <a:spcPts val="0"/>
                        </a:spcBef>
                        <a:buNone/>
                      </a:pPr>
                      <a:r>
                        <a:rPr lang="en-SG" sz="2400">
                          <a:solidFill>
                            <a:schemeClr val="dk1"/>
                          </a:solidFill>
                        </a:rPr>
                        <a:t>Free; students can conduct individual research even beyond the classroom</a:t>
                      </a:r>
                    </a:p>
                  </a:txBody>
                  <a:tcPr marL="91425" marR="91425" marT="91425" marB="91425"/>
                </a:tc>
                <a:tc>
                  <a:txBody>
                    <a:bodyPr/>
                    <a:lstStyle/>
                    <a:p>
                      <a:pPr algn="ctr" rtl="0">
                        <a:spcBef>
                          <a:spcPts val="0"/>
                        </a:spcBef>
                        <a:buNone/>
                      </a:pPr>
                      <a:r>
                        <a:rPr lang="en-SG" sz="2400">
                          <a:solidFill>
                            <a:schemeClr val="dk1"/>
                          </a:solidFill>
                        </a:rPr>
                        <a:t> Data logger are expensive and students have to share the sensors within classroom</a:t>
                      </a:r>
                    </a:p>
                  </a:txBody>
                  <a:tcPr marL="91425" marR="91425" marT="91425" marB="91425"/>
                </a:tc>
              </a:tr>
            </a:tbl>
          </a:graphicData>
        </a:graphic>
      </p:graphicFrame>
      <p:graphicFrame>
        <p:nvGraphicFramePr>
          <p:cNvPr id="5" name="Diagram 4"/>
          <p:cNvGraphicFramePr/>
          <p:nvPr/>
        </p:nvGraphicFramePr>
        <p:xfrm>
          <a:off x="0" y="0"/>
          <a:ext cx="7740352" cy="1124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1143000"/>
          </a:xfrm>
        </p:spPr>
        <p:txBody>
          <a:bodyPr/>
          <a:lstStyle/>
          <a:p>
            <a:r>
              <a:rPr lang="en-SG" sz="3200" dirty="0"/>
              <a:t/>
            </a:r>
            <a:br>
              <a:rPr lang="en-SG" sz="3200" dirty="0"/>
            </a:br>
            <a:r>
              <a:rPr lang="en-SG" sz="3200" dirty="0"/>
              <a:t> </a:t>
            </a:r>
            <a:r>
              <a:rPr lang="en-SG" sz="3200" b="1" dirty="0">
                <a:effectLst>
                  <a:outerShdw blurRad="38100" dist="38100" dir="2700000" algn="tl">
                    <a:srgbClr val="000000">
                      <a:alpha val="43137"/>
                    </a:srgbClr>
                  </a:outerShdw>
                </a:effectLst>
              </a:rPr>
              <a:t>Using Tracker as a Pedagogical Tool for Understanding Toss Up-Free Fall Motion</a:t>
            </a:r>
          </a:p>
        </p:txBody>
      </p:sp>
      <p:sp>
        <p:nvSpPr>
          <p:cNvPr id="3" name="Text Placeholder 2"/>
          <p:cNvSpPr>
            <a:spLocks noGrp="1"/>
          </p:cNvSpPr>
          <p:nvPr>
            <p:ph type="body" idx="1"/>
          </p:nvPr>
        </p:nvSpPr>
        <p:spPr>
          <a:xfrm>
            <a:off x="0" y="2348880"/>
            <a:ext cx="9144000" cy="4297363"/>
          </a:xfrm>
        </p:spPr>
        <p:txBody>
          <a:bodyPr/>
          <a:lstStyle/>
          <a:p>
            <a:r>
              <a:rPr lang="en-US" sz="2400" dirty="0" smtClean="0"/>
              <a:t>Research paper at </a:t>
            </a:r>
            <a:r>
              <a:rPr lang="en-US" sz="2400" dirty="0"/>
              <a:t>Cornell University Library </a:t>
            </a:r>
            <a:r>
              <a:rPr lang="en-US" sz="2400" dirty="0">
                <a:hlinkClick r:id="rId2"/>
              </a:rPr>
              <a:t>http://</a:t>
            </a:r>
            <a:r>
              <a:rPr lang="en-US" sz="2400" dirty="0" smtClean="0">
                <a:hlinkClick r:id="rId2"/>
              </a:rPr>
              <a:t>arxiv.org/abs/1501.02858</a:t>
            </a:r>
            <a:r>
              <a:rPr lang="en-US" sz="2400" dirty="0" smtClean="0"/>
              <a:t> </a:t>
            </a:r>
          </a:p>
          <a:p>
            <a:r>
              <a:rPr lang="en-US" sz="2400" dirty="0" smtClean="0"/>
              <a:t>An Evergreen Sec Physics PLT research project in collaboration with </a:t>
            </a:r>
            <a:r>
              <a:rPr lang="en-US" sz="2400" dirty="0" err="1" smtClean="0"/>
              <a:t>eduLab</a:t>
            </a:r>
            <a:endParaRPr lang="en-US" sz="2400" dirty="0" smtClean="0"/>
          </a:p>
          <a:p>
            <a:pPr lvl="1"/>
            <a:r>
              <a:rPr lang="en-US" sz="2400" dirty="0" smtClean="0"/>
              <a:t>Sec 3 Pure Physics Kinematics of Free Fall</a:t>
            </a:r>
          </a:p>
          <a:p>
            <a:pPr lvl="1"/>
            <a:r>
              <a:rPr lang="en-US" sz="2400" dirty="0" smtClean="0"/>
              <a:t>Google Site to facilitate instructions</a:t>
            </a:r>
          </a:p>
          <a:p>
            <a:pPr lvl="1"/>
            <a:r>
              <a:rPr lang="en-US" sz="2400" dirty="0" smtClean="0"/>
              <a:t>Lesson at Computer Lab</a:t>
            </a:r>
          </a:p>
          <a:p>
            <a:pPr lvl="1"/>
            <a:r>
              <a:rPr lang="en-US" sz="2400" dirty="0" smtClean="0"/>
              <a:t>Use of Pre- and Post test multiple-choice question and assessment tool</a:t>
            </a:r>
          </a:p>
          <a:p>
            <a:pPr lvl="1"/>
            <a:r>
              <a:rPr lang="en-US" sz="2400" dirty="0" smtClean="0"/>
              <a:t>Post lesson Students Focus Group Discussion </a:t>
            </a:r>
          </a:p>
          <a:p>
            <a:pPr lvl="1"/>
            <a:endParaRPr lang="en-US" sz="2400" dirty="0" smtClean="0"/>
          </a:p>
          <a:p>
            <a:pPr lvl="1"/>
            <a:endParaRPr lang="en-US" sz="2400" dirty="0" smtClean="0"/>
          </a:p>
          <a:p>
            <a:pPr lvl="1"/>
            <a:endParaRPr lang="en-US" sz="2400" dirty="0"/>
          </a:p>
          <a:p>
            <a:endParaRPr lang="en-SG" sz="2400" dirty="0"/>
          </a:p>
        </p:txBody>
      </p:sp>
    </p:spTree>
    <p:extLst>
      <p:ext uri="{BB962C8B-B14F-4D97-AF65-F5344CB8AC3E}">
        <p14:creationId xmlns:p14="http://schemas.microsoft.com/office/powerpoint/2010/main" xmlns="" val="27103167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smtClean="0">
                <a:effectLst>
                  <a:outerShdw blurRad="38100" dist="38100" dir="2700000" algn="tl">
                    <a:srgbClr val="000000">
                      <a:alpha val="43137"/>
                    </a:srgbClr>
                  </a:outerShdw>
                </a:effectLst>
              </a:rPr>
              <a:t>The Learning Task</a:t>
            </a:r>
            <a:endParaRPr lang="en-SG" sz="3200" b="1" dirty="0">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406491" y="1556792"/>
            <a:ext cx="8229600" cy="4297363"/>
          </a:xfrm>
        </p:spPr>
        <p:txBody>
          <a:bodyPr/>
          <a:lstStyle/>
          <a:p>
            <a:r>
              <a:rPr lang="en-US" sz="2400" dirty="0" smtClean="0"/>
              <a:t>Video – ball tosses up</a:t>
            </a:r>
          </a:p>
          <a:p>
            <a:r>
              <a:rPr lang="en-US" sz="2400" dirty="0" smtClean="0"/>
              <a:t>Graph – displacement-time, velocity-time, acceleration-time</a:t>
            </a:r>
          </a:p>
          <a:p>
            <a:r>
              <a:rPr lang="en-US" sz="2400" dirty="0" smtClean="0">
                <a:hlinkClick r:id="rId3"/>
              </a:rPr>
              <a:t>Google site https</a:t>
            </a:r>
            <a:r>
              <a:rPr lang="en-US" sz="2400" dirty="0">
                <a:hlinkClick r:id="rId3"/>
              </a:rPr>
              <a:t>://sites.google.com/a/moe.edu.sg/2014-sec-3-physics-performance-task</a:t>
            </a:r>
            <a:r>
              <a:rPr lang="en-US" sz="2400" dirty="0" smtClean="0">
                <a:hlinkClick r:id="rId3"/>
              </a:rPr>
              <a:t>/</a:t>
            </a:r>
            <a:endParaRPr lang="en-US" sz="2400" dirty="0" smtClean="0"/>
          </a:p>
          <a:p>
            <a:endParaRPr lang="en-US" sz="2400" dirty="0" smtClean="0"/>
          </a:p>
          <a:p>
            <a:endParaRPr lang="en-SG" sz="2400" dirty="0"/>
          </a:p>
        </p:txBody>
      </p:sp>
      <p:pic>
        <p:nvPicPr>
          <p:cNvPr id="4" name="Wpt8GYr51Qw?rel=0"/>
          <p:cNvPicPr>
            <a:picLocks noRot="1" noChangeAspect="1"/>
          </p:cNvPicPr>
          <p:nvPr>
            <a:videoFile r:link="rId1"/>
          </p:nvPr>
        </p:nvPicPr>
        <p:blipFill>
          <a:blip r:embed="rId4"/>
          <a:stretch>
            <a:fillRect/>
          </a:stretch>
        </p:blipFill>
        <p:spPr>
          <a:xfrm>
            <a:off x="3131840" y="3575075"/>
            <a:ext cx="5836311" cy="3282925"/>
          </a:xfrm>
          <a:prstGeom prst="rect">
            <a:avLst/>
          </a:prstGeom>
        </p:spPr>
      </p:pic>
    </p:spTree>
    <p:extLst>
      <p:ext uri="{BB962C8B-B14F-4D97-AF65-F5344CB8AC3E}">
        <p14:creationId xmlns:p14="http://schemas.microsoft.com/office/powerpoint/2010/main" xmlns="" val="163319737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SLIDE_ID" val="{13F01CD4-4734-4671-B476-B9F317418B38}"/>
  <p:tag name="GENSWF_ADVANCE_TIME" val="5"/>
  <p:tag name="TIMING" val=""/>
  <p:tag name="ISPRING_CUSTOM_TIMING_USED" val="1"/>
</p:tagLst>
</file>

<file path=ppt/theme/theme1.xml><?xml version="1.0" encoding="utf-8"?>
<a:theme xmlns:a="http://schemas.openxmlformats.org/drawingml/2006/main" name="Default Design">
  <a:themeElements>
    <a:clrScheme name="Metro">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3357</TotalTime>
  <Words>4223</Words>
  <Application>Microsoft Office PowerPoint</Application>
  <PresentationFormat>On-screen Show (4:3)</PresentationFormat>
  <Paragraphs>423</Paragraphs>
  <Slides>45</Slides>
  <Notes>34</Notes>
  <HiddenSlides>0</HiddenSlides>
  <MMClips>1</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Default Design</vt:lpstr>
      <vt:lpstr>Slide 0</vt:lpstr>
      <vt:lpstr>Slide 1</vt:lpstr>
      <vt:lpstr>What?</vt:lpstr>
      <vt:lpstr>Slide 3</vt:lpstr>
      <vt:lpstr>Slide 4</vt:lpstr>
      <vt:lpstr>Why?</vt:lpstr>
      <vt:lpstr>Why?</vt:lpstr>
      <vt:lpstr>  Using Tracker as a Pedagogical Tool for Understanding Toss Up-Free Fall Motion</vt:lpstr>
      <vt:lpstr>The Learning Task</vt:lpstr>
      <vt:lpstr>Slide 9</vt:lpstr>
      <vt:lpstr>Slide 10</vt:lpstr>
      <vt:lpstr>Students’ FGD</vt:lpstr>
      <vt:lpstr>Students’ FGD</vt:lpstr>
      <vt:lpstr>Slide 13</vt:lpstr>
      <vt:lpstr>Teachers’ Reflections</vt:lpstr>
      <vt:lpstr>Teachers’ Reflections</vt:lpstr>
      <vt:lpstr>Slide 16</vt:lpstr>
      <vt:lpstr>Slide 17</vt:lpstr>
      <vt:lpstr>Slide 18</vt:lpstr>
      <vt:lpstr>Slide 19</vt:lpstr>
      <vt:lpstr>How?</vt:lpstr>
      <vt:lpstr>How?</vt:lpstr>
      <vt:lpstr>How?</vt:lpstr>
      <vt:lpstr>How?</vt:lpstr>
      <vt:lpstr>How?</vt:lpstr>
      <vt:lpstr>How?</vt:lpstr>
      <vt:lpstr>How?</vt:lpstr>
      <vt:lpstr>How?</vt:lpstr>
      <vt:lpstr>How?</vt:lpstr>
      <vt:lpstr>Sample Student Report</vt:lpstr>
      <vt:lpstr>Sample Student Report</vt:lpstr>
      <vt:lpstr>Perception Survey Results</vt:lpstr>
      <vt:lpstr>Approach:</vt:lpstr>
      <vt:lpstr>Meaning making through Multiple representations</vt:lpstr>
      <vt:lpstr>Pedagogical tool</vt:lpstr>
      <vt:lpstr>Slide 35</vt:lpstr>
      <vt:lpstr>Other practices ..</vt:lpstr>
      <vt:lpstr>What’s Next?</vt:lpstr>
      <vt:lpstr>Teachers’ Professional Learning</vt:lpstr>
      <vt:lpstr>Slide 39</vt:lpstr>
      <vt:lpstr>Slide 40</vt:lpstr>
      <vt:lpstr>Slide 41</vt:lpstr>
      <vt:lpstr>Slide 42</vt:lpstr>
      <vt:lpstr>Slide 43</vt:lpstr>
      <vt:lpstr>Slide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Task using Video Analysis and Modelling to promote K12 eight practices of science</dc:title>
  <dc:creator>Ning Hwee Tiang</dc:creator>
  <cp:lastModifiedBy>OEM</cp:lastModifiedBy>
  <cp:revision>134</cp:revision>
  <dcterms:modified xsi:type="dcterms:W3CDTF">2015-02-04T05:13:02Z</dcterms:modified>
</cp:coreProperties>
</file>