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60" r:id="rId1"/>
  </p:sldMasterIdLst>
  <p:notesMasterIdLst>
    <p:notesMasterId r:id="rId11"/>
  </p:notesMasterIdLst>
  <p:sldIdLst>
    <p:sldId id="314" r:id="rId2"/>
    <p:sldId id="321" r:id="rId3"/>
    <p:sldId id="315" r:id="rId4"/>
    <p:sldId id="316" r:id="rId5"/>
    <p:sldId id="317" r:id="rId6"/>
    <p:sldId id="318" r:id="rId7"/>
    <p:sldId id="319" r:id="rId8"/>
    <p:sldId id="320" r:id="rId9"/>
    <p:sldId id="322" r:id="rId10"/>
  </p:sldIdLst>
  <p:sldSz cx="9144000" cy="6858000" type="screen4x3"/>
  <p:notesSz cx="6797675" cy="9926638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8E28558-397C-49F1-A41E-EEF50C1D2FB6}">
  <a:tblStyle styleId="{58E28558-397C-49F1-A41E-EEF50C1D2FB6}" styleName="Table_0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0928B906-70E0-49C4-9AE0-E79D269A35DC}" styleName="Table_1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1" autoAdjust="0"/>
    <p:restoredTop sz="71920" autoAdjust="0"/>
  </p:normalViewPr>
  <p:slideViewPr>
    <p:cSldViewPr>
      <p:cViewPr>
        <p:scale>
          <a:sx n="75" d="100"/>
          <a:sy n="75" d="100"/>
        </p:scale>
        <p:origin x="-1218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6909615h\Dropbox\edulab017%20NRF2013-EDU001-EL017\evergreensec\EverGreen%20Analysis%2012032014v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SG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835931582377854E-2"/>
          <c:y val="3.1452074362959812E-2"/>
          <c:w val="0.95016406841762246"/>
          <c:h val="0.86518467408068966"/>
        </c:manualLayout>
      </c:layout>
      <c:barChart>
        <c:barDir val="col"/>
        <c:grouping val="clustered"/>
        <c:varyColors val="0"/>
        <c:ser>
          <c:idx val="0"/>
          <c:order val="0"/>
          <c:tx>
            <c:v>Class C</c:v>
          </c:tx>
          <c:invertIfNegative val="0"/>
          <c:dLbls>
            <c:dLbl>
              <c:idx val="0"/>
              <c:layout>
                <c:manualLayout>
                  <c:x val="0"/>
                  <c:y val="-5.1539488582176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7.7309232873265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en-SG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errBars>
            <c:errBarType val="both"/>
            <c:errValType val="cust"/>
            <c:noEndCap val="0"/>
            <c:plus>
              <c:numLit>
                <c:formatCode>General</c:formatCode>
                <c:ptCount val="2"/>
                <c:pt idx="0">
                  <c:v>0.55200000000000005</c:v>
                </c:pt>
                <c:pt idx="1">
                  <c:v>0.82399999999999995</c:v>
                </c:pt>
              </c:numLit>
            </c:plus>
            <c:minus>
              <c:numLit>
                <c:formatCode>General</c:formatCode>
                <c:ptCount val="2"/>
                <c:pt idx="0">
                  <c:v>0.55200000000000005</c:v>
                </c:pt>
                <c:pt idx="1">
                  <c:v>0.82399999999999995</c:v>
                </c:pt>
              </c:numLit>
            </c:minus>
          </c:errBars>
          <c:cat>
            <c:strRef>
              <c:f>Sheet7!$O$64:$O$65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'lookang (2)'!$AH$59:$AH$60</c:f>
              <c:numCache>
                <c:formatCode>0.000</c:formatCode>
                <c:ptCount val="2"/>
                <c:pt idx="0">
                  <c:v>2.9268292682926842</c:v>
                </c:pt>
                <c:pt idx="1">
                  <c:v>3.902439024390238</c:v>
                </c:pt>
              </c:numCache>
            </c:numRef>
          </c:val>
        </c:ser>
        <c:ser>
          <c:idx val="1"/>
          <c:order val="1"/>
          <c:tx>
            <c:v>Class I</c:v>
          </c:tx>
          <c:invertIfNegative val="0"/>
          <c:dLbls>
            <c:dLbl>
              <c:idx val="0"/>
              <c:layout>
                <c:manualLayout>
                  <c:x val="0"/>
                  <c:y val="-5.6693437440394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7.5846233418596751E-17"/>
                  <c:y val="-9.79250283061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en-SG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errBars>
            <c:errBarType val="both"/>
            <c:errValType val="cust"/>
            <c:noEndCap val="0"/>
            <c:plus>
              <c:numLit>
                <c:formatCode>General</c:formatCode>
                <c:ptCount val="2"/>
                <c:pt idx="0">
                  <c:v>0.61900000000000133</c:v>
                </c:pt>
                <c:pt idx="1">
                  <c:v>1.010999999999997</c:v>
                </c:pt>
              </c:numLit>
            </c:plus>
            <c:minus>
              <c:numLit>
                <c:formatCode>General</c:formatCode>
                <c:ptCount val="2"/>
                <c:pt idx="0">
                  <c:v>0.61900000000000133</c:v>
                </c:pt>
                <c:pt idx="1">
                  <c:v>1.010999999999997</c:v>
                </c:pt>
              </c:numLit>
            </c:minus>
          </c:errBars>
          <c:cat>
            <c:strRef>
              <c:f>Sheet7!$O$64:$O$65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'lookang (2)'!$AH$20:$AH$21</c:f>
              <c:numCache>
                <c:formatCode>0.000</c:formatCode>
                <c:ptCount val="2"/>
                <c:pt idx="0">
                  <c:v>2.1315789473684208</c:v>
                </c:pt>
                <c:pt idx="1">
                  <c:v>3.4210526315789407</c:v>
                </c:pt>
              </c:numCache>
            </c:numRef>
          </c:val>
        </c:ser>
        <c:ser>
          <c:idx val="2"/>
          <c:order val="2"/>
          <c:tx>
            <c:v>Class R</c:v>
          </c:tx>
          <c:invertIfNegative val="0"/>
          <c:dLbls>
            <c:dLbl>
              <c:idx val="0"/>
              <c:layout>
                <c:manualLayout>
                  <c:x val="0"/>
                  <c:y val="-8.246318173148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371150691321698E-3"/>
                  <c:y val="-9.2771079447918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en-SG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errBars>
            <c:errBarType val="both"/>
            <c:errValType val="cust"/>
            <c:noEndCap val="0"/>
            <c:plus>
              <c:numLit>
                <c:formatCode>General</c:formatCode>
                <c:ptCount val="2"/>
                <c:pt idx="0">
                  <c:v>0.70400000000000063</c:v>
                </c:pt>
                <c:pt idx="1">
                  <c:v>0.91200000000000003</c:v>
                </c:pt>
              </c:numLit>
            </c:plus>
            <c:minus>
              <c:numLit>
                <c:formatCode>General</c:formatCode>
                <c:ptCount val="2"/>
                <c:pt idx="0">
                  <c:v>0.70400000000000063</c:v>
                </c:pt>
                <c:pt idx="1">
                  <c:v>0.91200000000000003</c:v>
                </c:pt>
              </c:numLit>
            </c:minus>
          </c:errBars>
          <c:cat>
            <c:strRef>
              <c:f>Sheet7!$O$64:$O$65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'lookang (2)'!$AH$100:$AH$101</c:f>
              <c:numCache>
                <c:formatCode>0.000</c:formatCode>
                <c:ptCount val="2"/>
                <c:pt idx="0">
                  <c:v>2.6153846153846154</c:v>
                </c:pt>
                <c:pt idx="1">
                  <c:v>4.1794871794871797</c:v>
                </c:pt>
              </c:numCache>
            </c:numRef>
          </c:val>
        </c:ser>
        <c:ser>
          <c:idx val="3"/>
          <c:order val="3"/>
          <c:tx>
            <c:v>Total</c:v>
          </c:tx>
          <c:invertIfNegative val="0"/>
          <c:dLbls>
            <c:dLbl>
              <c:idx val="0"/>
              <c:layout>
                <c:manualLayout>
                  <c:x val="0"/>
                  <c:y val="-5.1539488582176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371150691321698E-3"/>
                  <c:y val="-8.7617130589700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lang="en-SG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spPr>
              <a:ln>
                <a:solidFill>
                  <a:srgbClr val="7030A0"/>
                </a:solidFill>
              </a:ln>
            </c:spPr>
            <c:trendlineType val="linear"/>
            <c:dispRSqr val="0"/>
            <c:dispEq val="0"/>
          </c:trendline>
          <c:errBars>
            <c:errBarType val="both"/>
            <c:errValType val="cust"/>
            <c:noEndCap val="0"/>
            <c:plus>
              <c:numLit>
                <c:formatCode>General</c:formatCode>
                <c:ptCount val="2"/>
                <c:pt idx="0">
                  <c:v>0.64900000000000146</c:v>
                </c:pt>
                <c:pt idx="1">
                  <c:v>0.93400000000000005</c:v>
                </c:pt>
              </c:numLit>
            </c:plus>
            <c:minus>
              <c:numLit>
                <c:formatCode>General</c:formatCode>
                <c:ptCount val="2"/>
                <c:pt idx="0">
                  <c:v>0.64900000000000146</c:v>
                </c:pt>
                <c:pt idx="1">
                  <c:v>0.93400000000000005</c:v>
                </c:pt>
              </c:numLit>
            </c:minus>
          </c:errBars>
          <c:cat>
            <c:strRef>
              <c:f>Sheet7!$O$64:$O$65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'lookang (2)'!$AH$112:$AH$113</c:f>
              <c:numCache>
                <c:formatCode>0.000</c:formatCode>
                <c:ptCount val="2"/>
                <c:pt idx="0">
                  <c:v>2.5677966101694976</c:v>
                </c:pt>
                <c:pt idx="1">
                  <c:v>3.8389830508474612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047552"/>
        <c:axId val="39049088"/>
      </c:barChart>
      <c:catAx>
        <c:axId val="39047552"/>
        <c:scaling>
          <c:orientation val="minMax"/>
        </c:scaling>
        <c:delete val="0"/>
        <c:axPos val="b"/>
        <c:numFmt formatCode="0.000" sourceLinked="1"/>
        <c:majorTickMark val="none"/>
        <c:minorTickMark val="none"/>
        <c:tickLblPos val="nextTo"/>
        <c:txPr>
          <a:bodyPr/>
          <a:lstStyle/>
          <a:p>
            <a:pPr>
              <a:defRPr lang="en-SG"/>
            </a:pPr>
            <a:endParaRPr lang="en-US"/>
          </a:p>
        </c:txPr>
        <c:crossAx val="39049088"/>
        <c:crosses val="autoZero"/>
        <c:auto val="1"/>
        <c:lblAlgn val="ctr"/>
        <c:lblOffset val="100"/>
        <c:noMultiLvlLbl val="0"/>
      </c:catAx>
      <c:valAx>
        <c:axId val="39049088"/>
        <c:scaling>
          <c:orientation val="minMax"/>
          <c:max val="8"/>
          <c:min val="0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lang="en-SG"/>
            </a:pPr>
            <a:endParaRPr lang="en-US"/>
          </a:p>
        </c:txPr>
        <c:crossAx val="39047552"/>
        <c:crosses val="autoZero"/>
        <c:crossBetween val="between"/>
        <c:majorUnit val="1"/>
        <c:minorUnit val="1"/>
      </c:valAx>
    </c:plotArea>
    <c:legend>
      <c:legendPos val="r"/>
      <c:layout>
        <c:manualLayout>
          <c:xMode val="edge"/>
          <c:yMode val="edge"/>
          <c:x val="6.9861540205591932E-2"/>
          <c:y val="5.3764431453859646E-2"/>
          <c:w val="0.35350996751550356"/>
          <c:h val="0.29961122181053762"/>
        </c:manualLayout>
      </c:layout>
      <c:overlay val="0"/>
      <c:txPr>
        <a:bodyPr/>
        <a:lstStyle/>
        <a:p>
          <a:pPr>
            <a:defRPr lang="en-SG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399" cy="4968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9687" y="0"/>
            <a:ext cx="2946399" cy="4968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7"/>
            <a:ext cx="4964112" cy="372268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4" cy="44672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8163"/>
            <a:ext cx="294639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9687" y="9428163"/>
            <a:ext cx="294639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1914011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861718" y="2301081"/>
            <a:ext cx="559276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spcAft>
                <a:spcPts val="0"/>
              </a:spcAft>
              <a:defRPr/>
            </a:lvl1pPr>
            <a:lvl2pPr algn="l" rtl="0">
              <a:spcBef>
                <a:spcPts val="0"/>
              </a:spcBef>
              <a:spcAft>
                <a:spcPts val="0"/>
              </a:spcAft>
              <a:defRPr/>
            </a:lvl2pPr>
            <a:lvl3pPr algn="l" rtl="0">
              <a:spcBef>
                <a:spcPts val="0"/>
              </a:spcBef>
              <a:spcAft>
                <a:spcPts val="0"/>
              </a:spcAft>
              <a:defRPr/>
            </a:lvl3pPr>
            <a:lvl4pPr algn="l" rtl="0">
              <a:spcBef>
                <a:spcPts val="0"/>
              </a:spcBef>
              <a:spcAft>
                <a:spcPts val="0"/>
              </a:spcAft>
              <a:defRPr/>
            </a:lvl4pPr>
            <a:lvl5pPr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670718" y="319881"/>
            <a:ext cx="559276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•"/>
              <a:defRPr/>
            </a:lvl1pPr>
            <a:lvl2pPr marL="742950" indent="-107950" algn="l" rtl="0">
              <a:spcBef>
                <a:spcPts val="56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–"/>
              <a:defRPr/>
            </a:lvl2pPr>
            <a:lvl3pPr marL="1143000" indent="-76200" algn="l" rtl="0">
              <a:spcBef>
                <a:spcPts val="48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•"/>
              <a:defRPr/>
            </a:lvl3pPr>
            <a:lvl4pPr marL="16002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–"/>
              <a:defRPr/>
            </a:lvl4pPr>
            <a:lvl5pPr marL="20574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5pPr>
            <a:lvl6pPr marL="25146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6pPr>
            <a:lvl7pPr marL="29718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7pPr>
            <a:lvl8pPr marL="34290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8pPr>
            <a:lvl9pPr marL="38862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457200" y="1828800"/>
            <a:ext cx="4038599" cy="42973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648200" y="1828800"/>
            <a:ext cx="4038599" cy="42973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423318" y="-137318"/>
            <a:ext cx="42973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•"/>
              <a:defRPr/>
            </a:lvl1pPr>
            <a:lvl2pPr marL="742950" indent="-107950" algn="l" rtl="0">
              <a:spcBef>
                <a:spcPts val="56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–"/>
              <a:defRPr/>
            </a:lvl2pPr>
            <a:lvl3pPr marL="1143000" indent="-76200" algn="l" rtl="0">
              <a:spcBef>
                <a:spcPts val="48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•"/>
              <a:defRPr/>
            </a:lvl3pPr>
            <a:lvl4pPr marL="16002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–"/>
              <a:defRPr/>
            </a:lvl4pPr>
            <a:lvl5pPr marL="20574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5pPr>
            <a:lvl6pPr marL="25146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6pPr>
            <a:lvl7pPr marL="29718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7pPr>
            <a:lvl8pPr marL="34290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8pPr>
            <a:lvl9pPr marL="388620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0.png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cabrillo.edu/~dbrown/tracker/" TargetMode="External"/><Relationship Id="rId23" Type="http://schemas.openxmlformats.org/officeDocument/2006/relationships/hyperlink" Target="http://www.compadre.org/osp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Relationship Id="rId22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•"/>
              <a:defRPr/>
            </a:lvl1pPr>
            <a:lvl2pPr marL="742950" marR="0" indent="-107950" algn="l" rtl="0">
              <a:spcBef>
                <a:spcPts val="56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–"/>
              <a:defRPr/>
            </a:lvl2pPr>
            <a:lvl3pPr marL="1143000" marR="0" indent="-76200" algn="l" rtl="0">
              <a:spcBef>
                <a:spcPts val="48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•"/>
              <a:defRPr/>
            </a:lvl3pPr>
            <a:lvl4pPr marL="16002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–"/>
              <a:defRPr/>
            </a:lvl4pPr>
            <a:lvl5pPr marL="20574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5pPr>
            <a:lvl6pPr marL="25146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6pPr>
            <a:lvl7pPr marL="29718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7pPr>
            <a:lvl8pPr marL="34290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8pPr>
            <a:lvl9pPr marL="38862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 typeface="Calibri"/>
              <a:buChar char="»"/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4932040" y="476672"/>
            <a:ext cx="421196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pPr>
              <a:defRPr/>
            </a:pPr>
            <a:r>
              <a:rPr lang="en-US" dirty="0" err="1" smtClean="0"/>
              <a:t>eduLAB@AST</a:t>
            </a:r>
            <a:r>
              <a:rPr lang="en-US" dirty="0" smtClean="0"/>
              <a:t> 04 Feb2015 1500-1730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000875" y="764704"/>
            <a:ext cx="2143125" cy="561975"/>
          </a:xfrm>
          <a:prstGeom prst="rect">
            <a:avLst/>
          </a:prstGeom>
        </p:spPr>
      </p:pic>
      <p:pic>
        <p:nvPicPr>
          <p:cNvPr id="14" name="Picture 13" descr="tracker_logo (1).png">
            <a:hlinkClick r:id="rId15"/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5868144" y="0"/>
            <a:ext cx="1828800" cy="536154"/>
          </a:xfrm>
          <a:prstGeom prst="rect">
            <a:avLst/>
          </a:prstGeom>
        </p:spPr>
      </p:pic>
      <p:pic>
        <p:nvPicPr>
          <p:cNvPr id="15" name="Picture 2" descr="http://www.teqsa.gov.au/sites/default/files/cc_by_logo.jpg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-758"/>
            <a:ext cx="1348110" cy="47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2411761" y="0"/>
            <a:ext cx="648072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 userDrawn="1"/>
        </p:nvPicPr>
        <p:blipFill>
          <a:blip r:embed="rId19"/>
          <a:srcRect/>
          <a:stretch>
            <a:fillRect/>
          </a:stretch>
        </p:blipFill>
        <p:spPr bwMode="auto">
          <a:xfrm>
            <a:off x="174871" y="0"/>
            <a:ext cx="580705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AutoShape 2" descr="data:image/jpeg;base64,/9j/4AAQSkZJRgABAQAAAQABAAD/2wCEAAkGBxATEhUUEhQQFRIQFxUVGBQXFRgXFBUXFRsWFhQUFRcYHyggGh0lHRUWITIhJykrLi4uFx82ODM4NygtLisBCgoKDg0OGxAQGiskICY0LCwvLCwuLCwvLCwsLSwsLCwsLCwtLCwsLCwsLCwsLCwsLCwsLCwsLCwsLCwsLCwsLP/AABEIAIcAbAMBEQACEQEDEQH/xAAcAAEAAgIDAQAAAAAAAAAAAAAABgcBAwIEBQj/xABBEAAABAIDCwcKBwEBAAAAAAAAAQIDBBEFF1MHEiExUXOSk7LR0gYiMzRUYZETFEFScaGi0+HiFiMyQnKBwbGC/8QAGwEBAAIDAQEAAAAAAAAAAAAAAAEGAgQFAwf/xAAyEQABAgMEBwgDAQEBAAAAAAAAAQIDBBEUITFRBQYSFRZSoRMzQWFxkbHBItHhMoEj/9oADAMBAAIRAxEAPwD27r3WGM0raGjN4oW7Vrun+v0QMapZQIAAACTdA9K1nG9tIybieEfuXein0F5k1Zt6Kdw66YHzNXKPMWrNvRTuAjbUz5i1Zt6KdwDbUeYtWbeincA21HmLVm3op3ANtR5i1Zt6KdwDbU61JQTZMucxH6F/tT6p9wKZNctT0BKGClV3XusM5pW0OfOLSilv1buhP9fogY1VVCyrmAS8ml9AJRFXBCEvAi8IuZvgOlazjXvWkZsRVceEx3LvRT6KIdVMD5mZEgAAAAAADq0n0LubXsmBKYm8wqYqVfdWbvoqGTOV+i9nkvlkUz8RoTzka2qlt1fekOBEVUrRfoi/KCgHIUkmtSFX+IiykU1/0RmRf2ONLaRbHqjW4HVlNIpMIrWtwPYf5ESb8ol4iKRLO+T+lEpqnLGfhiGomlWrG7Ohot0w7tKUNHI6gIeJJZuLXfJORNkokqJJ/uPL/wAGekJ6NBpsJdmeukp6NAVNlty+JyhqJo9LxofVEtKIzkh68ShZZSWksJf2MXzM06Eiw6L6GDp2aWHVlF80rVDZTtBsw7rK2yeWTryDLCXkmyv0nKaSwmc8EzHtouaiR37L0RKepjLzsWPDcx9Eoi51UuJBi1pdcUypyEgAAAAAADq0n0Lv8F7JgSmJvMQYqVXdeUZRDJljJtRl7SVMveOfPJREQturqVgv9fo43QoB555hLaFKJSVJIyIzIlKMpzliwS8BV9Fx2w4b9pbzLRcwyDCiVW8mD0KlTZtq/SpJowY5GUv8HAtCpF7RDjo6j9tCInc/kc0RCyMsXM5xf2lRDtb720o9h2E005U2XMRT126PSwwvzt032iKf5iC5vokWEzOftGo6adHiokBNlTQ7VYkROxTZXyK5ZUjzhHkyNLflkGlM8RX6ZC2QWuRrVcl+ZaHw3JK/njQ+hUkO6fOK1MgAAAAAAAOrSfQu5teyYEpibzEGKlW3XFGUQwZYybMy9pLmQ0ZxK3Ft1dbtQ3p5/Rworl3fGlDrWFRkm+QeMzORc0/8MVOa0MiIr2OoZTWh1htVzVJjFRKG0mtxRJSnGZjgw4D4rthqXnFZCWIqNbepD43l+hJyaZUsi9KlXpmfcREY7cPQbnJ+bqHYh6IerauWi5EscfbUZNLlfrQajbPDzcBHfd3o7xx2siQv/RuCeJyka5n5twzK1puGabj0oaKSUuM4PQRmpJmRbhctGdpEgosRbyyyr4jpNyxF8FL0IWNChmRIAAAAAAA6tJ9C7/BeyYEpibzEGKlV3XusMZpW0NKbxLhqz3T/AF+jwuSCoZDpuPrSnyeFBGRyMz/dgyZO8cKfSI9myzxN7SfbOajIaYmvlTTqopzBMmkfoTlyrV3mMtHSCS7Kreqnro2RWXbVyXqefRkUlp1LikEskHMkmd6UyxHPDiG1HhrEhrDS7zNqZguiwtjBVJDRXKpKFxDzqVG+7IkEX6UpTO9RPGWE8Y50xoxXI1jP8pepyJjRbvxZD/ymJHoZ1S30KUc1KdbMzyma0zMdeCzs1a1DqRYSQ5fZTI+hyHZPmxkAAAAAAAB1aT6F3+C9kwJTE3mIMVKsuvdYYzStoaU1iW/Vvun+v0QMahZagEuCVzAeFB4UAkKb4DpWs43tpGTFq9DxmkXs3ein0Skx1T5kuJkSAAAAAAAOtSfQu5teyYgluJvUYmgpUqy691hjNK2hozeKFt1a7p/r9EDGqWUCAAAAhcDmy4aVJUWNCkq0TI/8GTVotTGNCbERWqpNazoyxhvj3jZtLvBCvpq3BxV69BWhGWMN8fEFqfkTw3A516CtCMsYb4+ILU/IcNwOdegrQjLGG+PiC1PyHDcDnXoK0Iyxhvj4gtT8hw3A516CtCMsYb4+ILU/IjhuBzr0OLt0mKWRoNqHksr05X85KwZe8Sky9VpQxdq9BYm0j1u9C2BuotxUUuKtuvdYYzStoaM3ihbtWu6f6/RAxqllAgAAAIXA2Q7d8tCZyv1oTPJfKJM/eJbetDGNE7NqupW4sgrljfaXdWneN6ypmVLiOIlyQ0FVjfaXdWneIsiZk8SReROoqsb7S7q07wsiZjiSLyJ1FVjfaXdWneFkTMcSReROoqsb7S7q07wsiZjiSLyJ1FVjfaXdWneFkTMcSReROpriLmbaEKX5w4d4k1SvE4b0pyx9wlJZEvqYu1hivTZViFimqQ20QryJtXlXXXusMZpW0NCbxQturXdP9fogY1SygQAAABa+BzZcNKkqKU0KSop4ppMjKfgCLRamMViRGqjvEmNZcd6kNoL4xspNKcDh2B4uUVmR3qQ2gvjE2pxPDsDnUVmR3qQ2gvjC1OHDsDnUVmR3qQ2gvjC1OHDsDnUVmR3qQ2gvjC1OHDsDnUVmR3qQ2gvjC1OHDsDnU4u3Ro1ZGg0Q0l805JXOSsBy5/eJSZcq0IXV+A1NpHLcW6N1MCmpUqy691hjNK2hpTeKFu1a7p/r9EDGqWUCAAAAhVolTmwglLQk8BLWhM/SV8oiOXiJYlVoYRnbKOcnghZxXLYbtET4N8A3rK1SpcSTHKnUzVZDdoifBvhCyNJ4kmOVvUVWQ3aInwb4QsjRxJMcreoqshu0RPg3whZGjiSY5W9RVZDdoifBvhCyNHEkxyt6iqyG7RE+DfCFkaOJJjlb1NUTczh0IUsn4gzQk1ER+Tkd6U8Mk9wlJZqXmLtYI702Val5YRmNlCv4FWXXusMZpW0NGbxQturXdP8AX6IGNUsoEAAABKHJpZpUlRY0mSiyTSZGU/ASly1MHt7RFRfEldYtI5WNX9w2LS44fD8suZisakcrGr+4LQ4nh6W8xWNSOVjV/cFocOHpbzFY1I5WNX9wWhw4elvMVjUjlY1f3BaHDh6W8xWNSOVjV/cFocOHpbzMLug0gsjSZsyXzT/L9CsB/u7xk2O5VoYv0BLtaqpWpcg3kwKWpVl17rDGaVtDRm8ULdq13T/X6IGNUsoEAAAANkM2SloSc5LWhJyxyUoknLxGTEq6h5x3rChq9MS0k3MIO1i9Jv5Y37NDKausM0q306/szVdB20XpN/LCywxxBNZJ1/Yqug7aL0m/lhZYY4gmsk6/sVXQdtF6TfywssMcQTWSdf2KroO2i9Jv5YWWGOIJrJOv7FV0HbRek38sLLDHEE1knX9mqLuawiEKWTsVNCVKKam5TSU8P5fcFnYl6Eb+mXXKidf2Ts1GNlEuOIlCrrr3WGM0raGhN4oW3Vrun+v0QMapZQIAAASDk2s0qJRY0mSi9qTmXvIQi7K3EPYkRqtUkxXQKRtG9WkbNpecXcEsuNfczWBSNo3q0iLTEzJ4flfP3FYFI2jerSFpiZjh+V8/cVgUjaN6tIWmJmOH5Xz9xWBSNo3q0haYmY4flfP3FYFI2jerSFpiZjh+V8/c4r5d0gor01tyVzT/ACyxHgMZNmHqtFUwfoKWY1XJW7zLpIb6KUlSq7r3WGM0raGjN4oW7Vrun+v0QMapZQIJAAADZDIJS0JPEtaEn7FKIj/6JYiKtDxjv2GuXItormsBliNZ9B0LNDKXv6argnt/RVpAZYjWfQLLDG/prJvt/RVpAZYjWfQLLDG/prJvt/RVpAZYjWfQLLDG/prJvt/RVpAZYjWfQLLDG/prJvt/RVpAZYjWfQLLDG/pnJvt/TVF3OoFCFrI35oSpRTXgmkjMp4O4LMxLxvyZddRPb+k2MbCHFQqy671hnNK2hozeJbtW+6f6/RAxqllAgkAABC4HJCzSZKLAaTIyPIZHMveMk/G8xiMR9UUkJcuqSti0Ebh62hxyNxSviij8d0lbloI3CbQ4bhlMl9x+PKSti0EbgtDhuGUyX3H48pK2LQRuC0OG4ZTJfcfjykrYtBG4LQ4bhlMl9zP47pK2+BHCFocNxSmS+5hXLakVc1TxGlXNMrxGEjwGWIS2O5VoYP0JLNaqtRal1zHQTApCIePTfJeFilJU+lSlIK9IyWpOCc8STIYPhtdibUtOxpdKMU86ryjrNzWucQ87Ow2t9TfN8GavKOs3Na5xCewYN9TnN8CryjrNzWucQdgwb6nOb4FXlHWbmtc4g7Bo31Oc3wKvKOs3Na5xB2DRvmc5vgxV5R1m5rXOILOwb6nOb4M1eUdZua1ziCzw8hvqc5vgVeUdZua1ziCzw8hvqc5vgVeUdZua1ziCzw8hvqc5vgVeUdZua1ziCzw8hvqc5vgxV5R1m5rXOIRZ2DfU5zfBkrnlHFhJtyZYelc9H/oSkBqEO0xNuSjnXf8JQRD2RKHKWqrU//Z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748" name="Picture 4" descr="National Junior College Logo"/>
          <p:cNvPicPr>
            <a:picLocks noChangeAspect="1" noChangeArrowheads="1"/>
          </p:cNvPicPr>
          <p:nvPr userDrawn="1"/>
        </p:nvPicPr>
        <p:blipFill>
          <a:blip r:embed="rId20"/>
          <a:srcRect/>
          <a:stretch>
            <a:fillRect/>
          </a:stretch>
        </p:blipFill>
        <p:spPr bwMode="auto">
          <a:xfrm>
            <a:off x="899592" y="0"/>
            <a:ext cx="670836" cy="839788"/>
          </a:xfrm>
          <a:prstGeom prst="rect">
            <a:avLst/>
          </a:prstGeom>
          <a:noFill/>
        </p:spPr>
      </p:pic>
      <p:pic>
        <p:nvPicPr>
          <p:cNvPr id="31750" name="Picture 6" descr="http://www.evergreensec.moe.edu.sg/qql/slot/u367/LOGO.jpg"/>
          <p:cNvPicPr>
            <a:picLocks noChangeAspect="1" noChangeArrowheads="1"/>
          </p:cNvPicPr>
          <p:nvPr userDrawn="1"/>
        </p:nvPicPr>
        <p:blipFill>
          <a:blip r:embed="rId21"/>
          <a:srcRect/>
          <a:stretch>
            <a:fillRect/>
          </a:stretch>
        </p:blipFill>
        <p:spPr bwMode="auto">
          <a:xfrm>
            <a:off x="1547664" y="0"/>
            <a:ext cx="847531" cy="836712"/>
          </a:xfrm>
          <a:prstGeom prst="rect">
            <a:avLst/>
          </a:prstGeom>
          <a:noFill/>
        </p:spPr>
      </p:pic>
      <p:pic>
        <p:nvPicPr>
          <p:cNvPr id="31752" name="Picture 8" descr="Crest of RVHS"/>
          <p:cNvPicPr>
            <a:picLocks noChangeAspect="1" noChangeArrowheads="1"/>
          </p:cNvPicPr>
          <p:nvPr userDrawn="1"/>
        </p:nvPicPr>
        <p:blipFill>
          <a:blip r:embed="rId22"/>
          <a:srcRect/>
          <a:stretch>
            <a:fillRect/>
          </a:stretch>
        </p:blipFill>
        <p:spPr bwMode="auto">
          <a:xfrm>
            <a:off x="3203848" y="0"/>
            <a:ext cx="1008112" cy="663556"/>
          </a:xfrm>
          <a:prstGeom prst="rect">
            <a:avLst/>
          </a:prstGeom>
          <a:noFill/>
        </p:spPr>
      </p:pic>
      <p:pic>
        <p:nvPicPr>
          <p:cNvPr id="17" name="Picture 9">
            <a:hlinkClick r:id="rId23"/>
          </p:cNvPr>
          <p:cNvPicPr>
            <a:picLocks noChangeAspect="1" noChangeArrowheads="1"/>
          </p:cNvPicPr>
          <p:nvPr userDrawn="1"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4499992" y="0"/>
            <a:ext cx="1282601" cy="60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arxiv.org/abs/1501.02858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a/moe.edu.sg/2014-sec-3-physics-performance-task/" TargetMode="Externa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Wpt8GYr51Qw?rel=0" TargetMode="Externa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#_ENREF_14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/>
          <a:lstStyle/>
          <a:p>
            <a:r>
              <a:rPr lang="en-SG" sz="3200" dirty="0"/>
              <a:t/>
            </a:r>
            <a:br>
              <a:rPr lang="en-SG" sz="3200" dirty="0"/>
            </a:br>
            <a:r>
              <a:rPr lang="en-SG" sz="3200" dirty="0"/>
              <a:t> </a:t>
            </a:r>
            <a:r>
              <a:rPr lang="en-SG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Using Tracker as a Pedagogical Tool for Understanding Toss Up-Free Fall Motion</a:t>
            </a:r>
            <a:endParaRPr lang="en-SG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348880"/>
            <a:ext cx="8229600" cy="4297363"/>
          </a:xfrm>
        </p:spPr>
        <p:txBody>
          <a:bodyPr/>
          <a:lstStyle/>
          <a:p>
            <a:r>
              <a:rPr lang="en-US" sz="2400" dirty="0" smtClean="0"/>
              <a:t>Research paper at </a:t>
            </a:r>
            <a:r>
              <a:rPr lang="en-US" sz="2400" dirty="0"/>
              <a:t>Cornell University Library </a:t>
            </a: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arxiv.org/abs/1501.02858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An Evergreen Sec Physics PLT research project in collaboration with </a:t>
            </a:r>
            <a:r>
              <a:rPr lang="en-US" sz="2400" dirty="0" err="1" smtClean="0"/>
              <a:t>eduLab</a:t>
            </a:r>
            <a:endParaRPr lang="en-US" sz="2400" dirty="0" smtClean="0"/>
          </a:p>
          <a:p>
            <a:pPr lvl="1"/>
            <a:r>
              <a:rPr lang="en-US" sz="2400" dirty="0" smtClean="0"/>
              <a:t>Sec 3 Pure Physics Kinematics of Free Fall</a:t>
            </a:r>
          </a:p>
          <a:p>
            <a:pPr lvl="1"/>
            <a:r>
              <a:rPr lang="en-US" sz="2400" dirty="0" smtClean="0"/>
              <a:t>Google Site to facilitate instructions</a:t>
            </a:r>
          </a:p>
          <a:p>
            <a:pPr lvl="1"/>
            <a:r>
              <a:rPr lang="en-US" sz="2400" dirty="0" smtClean="0"/>
              <a:t>Lesson at Computer Lab</a:t>
            </a:r>
          </a:p>
          <a:p>
            <a:pPr lvl="1"/>
            <a:r>
              <a:rPr lang="en-US" sz="2400" dirty="0" smtClean="0"/>
              <a:t>Use of Pre- and Post test multiple-choice question and assessment tool</a:t>
            </a:r>
          </a:p>
          <a:p>
            <a:pPr lvl="1"/>
            <a:r>
              <a:rPr lang="en-US" sz="2400" dirty="0" smtClean="0"/>
              <a:t>Post lesson Students Focus Group Discussion 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endParaRPr lang="en-SG" sz="2400" dirty="0"/>
          </a:p>
        </p:txBody>
      </p:sp>
    </p:spTree>
    <p:extLst>
      <p:ext uri="{BB962C8B-B14F-4D97-AF65-F5344CB8AC3E}">
        <p14:creationId xmlns:p14="http://schemas.microsoft.com/office/powerpoint/2010/main" val="271031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Learning Task</a:t>
            </a:r>
            <a:endParaRPr lang="en-SG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491" y="1556792"/>
            <a:ext cx="8229600" cy="4297363"/>
          </a:xfrm>
        </p:spPr>
        <p:txBody>
          <a:bodyPr/>
          <a:lstStyle/>
          <a:p>
            <a:r>
              <a:rPr lang="en-US" sz="2400" dirty="0" smtClean="0"/>
              <a:t>Video – ball tosses up</a:t>
            </a:r>
          </a:p>
          <a:p>
            <a:r>
              <a:rPr lang="en-US" sz="2400" dirty="0" smtClean="0"/>
              <a:t>Graph – displacement-time, velocity-time, acceleration-time</a:t>
            </a:r>
          </a:p>
          <a:p>
            <a:r>
              <a:rPr lang="en-US" sz="2400" dirty="0" smtClean="0">
                <a:hlinkClick r:id="rId3"/>
              </a:rPr>
              <a:t>Google site https</a:t>
            </a:r>
            <a:r>
              <a:rPr lang="en-US" sz="2400" dirty="0">
                <a:hlinkClick r:id="rId3"/>
              </a:rPr>
              <a:t>://sites.google.com/a/moe.edu.sg/2014-sec-3-physics-performance-task</a:t>
            </a:r>
            <a:r>
              <a:rPr lang="en-US" sz="2400" dirty="0" smtClean="0">
                <a:hlinkClick r:id="rId3"/>
              </a:rPr>
              <a:t>/</a:t>
            </a:r>
            <a:endParaRPr lang="en-US" sz="2400" dirty="0" smtClean="0"/>
          </a:p>
          <a:p>
            <a:endParaRPr lang="en-US" sz="2400" dirty="0" smtClean="0"/>
          </a:p>
          <a:p>
            <a:endParaRPr lang="en-SG" sz="2400" dirty="0"/>
          </a:p>
        </p:txBody>
      </p:sp>
      <p:pic>
        <p:nvPicPr>
          <p:cNvPr id="4" name="Wpt8GYr51Qw?rel=0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131840" y="3575075"/>
            <a:ext cx="5836311" cy="328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19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$1EverGreen\$3Science Department\$2014 PLC - Tracker\Lesson Videos\Lesson\Lesson\20140122_1056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448" y="3742369"/>
            <a:ext cx="4968552" cy="311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20140122_110235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-26144" y="997372"/>
            <a:ext cx="4238104" cy="264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33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03272239"/>
              </p:ext>
            </p:extLst>
          </p:nvPr>
        </p:nvGraphicFramePr>
        <p:xfrm>
          <a:off x="3378200" y="1292860"/>
          <a:ext cx="4879340" cy="4612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ontent Placeholder 2"/>
          <p:cNvSpPr txBox="1">
            <a:spLocks/>
          </p:cNvSpPr>
          <p:nvPr/>
        </p:nvSpPr>
        <p:spPr>
          <a:xfrm>
            <a:off x="0" y="1607457"/>
            <a:ext cx="8229600" cy="4373563"/>
          </a:xfrm>
          <a:prstGeom prst="rect">
            <a:avLst/>
          </a:prstGeom>
        </p:spPr>
        <p:txBody>
          <a:bodyPr>
            <a:norm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800" b="1" dirty="0" smtClean="0"/>
              <a:t>Test Scores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Post test positive gain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Cohen’s d effect </a:t>
            </a:r>
          </a:p>
          <a:p>
            <a:pPr lvl="1"/>
            <a:r>
              <a:rPr lang="en-US" sz="2400" dirty="0"/>
              <a:t>  </a:t>
            </a:r>
            <a:r>
              <a:rPr lang="en-US" sz="2400" dirty="0" smtClean="0"/>
              <a:t>  size = 0.79 </a:t>
            </a:r>
          </a:p>
          <a:p>
            <a:pPr marL="411480" lvl="1"/>
            <a:r>
              <a:rPr lang="en-US" sz="2400" dirty="0" smtClean="0"/>
              <a:t>(practically significant)</a:t>
            </a:r>
            <a:endParaRPr lang="en-SG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</a:lstStyle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</a:t>
            </a:r>
            <a:endParaRPr lang="en-SG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971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Students’ FGD</a:t>
            </a:r>
            <a:endParaRPr lang="en-SG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0070C0"/>
                </a:solidFill>
              </a:rPr>
              <a:t>“The video analysis [Tracker] gives me the opportunity to check the data collected. I realized that in </a:t>
            </a:r>
            <a:r>
              <a:rPr lang="en-US" sz="2400" u="sng" dirty="0">
                <a:solidFill>
                  <a:srgbClr val="0070C0"/>
                </a:solidFill>
              </a:rPr>
              <a:t>real life data collection</a:t>
            </a:r>
            <a:r>
              <a:rPr lang="en-US" sz="2400" dirty="0">
                <a:solidFill>
                  <a:srgbClr val="0070C0"/>
                </a:solidFill>
              </a:rPr>
              <a:t>, there are random errors, which was shown from the graph plotted.”</a:t>
            </a:r>
            <a:endParaRPr lang="en-SG" sz="2400" dirty="0">
              <a:solidFill>
                <a:srgbClr val="0070C0"/>
              </a:solidFill>
            </a:endParaRPr>
          </a:p>
          <a:p>
            <a:endParaRPr lang="en-SG" sz="2400" dirty="0"/>
          </a:p>
        </p:txBody>
      </p:sp>
      <p:sp>
        <p:nvSpPr>
          <p:cNvPr id="5" name="Conten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0070C0"/>
                </a:solidFill>
              </a:rPr>
              <a:t>“We are able to see the connections between the real life [video] and the [scientific] graph[s]. Tracker helps me to </a:t>
            </a:r>
            <a:r>
              <a:rPr lang="en-US" sz="2400" u="sng" dirty="0">
                <a:solidFill>
                  <a:srgbClr val="0070C0"/>
                </a:solidFill>
              </a:rPr>
              <a:t>confirm the </a:t>
            </a:r>
            <a:r>
              <a:rPr lang="en-US" sz="2400" u="sng" dirty="0" smtClean="0">
                <a:solidFill>
                  <a:srgbClr val="0070C0"/>
                </a:solidFill>
              </a:rPr>
              <a:t>theory</a:t>
            </a:r>
            <a:r>
              <a:rPr lang="en-US" sz="2400" dirty="0" smtClean="0">
                <a:solidFill>
                  <a:srgbClr val="0070C0"/>
                </a:solidFill>
              </a:rPr>
              <a:t> [in </a:t>
            </a:r>
            <a:r>
              <a:rPr lang="en-US" sz="2400" dirty="0">
                <a:solidFill>
                  <a:srgbClr val="0070C0"/>
                </a:solidFill>
              </a:rPr>
              <a:t>kinematics] I have learned.”</a:t>
            </a:r>
            <a:endParaRPr lang="en-SG" sz="2400" dirty="0">
              <a:solidFill>
                <a:srgbClr val="0070C0"/>
              </a:solidFill>
            </a:endParaRPr>
          </a:p>
          <a:p>
            <a:endParaRPr lang="en-SG" dirty="0"/>
          </a:p>
        </p:txBody>
      </p:sp>
      <p:sp>
        <p:nvSpPr>
          <p:cNvPr id="7" name="TextBox 6"/>
          <p:cNvSpPr txBox="1"/>
          <p:nvPr/>
        </p:nvSpPr>
        <p:spPr>
          <a:xfrm>
            <a:off x="755576" y="4981948"/>
            <a:ext cx="41729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2000" dirty="0" smtClean="0"/>
              <a:t>- AMIRUL SUFYAN, 3 commitment</a:t>
            </a:r>
            <a:endParaRPr lang="en-SG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932040" y="5352287"/>
            <a:ext cx="34499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2000" dirty="0" smtClean="0"/>
              <a:t>- LEE CHAEYUN, 3 Respect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157349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Students’ FGD</a:t>
            </a:r>
            <a:endParaRPr lang="en-SG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67544" y="1828800"/>
            <a:ext cx="8219255" cy="4297363"/>
          </a:xfrm>
        </p:spPr>
        <p:txBody>
          <a:bodyPr/>
          <a:lstStyle/>
          <a:p>
            <a:r>
              <a:rPr lang="en-US" sz="2400" dirty="0">
                <a:solidFill>
                  <a:srgbClr val="0070C0"/>
                </a:solidFill>
              </a:rPr>
              <a:t>“Compared to teachers’ explanation on the board, the video analysis gives us more opportunity to have the </a:t>
            </a:r>
            <a:r>
              <a:rPr lang="en-US" sz="2400" u="sng" dirty="0">
                <a:solidFill>
                  <a:srgbClr val="0070C0"/>
                </a:solidFill>
              </a:rPr>
              <a:t>real learning experience</a:t>
            </a:r>
            <a:r>
              <a:rPr lang="en-US" sz="2400" dirty="0">
                <a:solidFill>
                  <a:srgbClr val="0070C0"/>
                </a:solidFill>
              </a:rPr>
              <a:t>; rather that spoon feed us with content. By allowing us to use the video analysis [tool, Tracker], </a:t>
            </a:r>
            <a:r>
              <a:rPr lang="en-US" sz="2400" u="sng" dirty="0">
                <a:solidFill>
                  <a:srgbClr val="0070C0"/>
                </a:solidFill>
              </a:rPr>
              <a:t>we are able to see more precisely between the ball and the graph plotted</a:t>
            </a:r>
            <a:r>
              <a:rPr lang="en-US" sz="2400" dirty="0">
                <a:solidFill>
                  <a:srgbClr val="0070C0"/>
                </a:solidFill>
              </a:rPr>
              <a:t>.”</a:t>
            </a:r>
            <a:endParaRPr lang="en-SG" sz="2400" dirty="0">
              <a:solidFill>
                <a:srgbClr val="0070C0"/>
              </a:solidFill>
            </a:endParaRPr>
          </a:p>
          <a:p>
            <a:endParaRPr lang="en-SG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938927" y="4221088"/>
            <a:ext cx="36327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2000" dirty="0" smtClean="0"/>
              <a:t>- KOO </a:t>
            </a:r>
            <a:r>
              <a:rPr lang="en-SG" sz="2000" dirty="0"/>
              <a:t>CHUN </a:t>
            </a:r>
            <a:r>
              <a:rPr lang="en-SG" sz="2000" dirty="0" smtClean="0"/>
              <a:t>AUN, 3 Respect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289162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0070C0"/>
                </a:solidFill>
              </a:rPr>
              <a:t>“Perhaps we can have a practical lesson [</a:t>
            </a:r>
            <a:r>
              <a:rPr lang="en-US" sz="2400" u="sng" dirty="0">
                <a:solidFill>
                  <a:srgbClr val="0070C0"/>
                </a:solidFill>
              </a:rPr>
              <a:t>a performance task</a:t>
            </a:r>
            <a:r>
              <a:rPr lang="en-US" sz="2400" dirty="0">
                <a:solidFill>
                  <a:srgbClr val="0070C0"/>
                </a:solidFill>
              </a:rPr>
              <a:t>] in the curriculum. We would be interested in trying it out ourselves to do the experiment and record the videos ourselves”.</a:t>
            </a:r>
            <a:endParaRPr lang="en-SG" sz="2400" dirty="0">
              <a:solidFill>
                <a:srgbClr val="0070C0"/>
              </a:solidFill>
            </a:endParaRPr>
          </a:p>
          <a:p>
            <a:endParaRPr lang="en-SG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0070C0"/>
                </a:solidFill>
              </a:rPr>
              <a:t>“I don’t have the experience to load the video and track the video.  I would like teachers to use the video Tracker to show us the scenarios in learning, so that we can </a:t>
            </a:r>
            <a:r>
              <a:rPr lang="en-US" sz="2400" u="sng" dirty="0">
                <a:solidFill>
                  <a:srgbClr val="0070C0"/>
                </a:solidFill>
              </a:rPr>
              <a:t>strike a balance between learning effectively and not to spend too much time in setting up the video [tool] Tracker</a:t>
            </a:r>
            <a:r>
              <a:rPr lang="en-US" sz="2400" dirty="0">
                <a:solidFill>
                  <a:srgbClr val="0070C0"/>
                </a:solidFill>
              </a:rPr>
              <a:t>”.</a:t>
            </a:r>
            <a:endParaRPr lang="en-SG" sz="2400" dirty="0">
              <a:solidFill>
                <a:srgbClr val="0070C0"/>
              </a:solidFill>
            </a:endParaRPr>
          </a:p>
          <a:p>
            <a:endParaRPr lang="en-SG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5157192"/>
            <a:ext cx="39276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- LIN RUI XIANG, 3 Commitment</a:t>
            </a:r>
            <a:endParaRPr lang="en-SG" sz="2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685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Students’ FGD</a:t>
            </a:r>
            <a:endParaRPr lang="en-SG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76056" y="6457890"/>
            <a:ext cx="30572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sz="2000" dirty="0" smtClean="0"/>
              <a:t>- YIP SHI MIN, 3 Integrity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421919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Start the year with an </a:t>
            </a:r>
            <a:r>
              <a:rPr lang="en-US" sz="2400" u="sng" dirty="0"/>
              <a:t>easier</a:t>
            </a:r>
            <a:r>
              <a:rPr lang="en-US" sz="2400" dirty="0"/>
              <a:t> horizontal kinematics task like investigating a constant speed object moving on a frictionless track. This serves to address the cognitive overload (</a:t>
            </a:r>
            <a:r>
              <a:rPr lang="en-US" sz="2400" dirty="0">
                <a:hlinkClick r:id="rId2" action="ppaction://hlinkfile" tooltip="Roth, 1999 #749"/>
              </a:rPr>
              <a:t>Roth, 1999</a:t>
            </a:r>
            <a:r>
              <a:rPr lang="en-US" sz="2400" dirty="0"/>
              <a:t>) problem encountered when using the software Tracker and the relatively complex concept of toss up and free fall for fresh </a:t>
            </a:r>
            <a:r>
              <a:rPr lang="en-US" sz="2400" dirty="0" smtClean="0"/>
              <a:t>Sec 3 </a:t>
            </a:r>
            <a:r>
              <a:rPr lang="en-US" sz="2400" dirty="0"/>
              <a:t>students.</a:t>
            </a:r>
            <a:endParaRPr lang="en-SG" sz="2400" dirty="0"/>
          </a:p>
          <a:p>
            <a:endParaRPr lang="en-SG" dirty="0"/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Teachers’ Reflections</a:t>
            </a:r>
            <a:endParaRPr lang="en-SG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559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We also recognize for sustained learning gains that Tracker use be integrated for topics like kinematics, dynamics and work, energy which tracker’s analysis affords for seamlessly. </a:t>
            </a:r>
            <a:r>
              <a:rPr lang="en-US" sz="2400" dirty="0" smtClean="0"/>
              <a:t> 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0070C0"/>
                </a:solidFill>
              </a:rPr>
              <a:t>We will use Tracker as tool to model and </a:t>
            </a:r>
            <a:r>
              <a:rPr lang="en-US" sz="2400" dirty="0" err="1">
                <a:solidFill>
                  <a:srgbClr val="0070C0"/>
                </a:solidFill>
              </a:rPr>
              <a:t>analyse</a:t>
            </a:r>
            <a:r>
              <a:rPr lang="en-US" sz="2400" dirty="0">
                <a:solidFill>
                  <a:srgbClr val="0070C0"/>
                </a:solidFill>
              </a:rPr>
              <a:t> difficult exam questions to help students </a:t>
            </a:r>
            <a:r>
              <a:rPr lang="en-US" sz="2400" dirty="0" err="1">
                <a:solidFill>
                  <a:srgbClr val="0070C0"/>
                </a:solidFill>
              </a:rPr>
              <a:t>visualise</a:t>
            </a:r>
            <a:r>
              <a:rPr lang="en-US" sz="2400" dirty="0">
                <a:solidFill>
                  <a:srgbClr val="0070C0"/>
                </a:solidFill>
              </a:rPr>
              <a:t> abstract and invisible Physics concepts.</a:t>
            </a:r>
          </a:p>
          <a:p>
            <a:endParaRPr lang="en-SG" sz="2400" dirty="0"/>
          </a:p>
          <a:p>
            <a:endParaRPr lang="en-SG" sz="2400" dirty="0"/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Teachers’ Reflections</a:t>
            </a:r>
            <a:endParaRPr lang="en-SG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830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Metro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3459</TotalTime>
  <Words>489</Words>
  <Application>Microsoft Office PowerPoint</Application>
  <PresentationFormat>On-screen Show (4:3)</PresentationFormat>
  <Paragraphs>47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  Using Tracker as a Pedagogical Tool for Understanding Toss Up-Free Fall Motion</vt:lpstr>
      <vt:lpstr>The Learning Task</vt:lpstr>
      <vt:lpstr>PowerPoint Presentation</vt:lpstr>
      <vt:lpstr>PowerPoint Presentation</vt:lpstr>
      <vt:lpstr>Students’ FGD</vt:lpstr>
      <vt:lpstr>Students’ FGD</vt:lpstr>
      <vt:lpstr>PowerPoint Presentation</vt:lpstr>
      <vt:lpstr>Teachers’ Reflections</vt:lpstr>
      <vt:lpstr>Teachers’ Reflections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Task using Video Analysis and Modelling to promote K12 eight practices of science</dc:title>
  <dc:creator>Ning Hwee Tiang</dc:creator>
  <cp:lastModifiedBy>user</cp:lastModifiedBy>
  <cp:revision>130</cp:revision>
  <dcterms:modified xsi:type="dcterms:W3CDTF">2015-02-03T14:03:44Z</dcterms:modified>
</cp:coreProperties>
</file>