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y="9926625" cx="6797675"/>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5BA5545-4739-49BE-93CB-C5C502472F5F}">
  <a:tblStyle styleName="Table_0" styleId="{25BA5545-4739-49BE-93CB-C5C502472F5F}">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 styleName="Table_1" styleId="{DFA1BF22-73D5-4518-9612-F072CA2B9600}">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96887" cx="2946399"/>
          </a:xfrm>
          <a:prstGeom prst="rect">
            <a:avLst/>
          </a:prstGeom>
          <a:noFill/>
          <a:ln>
            <a:noFill/>
          </a:ln>
        </p:spPr>
        <p:txBody>
          <a:bodyPr bIns="91425" rIns="91425" lIns="91425" tIns="91425" anchor="t" anchorCtr="0"/>
          <a:lstStyle>
            <a:lvl1pPr algn="l"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49687"/>
            <a:ext cy="496887" cx="2946399"/>
          </a:xfrm>
          <a:prstGeom prst="rect">
            <a:avLst/>
          </a:prstGeom>
          <a:noFill/>
          <a:ln>
            <a:noFill/>
          </a:ln>
        </p:spPr>
        <p:txBody>
          <a:bodyPr bIns="91425" rIns="91425" lIns="91425" tIns="91425" anchor="t"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744537" x="917575"/>
            <a:ext cy="3722686" cx="4964112"/>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5" name="Shape 5"/>
          <p:cNvSpPr txBox="1"/>
          <p:nvPr>
            <p:ph idx="1" type="body"/>
          </p:nvPr>
        </p:nvSpPr>
        <p:spPr>
          <a:xfrm>
            <a:off y="4714875" x="679450"/>
            <a:ext cy="4467224" cx="5438774"/>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9428163" x="0"/>
            <a:ext cy="496886" cx="2946399"/>
          </a:xfrm>
          <a:prstGeom prst="rect">
            <a:avLst/>
          </a:prstGeom>
          <a:noFill/>
          <a:ln>
            <a:noFill/>
          </a:ln>
        </p:spPr>
        <p:txBody>
          <a:bodyPr bIns="91425" rIns="91425" lIns="91425" tIns="91425" anchor="b" anchorCtr="0"/>
          <a:lstStyle>
            <a:lvl1pPr algn="l"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9428163" x="3849687"/>
            <a:ext cy="496886" cx="2946399"/>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indent="-88900" marL="0">
              <a:spcBef>
                <a:spcPts val="0"/>
              </a:spcBef>
              <a:buClr>
                <a:srgbClr val="000000"/>
              </a:buClr>
              <a:buFont typeface="Courier New"/>
              <a:buChar char="o"/>
            </a:pPr>
            <a:r>
              <a:t/>
            </a:r>
            <a:endParaRPr/>
          </a:p>
          <a:p>
            <a:pPr lvl="2" indent="-88900" marL="0">
              <a:spcBef>
                <a:spcPts val="0"/>
              </a:spcBef>
              <a:buClr>
                <a:srgbClr val="000000"/>
              </a:buClr>
              <a:buFont typeface="Wingdings"/>
              <a:buChar char="§"/>
            </a:pPr>
            <a:r>
              <a:t/>
            </a:r>
            <a:endParaRPr/>
          </a:p>
          <a:p>
            <a:pPr lvl="3" indent="-88900" marL="0">
              <a:spcBef>
                <a:spcPts val="0"/>
              </a:spcBef>
              <a:buClr>
                <a:srgbClr val="000000"/>
              </a:buClr>
              <a:buFont typeface="Arial"/>
              <a:buChar char="●"/>
            </a:pPr>
            <a:r>
              <a:t/>
            </a:r>
            <a:endParaRPr/>
          </a:p>
          <a:p>
            <a:pPr lvl="4" indent="-88900" marL="0">
              <a:spcBef>
                <a:spcPts val="0"/>
              </a:spcBef>
              <a:buClr>
                <a:srgbClr val="000000"/>
              </a:buClr>
              <a:buFont typeface="Courier New"/>
              <a:buChar char="o"/>
            </a:pPr>
            <a:r>
              <a:t/>
            </a:r>
            <a:endParaRPr/>
          </a:p>
          <a:p>
            <a:pPr lvl="5" indent="-88900" marL="0">
              <a:spcBef>
                <a:spcPts val="0"/>
              </a:spcBef>
              <a:buClr>
                <a:srgbClr val="000000"/>
              </a:buClr>
              <a:buFont typeface="Wingdings"/>
              <a:buChar char="§"/>
            </a:pPr>
            <a:r>
              <a:t/>
            </a:r>
            <a:endParaRPr/>
          </a:p>
          <a:p>
            <a:pPr lvl="6" indent="-88900" marL="0">
              <a:spcBef>
                <a:spcPts val="0"/>
              </a:spcBef>
              <a:buClr>
                <a:srgbClr val="000000"/>
              </a:buClr>
              <a:buFont typeface="Arial"/>
              <a:buChar char="●"/>
            </a:pPr>
            <a:r>
              <a:t/>
            </a:r>
            <a:endParaRPr/>
          </a:p>
          <a:p>
            <a:pPr lvl="7" indent="-88900" marL="0">
              <a:spcBef>
                <a:spcPts val="0"/>
              </a:spcBef>
              <a:buClr>
                <a:srgbClr val="000000"/>
              </a:buClr>
              <a:buFont typeface="Courier New"/>
              <a:buChar char="o"/>
            </a:pPr>
            <a:r>
              <a:t/>
            </a:r>
            <a:endParaRPr/>
          </a:p>
          <a:p>
            <a:pPr lvl="8" indent="-88900" marL="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txBox="1"/>
          <p:nvPr>
            <p:ph idx="12" type="sldNum"/>
          </p:nvPr>
        </p:nvSpPr>
        <p:spPr>
          <a:xfrm>
            <a:off y="9428163" x="3849687"/>
            <a:ext cy="496886" cx="29463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SG"/>
              <a:t> </a:t>
            </a:r>
          </a:p>
        </p:txBody>
      </p:sp>
      <p:sp>
        <p:nvSpPr>
          <p:cNvPr id="92" name="Shape 92"/>
          <p:cNvSpPr/>
          <p:nvPr>
            <p:ph idx="2" type="sldImg"/>
          </p:nvPr>
        </p:nvSpPr>
        <p:spPr>
          <a:xfrm>
            <a:off y="744537" x="917575"/>
            <a:ext cy="3722686" cx="4964112"/>
          </a:xfrm>
          <a:custGeom>
            <a:pathLst>
              <a:path w="120000" extrusionOk="0" h="120000">
                <a:moveTo>
                  <a:pt y="0" x="0"/>
                </a:moveTo>
                <a:lnTo>
                  <a:pt y="0" x="120000"/>
                </a:lnTo>
                <a:lnTo>
                  <a:pt y="120000" x="120000"/>
                </a:lnTo>
                <a:lnTo>
                  <a:pt y="120000" x="0"/>
                </a:lnTo>
                <a:close/>
              </a:path>
            </a:pathLst>
          </a:custGeom>
          <a:noFill/>
          <a:ln>
            <a:noFill/>
          </a:ln>
        </p:spPr>
      </p:sp>
      <p:sp>
        <p:nvSpPr>
          <p:cNvPr id="93" name="Shape 93"/>
          <p:cNvSpPr txBox="1"/>
          <p:nvPr>
            <p:ph idx="1" type="body"/>
          </p:nvPr>
        </p:nvSpPr>
        <p:spPr>
          <a:xfrm>
            <a:off y="4714875" x="679450"/>
            <a:ext cy="4467224" cx="5438774"/>
          </a:xfrm>
          <a:prstGeom prst="rect">
            <a:avLst/>
          </a:prstGeom>
          <a:noFill/>
          <a:ln>
            <a:noFill/>
          </a:ln>
        </p:spPr>
        <p:txBody>
          <a:bodyPr bIns="45700" rIns="91425" lIns="91425" tIns="45700" anchor="t" anchorCtr="0">
            <a:noAutofit/>
          </a:bodyPr>
          <a:lstStyle/>
          <a:p>
            <a:pPr algn="just" rtl="0" lvl="0">
              <a:spcBef>
                <a:spcPts val="0"/>
              </a:spcBef>
              <a:buClr>
                <a:schemeClr val="dk1"/>
              </a:buClr>
              <a:buSzPct val="25000"/>
              <a:buFont typeface="Calibri"/>
              <a:buNone/>
            </a:pPr>
            <a:r>
              <a:rPr sz="1200" lang="en-SG">
                <a:solidFill>
                  <a:schemeClr val="dk1"/>
                </a:solidFill>
                <a:latin typeface="Calibri"/>
                <a:ea typeface="Calibri"/>
                <a:cs typeface="Calibri"/>
                <a:sym typeface="Calibri"/>
              </a:rPr>
              <a:t>Our project seeks to </a:t>
            </a:r>
            <a:r>
              <a:rPr u="sng" sz="1200" lang="en-SG">
                <a:solidFill>
                  <a:srgbClr val="009900"/>
                </a:solidFill>
                <a:latin typeface="Calibri"/>
                <a:ea typeface="Calibri"/>
                <a:cs typeface="Calibri"/>
                <a:sym typeface="Calibri"/>
              </a:rPr>
              <a:t>allow students to be like scientists (obtain real data from physical phenomena, engage in making inference and deducing how the physical world work).</a:t>
            </a:r>
          </a:p>
          <a:p>
            <a:pPr algn="just" rtl="0" lvl="0">
              <a:spcBef>
                <a:spcPts val="560"/>
              </a:spcBef>
              <a:buClr>
                <a:schemeClr val="dk1"/>
              </a:buClr>
              <a:buSzPct val="25000"/>
              <a:buFont typeface="Calibri"/>
              <a:buNone/>
            </a:pPr>
            <a:r>
              <a:rPr sz="1200" lang="en-SG">
                <a:solidFill>
                  <a:schemeClr val="dk1"/>
                </a:solidFill>
                <a:latin typeface="Calibri"/>
                <a:ea typeface="Calibri"/>
                <a:cs typeface="Calibri"/>
                <a:sym typeface="Calibri"/>
              </a:rPr>
              <a:t>This is accomplished by using the k 12 8 </a:t>
            </a:r>
            <a:r>
              <a:rPr u="sng" sz="1200" lang="en-SG">
                <a:solidFill>
                  <a:srgbClr val="009900"/>
                </a:solidFill>
                <a:latin typeface="Calibri"/>
                <a:ea typeface="Calibri"/>
                <a:cs typeface="Calibri"/>
                <a:sym typeface="Calibri"/>
              </a:rPr>
              <a:t>practice </a:t>
            </a:r>
            <a:r>
              <a:rPr sz="1200" lang="en-SG">
                <a:solidFill>
                  <a:schemeClr val="dk1"/>
                </a:solidFill>
                <a:latin typeface="Calibri"/>
                <a:ea typeface="Calibri"/>
                <a:cs typeface="Calibri"/>
                <a:sym typeface="Calibri"/>
              </a:rPr>
              <a:t>approach supported by </a:t>
            </a:r>
            <a:r>
              <a:rPr u="sng" sz="1200" lang="en-SG">
                <a:solidFill>
                  <a:srgbClr val="009900"/>
                </a:solidFill>
                <a:latin typeface="Calibri"/>
                <a:ea typeface="Calibri"/>
                <a:cs typeface="Calibri"/>
                <a:sym typeface="Calibri"/>
              </a:rPr>
              <a:t>video analysis with Tracker.</a:t>
            </a:r>
          </a:p>
          <a:p>
            <a:pPr algn="l" rtl="0" lvl="0" marR="0" indent="0" marL="0">
              <a:spcBef>
                <a:spcPts val="0"/>
              </a:spcBef>
              <a:buNone/>
            </a:pPr>
            <a:r>
              <a:t/>
            </a: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8" name="Shape 178"/>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After they are familiar with kinematics, we revisited all the previous videos and ask them what causes the motion.</a:t>
            </a:r>
          </a:p>
          <a:p>
            <a:pPr rtl="0">
              <a:spcBef>
                <a:spcPts val="0"/>
              </a:spcBef>
              <a:buNone/>
            </a:pPr>
            <a:r>
              <a:rPr lang="en-SG"/>
              <a:t>The students were able to verbalise that the force by the hand causes the motion and the force of the hand was no longer acting on the cart once it is no longer in contact. This used to be a very common misconception in the past and tracker.was able to address it.</a:t>
            </a:r>
          </a:p>
          <a:p>
            <a:pPr>
              <a:spcBef>
                <a:spcPts val="0"/>
              </a:spcBef>
              <a:buNone/>
            </a:pPr>
            <a:r>
              <a:rPr lang="en-SG"/>
              <a:t>Also the students understood that friction by the track was responsible for slowing down the cart.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6" name="Shape 186"/>
          <p:cNvSpPr txBox="1"/>
          <p:nvPr>
            <p:ph idx="1" type="body"/>
          </p:nvPr>
        </p:nvSpPr>
        <p:spPr>
          <a:xfrm>
            <a:off y="4714875" x="679450"/>
            <a:ext cy="4467299" cx="5438699"/>
          </a:xfrm>
          <a:prstGeom prst="rect">
            <a:avLst/>
          </a:prstGeom>
        </p:spPr>
        <p:txBody>
          <a:bodyPr bIns="91425" rIns="91425" lIns="91425" tIns="91425" anchor="ctr" anchorCtr="0">
            <a:noAutofit/>
          </a:bodyPr>
          <a:lstStyle/>
          <a:p>
            <a:pPr>
              <a:spcBef>
                <a:spcPts val="0"/>
              </a:spcBef>
              <a:buNone/>
            </a:pPr>
            <a:r>
              <a:rPr lang="en-SG"/>
              <a:t>In order to teach newtons second law, I use 3 cart of different mass each attached to a pulley weighted by identical masses. The students were able to deduce that F = ma based on actual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5" name="Shape 195"/>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Next we introduce the dynamic model builder to the students. From the best fit gradient of the graph the students can determine the deceleration of the cart to be 0.246 ms-2.</a:t>
            </a:r>
          </a:p>
          <a:p>
            <a:pPr rtl="0">
              <a:spcBef>
                <a:spcPts val="0"/>
              </a:spcBef>
              <a:buNone/>
            </a:pPr>
            <a:r>
              <a:rPr lang="en-SG"/>
              <a:t>She can then key in the friction into the model. However, there is a push at the start so a if statement need to be used to include the force of the push.</a:t>
            </a:r>
          </a:p>
          <a:p>
            <a:pPr>
              <a:spcBef>
                <a:spcPts val="0"/>
              </a:spcBef>
              <a:buNone/>
            </a:pPr>
            <a:r>
              <a:rPr lang="en-SG"/>
              <a:t>By using the same technique the student can determine the average force of the push.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2" name="Shape 202"/>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Once the students are competent in their kinematics and dynamics, it's time to up the challenge. We assigned them this project task which count towards 20% of their end of year result.</a:t>
            </a:r>
          </a:p>
          <a:p>
            <a:pPr rtl="0">
              <a:spcBef>
                <a:spcPts val="0"/>
              </a:spcBef>
              <a:buNone/>
            </a:pPr>
            <a:r>
              <a:rPr lang="en-SG"/>
              <a:t>Even though the students are generally motivated, we have to assign a significant percentage if we want them to take it seriously.</a:t>
            </a:r>
          </a:p>
          <a:p>
            <a:pPr>
              <a:spcBef>
                <a:spcPts val="0"/>
              </a:spcBef>
              <a:buNone/>
            </a:pPr>
            <a:r>
              <a:rPr lang="en-SG"/>
              <a:t>The first strand allows some differentiation. Better students can stretch themselves while weaker or less motivated students can do simple task without being too heavily penalised and also show their understanding of the topics.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9" name="Shape 209"/>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lvl="0">
              <a:spcBef>
                <a:spcPts val="640"/>
              </a:spcBef>
              <a:buClr>
                <a:schemeClr val="dk1"/>
              </a:buClr>
              <a:buSzPct val="91666"/>
              <a:buFont typeface="Arial"/>
              <a:buNone/>
            </a:pPr>
            <a:r>
              <a:rPr sz="1200" lang="en-SG"/>
              <a:t>Consultations are very important because of the complexity of the task. </a:t>
            </a:r>
            <a:r>
              <a:rPr sz="1200" lang="en-SG">
                <a:solidFill>
                  <a:schemeClr val="dk1"/>
                </a:solidFill>
              </a:rPr>
              <a:t>Students are given opportunities to discuss their analysis with the teachers both in class and outside class. Suggestions were made by teachers to refine their video, given direction for further readings or suggestion on analysis.</a:t>
            </a:r>
          </a:p>
          <a:p>
            <a:pPr>
              <a:spcBef>
                <a:spcPts val="0"/>
              </a:spcBef>
              <a:buNone/>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7" name="Shape 217"/>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Initially we wanted to ask the students to include modelling in their report but due to time constraints,  we couldn't give them enough practice to have a fair assessments. </a:t>
            </a:r>
          </a:p>
          <a:p>
            <a:pPr>
              <a:spcBef>
                <a:spcPts val="0"/>
              </a:spcBef>
              <a:buNone/>
            </a:pPr>
            <a:r>
              <a:rPr lang="en-SG"/>
              <a:t>To see the power of modelling in tracker, we have a sample here. The students recorded a tennis ball dropped into water and bouncing off the water. The force include weight, up thrust and drag force. Through a nested if statement, you can see how close them model matches the original video. If the students could do this, their understanding of the motion will be very deep.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8" name="Shape 228"/>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The is a sample report by a student of course not the full report in order to squeeze into 1 slide.</a:t>
            </a:r>
          </a:p>
          <a:p>
            <a:pPr rtl="0">
              <a:spcBef>
                <a:spcPts val="0"/>
              </a:spcBef>
              <a:buNone/>
            </a:pPr>
            <a:r>
              <a:t/>
            </a:r>
            <a:endParaRPr/>
          </a:p>
          <a:p>
            <a:pPr rtl="0">
              <a:spcBef>
                <a:spcPts val="0"/>
              </a:spcBef>
              <a:buNone/>
            </a:pPr>
            <a:r>
              <a:rPr lang="en-SG"/>
              <a:t>"We were..."</a:t>
            </a:r>
          </a:p>
          <a:p>
            <a:pPr rtl="0">
              <a:spcBef>
                <a:spcPts val="0"/>
              </a:spcBef>
              <a:buNone/>
            </a:pPr>
            <a:r>
              <a:rPr lang="en-SG"/>
              <a:t>Students are willing to invest their personal time to learn more about the motion because there is ownership in the research. </a:t>
            </a:r>
          </a:p>
          <a:p>
            <a:pPr rtl="0">
              <a:spcBef>
                <a:spcPts val="0"/>
              </a:spcBef>
              <a:buNone/>
            </a:pPr>
            <a:r>
              <a:t/>
            </a:r>
            <a:endParaRPr/>
          </a:p>
          <a:p>
            <a:pPr rtl="0" lvl="0">
              <a:spcBef>
                <a:spcPts val="0"/>
              </a:spcBef>
              <a:buNone/>
            </a:pPr>
            <a:r>
              <a:rPr lang="en-SG"/>
              <a:t>Look at the depth of the report. It's way beyond what I taught me or any k9 text books can teach.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5" name="Shape 235"/>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We did a pre and post survey after the students completed their performance task.</a:t>
            </a:r>
          </a:p>
          <a:p>
            <a:pPr>
              <a:spcBef>
                <a:spcPts val="0"/>
              </a:spcBef>
              <a:buNone/>
            </a:pPr>
            <a:r>
              <a:rPr lang="en-SG"/>
              <a:t>It's very heartening to see the students enjoy the physics lessons so much. I have to remind everyone that I'm teaching in a girls school. In the past, the girls were not very keen in studying physics so this change is perception means a lot.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2" name="Shape 242"/>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lvl="0">
              <a:spcBef>
                <a:spcPts val="640"/>
              </a:spcBef>
              <a:buClr>
                <a:schemeClr val="dk1"/>
              </a:buClr>
              <a:buSzPct val="91666"/>
              <a:buFont typeface="Arial"/>
              <a:buNone/>
            </a:pPr>
            <a:r>
              <a:rPr sz="1200" lang="en-SG">
                <a:solidFill>
                  <a:schemeClr val="dk1"/>
                </a:solidFill>
              </a:rPr>
              <a:t>All perceptions improve for the best class perception after the lesson.</a:t>
            </a:r>
          </a:p>
          <a:p>
            <a:pPr rtl="0" lvl="0">
              <a:spcBef>
                <a:spcPts val="640"/>
              </a:spcBef>
              <a:buNone/>
            </a:pPr>
            <a:r>
              <a:rPr sz="1200" lang="en-SG">
                <a:solidFill>
                  <a:schemeClr val="dk1"/>
                </a:solidFill>
              </a:rPr>
              <a:t>The rest of the cohort only improve in perception score for the first 2 questions.</a:t>
            </a:r>
          </a:p>
          <a:p>
            <a:pPr rtl="0">
              <a:spcBef>
                <a:spcPts val="0"/>
              </a:spcBef>
              <a:buNone/>
            </a:pPr>
            <a:r>
              <a:rPr sz="1200" lang="en-SG"/>
              <a:t>Although all students enjoyed the hands on process, only the best class truly behave like a scientist.</a:t>
            </a:r>
          </a:p>
          <a:p>
            <a:pPr rtl="0">
              <a:spcBef>
                <a:spcPts val="0"/>
              </a:spcBef>
              <a:buNone/>
            </a:pPr>
            <a:r>
              <a:rPr sz="1200" lang="en-SG"/>
              <a:t>The preliminary results seems to suggest that this programme is more beneficial for better classes.</a:t>
            </a:r>
          </a:p>
          <a:p>
            <a:pPr>
              <a:spcBef>
                <a:spcPts val="0"/>
              </a:spcBef>
              <a:buNone/>
            </a:pPr>
            <a:r>
              <a:rPr sz="1200" lang="en-SG"/>
              <a:t>Further verbal interview and extensive research need to be conducted to draw better conclusions.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744537" x="917575"/>
            <a:ext cy="3722686" cx="4964112"/>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47" name="Shape 247"/>
          <p:cNvSpPr txBox="1"/>
          <p:nvPr>
            <p:ph idx="1" type="body"/>
          </p:nvPr>
        </p:nvSpPr>
        <p:spPr>
          <a:xfrm>
            <a:off y="4714875" x="679450"/>
            <a:ext cy="4467224" cx="5438774"/>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
        <p:nvSpPr>
          <p:cNvPr id="248" name="Shape 248"/>
          <p:cNvSpPr txBox="1"/>
          <p:nvPr>
            <p:ph idx="12" type="sldNum"/>
          </p:nvPr>
        </p:nvSpPr>
        <p:spPr>
          <a:xfrm>
            <a:off y="9428163" x="3849687"/>
            <a:ext cy="496886" cx="29463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SG"/>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txBox="1"/>
          <p:nvPr>
            <p:ph idx="12" type="sldNum"/>
          </p:nvPr>
        </p:nvSpPr>
        <p:spPr>
          <a:xfrm>
            <a:off y="9428163" x="3849687"/>
            <a:ext cy="496800" cx="2946300"/>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SG"/>
              <a:t> </a:t>
            </a:r>
          </a:p>
        </p:txBody>
      </p:sp>
      <p:sp>
        <p:nvSpPr>
          <p:cNvPr id="108" name="Shape 108"/>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a:noFill/>
          </a:ln>
        </p:spPr>
      </p:sp>
      <p:sp>
        <p:nvSpPr>
          <p:cNvPr id="109" name="Shape 109"/>
          <p:cNvSpPr txBox="1"/>
          <p:nvPr>
            <p:ph idx="1" type="body"/>
          </p:nvPr>
        </p:nvSpPr>
        <p:spPr>
          <a:xfrm>
            <a:off y="4714875" x="679450"/>
            <a:ext cy="4467299" cx="54386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100" lang="en-SG">
                <a:latin typeface="Calibri"/>
                <a:ea typeface="Calibri"/>
                <a:cs typeface="Calibri"/>
                <a:sym typeface="Calibri"/>
              </a:rPr>
              <a:t>We are from Singapore &amp;</a:t>
            </a:r>
          </a:p>
          <a:p>
            <a:pPr algn="l" rtl="0" lvl="0" marR="0" indent="0" marL="0">
              <a:spcBef>
                <a:spcPts val="0"/>
              </a:spcBef>
              <a:buSzPct val="25000"/>
              <a:buNone/>
            </a:pPr>
            <a:r>
              <a:rPr sz="1100" lang="en-SG">
                <a:latin typeface="Calibri"/>
                <a:ea typeface="Calibri"/>
                <a:cs typeface="Calibri"/>
                <a:sym typeface="Calibri"/>
              </a:rPr>
              <a:t>I'm leong the kwang from Raffles girls school.</a:t>
            </a:r>
          </a:p>
          <a:p>
            <a:pPr algn="l" rtl="0" lvl="0" marR="0" indent="0" marL="0">
              <a:spcBef>
                <a:spcPts val="0"/>
              </a:spcBef>
              <a:buSzPct val="25000"/>
              <a:buNone/>
            </a:pPr>
            <a:r>
              <a:rPr sz="1100" lang="en-SG">
                <a:latin typeface="Calibri"/>
                <a:ea typeface="Calibri"/>
                <a:cs typeface="Calibri"/>
                <a:sym typeface="Calibri"/>
              </a:rPr>
              <a:t>Together in my team are Mr thio &amp; ms siow who are are not with us today. Also Mr wee from the ministry of education is supporting our team.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0" name="Shape 260"/>
          <p:cNvSpPr txBox="1"/>
          <p:nvPr>
            <p:ph idx="1" type="body"/>
          </p:nvPr>
        </p:nvSpPr>
        <p:spPr>
          <a:xfrm>
            <a:off y="4714875" x="679450"/>
            <a:ext cy="4467299" cx="54386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txBox="1"/>
          <p:nvPr>
            <p:ph idx="1" type="body"/>
          </p:nvPr>
        </p:nvSpPr>
        <p:spPr>
          <a:xfrm>
            <a:off y="4714875" x="679450"/>
            <a:ext cy="4467224" cx="5438774"/>
          </a:xfrm>
          <a:prstGeom prst="rect">
            <a:avLst/>
          </a:prstGeom>
        </p:spPr>
        <p:txBody>
          <a:bodyPr bIns="91425" rIns="91425" lIns="91425" tIns="91425" anchor="ctr" anchorCtr="0">
            <a:noAutofit/>
          </a:bodyPr>
          <a:lstStyle/>
          <a:p>
            <a:pPr>
              <a:spcBef>
                <a:spcPts val="0"/>
              </a:spcBef>
              <a:buNone/>
            </a:pPr>
            <a:r>
              <a:t/>
            </a:r>
            <a:endParaRPr/>
          </a:p>
        </p:txBody>
      </p:sp>
      <p:sp>
        <p:nvSpPr>
          <p:cNvPr id="118" name="Shape 118"/>
          <p:cNvSpPr/>
          <p:nvPr>
            <p:ph idx="2" type="sldImg"/>
          </p:nvPr>
        </p:nvSpPr>
        <p:spPr>
          <a:xfrm>
            <a:off y="744537" x="917575"/>
            <a:ext cy="3722686" cx="4964112"/>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txBox="1"/>
          <p:nvPr>
            <p:ph idx="1" type="body"/>
          </p:nvPr>
        </p:nvSpPr>
        <p:spPr>
          <a:xfrm>
            <a:off y="4714875" x="679450"/>
            <a:ext cy="4467224" cx="5438774"/>
          </a:xfrm>
          <a:prstGeom prst="rect">
            <a:avLst/>
          </a:prstGeom>
        </p:spPr>
        <p:txBody>
          <a:bodyPr bIns="91425" rIns="91425" lIns="91425" tIns="91425" anchor="ctr" anchorCtr="0">
            <a:noAutofit/>
          </a:bodyPr>
          <a:lstStyle/>
          <a:p>
            <a:pPr rtl="0">
              <a:spcBef>
                <a:spcPts val="0"/>
              </a:spcBef>
              <a:buNone/>
            </a:pPr>
            <a:r>
              <a:rPr sz="1300" lang="en-SG">
                <a:latin typeface="Calibri"/>
                <a:ea typeface="Calibri"/>
                <a:cs typeface="Calibri"/>
                <a:sym typeface="Calibri"/>
              </a:rPr>
              <a:t>Have you ever wondered how a student learn how to play basketball? She practice the game, often with other player. She doesn't just sit there and memorise all the laws of basketball.</a:t>
            </a:r>
          </a:p>
          <a:p>
            <a:pPr rtl="0">
              <a:spcBef>
                <a:spcPts val="0"/>
              </a:spcBef>
              <a:buNone/>
            </a:pPr>
            <a:r>
              <a:rPr sz="1300" lang="en-SG">
                <a:latin typeface="Calibri"/>
                <a:ea typeface="Calibri"/>
                <a:cs typeface="Calibri"/>
                <a:sym typeface="Calibri"/>
              </a:rPr>
              <a:t>How does a student learn how to be a scientist?</a:t>
            </a:r>
          </a:p>
          <a:p>
            <a:pPr rtl="0">
              <a:spcBef>
                <a:spcPts val="0"/>
              </a:spcBef>
              <a:buNone/>
            </a:pPr>
            <a:r>
              <a:rPr sz="1300" lang="en-SG">
                <a:latin typeface="Calibri"/>
                <a:ea typeface="Calibri"/>
                <a:cs typeface="Calibri"/>
                <a:sym typeface="Calibri"/>
              </a:rPr>
              <a:t>Does she ask question, develop models ...</a:t>
            </a:r>
          </a:p>
          <a:p>
            <a:pPr rtl="0">
              <a:spcBef>
                <a:spcPts val="0"/>
              </a:spcBef>
              <a:buNone/>
            </a:pPr>
            <a:r>
              <a:t/>
            </a:r>
            <a:endParaRPr sz="1300">
              <a:latin typeface="Calibri"/>
              <a:ea typeface="Calibri"/>
              <a:cs typeface="Calibri"/>
              <a:sym typeface="Calibri"/>
            </a:endParaRPr>
          </a:p>
          <a:p>
            <a:pPr rtl="0" lvl="0">
              <a:spcBef>
                <a:spcPts val="0"/>
              </a:spcBef>
              <a:buClr>
                <a:schemeClr val="dk1"/>
              </a:buClr>
              <a:buSzPct val="25000"/>
              <a:buFont typeface="Arial"/>
              <a:buNone/>
            </a:pPr>
            <a:r>
              <a:rPr sz="2000" lang="en-SG">
                <a:solidFill>
                  <a:schemeClr val="dk1"/>
                </a:solidFill>
              </a:rPr>
              <a:t>1. Ask questions </a:t>
            </a:r>
          </a:p>
          <a:p>
            <a:pPr rtl="0" lvl="0">
              <a:spcBef>
                <a:spcPts val="0"/>
              </a:spcBef>
              <a:buClr>
                <a:schemeClr val="dk1"/>
              </a:buClr>
              <a:buSzPct val="25000"/>
              <a:buFont typeface="Arial"/>
              <a:buNone/>
            </a:pPr>
            <a:r>
              <a:rPr sz="2000" lang="en-SG">
                <a:solidFill>
                  <a:schemeClr val="dk1"/>
                </a:solidFill>
              </a:rPr>
              <a:t>2. Develop models</a:t>
            </a:r>
          </a:p>
          <a:p>
            <a:pPr rtl="0" lvl="0">
              <a:spcBef>
                <a:spcPts val="0"/>
              </a:spcBef>
              <a:buClr>
                <a:schemeClr val="dk1"/>
              </a:buClr>
              <a:buSzPct val="25000"/>
              <a:buFont typeface="Arial"/>
              <a:buNone/>
            </a:pPr>
            <a:r>
              <a:rPr sz="2000" lang="en-SG">
                <a:solidFill>
                  <a:schemeClr val="dk1"/>
                </a:solidFill>
              </a:rPr>
              <a:t>3. Plan and carry out investigations</a:t>
            </a:r>
          </a:p>
          <a:p>
            <a:pPr rtl="0" lvl="0">
              <a:spcBef>
                <a:spcPts val="0"/>
              </a:spcBef>
              <a:buClr>
                <a:schemeClr val="dk1"/>
              </a:buClr>
              <a:buSzPct val="25000"/>
              <a:buFont typeface="Arial"/>
              <a:buNone/>
            </a:pPr>
            <a:r>
              <a:rPr sz="2000" lang="en-SG">
                <a:solidFill>
                  <a:schemeClr val="dk1"/>
                </a:solidFill>
              </a:rPr>
              <a:t>4. Analyze and interpret data</a:t>
            </a:r>
          </a:p>
          <a:p>
            <a:pPr rtl="0" lvl="0">
              <a:spcBef>
                <a:spcPts val="0"/>
              </a:spcBef>
              <a:buClr>
                <a:schemeClr val="dk1"/>
              </a:buClr>
              <a:buSzPct val="25000"/>
              <a:buFont typeface="Arial"/>
              <a:buNone/>
            </a:pPr>
            <a:r>
              <a:rPr sz="2000" lang="en-SG">
                <a:solidFill>
                  <a:schemeClr val="dk1"/>
                </a:solidFill>
              </a:rPr>
              <a:t>5. Use mathematics thinking</a:t>
            </a:r>
          </a:p>
          <a:p>
            <a:pPr rtl="0" lvl="0">
              <a:spcBef>
                <a:spcPts val="0"/>
              </a:spcBef>
              <a:buClr>
                <a:schemeClr val="dk1"/>
              </a:buClr>
              <a:buSzPct val="25000"/>
              <a:buFont typeface="Arial"/>
              <a:buNone/>
            </a:pPr>
            <a:r>
              <a:rPr sz="2000" lang="en-SG">
                <a:solidFill>
                  <a:schemeClr val="dk1"/>
                </a:solidFill>
              </a:rPr>
              <a:t>6. Construct explanations</a:t>
            </a:r>
          </a:p>
          <a:p>
            <a:pPr rtl="0" lvl="0">
              <a:spcBef>
                <a:spcPts val="0"/>
              </a:spcBef>
              <a:buClr>
                <a:schemeClr val="dk1"/>
              </a:buClr>
              <a:buSzPct val="25000"/>
              <a:buFont typeface="Arial"/>
              <a:buNone/>
            </a:pPr>
            <a:r>
              <a:rPr sz="2000" lang="en-SG">
                <a:solidFill>
                  <a:schemeClr val="dk1"/>
                </a:solidFill>
              </a:rPr>
              <a:t>7. Engage in argument from evidence</a:t>
            </a:r>
          </a:p>
          <a:p>
            <a:pPr rtl="0" lvl="0">
              <a:spcBef>
                <a:spcPts val="0"/>
              </a:spcBef>
              <a:buClr>
                <a:schemeClr val="dk1"/>
              </a:buClr>
              <a:buSzPct val="25000"/>
              <a:buFont typeface="Arial"/>
              <a:buNone/>
            </a:pPr>
            <a:r>
              <a:rPr sz="2000" lang="en-SG">
                <a:solidFill>
                  <a:schemeClr val="dk1"/>
                </a:solidFill>
              </a:rPr>
              <a:t>8. Obtain, evaluate and communicate information</a:t>
            </a:r>
          </a:p>
          <a:p>
            <a:pPr>
              <a:spcBef>
                <a:spcPts val="0"/>
              </a:spcBef>
              <a:buNone/>
            </a:pPr>
            <a:r>
              <a:t/>
            </a:r>
            <a:endParaRPr sz="1300">
              <a:latin typeface="Calibri"/>
              <a:ea typeface="Calibri"/>
              <a:cs typeface="Calibri"/>
              <a:sym typeface="Calibri"/>
            </a:endParaRPr>
          </a:p>
        </p:txBody>
      </p:sp>
      <p:sp>
        <p:nvSpPr>
          <p:cNvPr id="133" name="Shape 133"/>
          <p:cNvSpPr/>
          <p:nvPr>
            <p:ph idx="2" type="sldImg"/>
          </p:nvPr>
        </p:nvSpPr>
        <p:spPr>
          <a:xfrm>
            <a:off y="744537" x="917575"/>
            <a:ext cy="3722686" cx="4964112"/>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Or does she learn the topics in isolation and solve simplified questions with many assumptions only for the purpose of examination?</a:t>
            </a:r>
          </a:p>
          <a:p>
            <a:pPr rtl="0">
              <a:spcBef>
                <a:spcPts val="0"/>
              </a:spcBef>
              <a:buNone/>
            </a:pPr>
            <a:r>
              <a:rPr lang="en-SG"/>
              <a:t>Does she just do what the teacher tell her to do and do exactly the same thing from her classmates who have different interest and different abilities?</a:t>
            </a:r>
          </a:p>
          <a:p>
            <a:pPr>
              <a:spcBef>
                <a:spcPts val="0"/>
              </a:spcBef>
              <a:buNone/>
            </a:pPr>
            <a:r>
              <a:rPr lang="en-SG"/>
              <a:t>There's obviously a gap between how we teach &amp; what need to be taught &amp; that's why we need to redesign our curriculum to better train our students as scientist and also to better motivate them in learning</a:t>
            </a:r>
          </a:p>
        </p:txBody>
      </p:sp>
      <p:sp>
        <p:nvSpPr>
          <p:cNvPr id="140" name="Shape 140"/>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sz="1200" lang="en-SG">
                <a:solidFill>
                  <a:schemeClr val="dk1"/>
                </a:solidFill>
                <a:latin typeface="Calibri"/>
                <a:ea typeface="Calibri"/>
                <a:cs typeface="Calibri"/>
                <a:sym typeface="Calibri"/>
              </a:rPr>
              <a:t>Why do we use tracker instead of data logger or other ways of experimentation.</a:t>
            </a:r>
          </a:p>
          <a:p>
            <a:pPr rtl="0">
              <a:spcBef>
                <a:spcPts val="0"/>
              </a:spcBef>
              <a:buNone/>
            </a:pPr>
            <a:r>
              <a:t/>
            </a:r>
            <a:endParaRPr sz="1200">
              <a:solidFill>
                <a:schemeClr val="dk1"/>
              </a:solidFill>
              <a:latin typeface="Calibri"/>
              <a:ea typeface="Calibri"/>
              <a:cs typeface="Calibri"/>
              <a:sym typeface="Calibri"/>
            </a:endParaRPr>
          </a:p>
          <a:p>
            <a:pPr rtl="0">
              <a:spcBef>
                <a:spcPts val="0"/>
              </a:spcBef>
              <a:buNone/>
            </a:pPr>
            <a:r>
              <a:rPr sz="1200" lang="en-SG">
                <a:solidFill>
                  <a:schemeClr val="dk1"/>
                </a:solidFill>
                <a:latin typeface="Calibri"/>
                <a:ea typeface="Calibri"/>
                <a:cs typeface="Calibri"/>
                <a:sym typeface="Calibri"/>
              </a:rPr>
              <a:t>Tracker empowered to investigate almost any motions  they observe in real world in a very short time. Examples include 2d, non rigid body, short duration motion &amp; multiple objects.</a:t>
            </a:r>
          </a:p>
          <a:p>
            <a:pPr rtl="0">
              <a:spcBef>
                <a:spcPts val="0"/>
              </a:spcBef>
              <a:buNone/>
            </a:pPr>
            <a:r>
              <a:rPr sz="1200" lang="en-SG">
                <a:solidFill>
                  <a:schemeClr val="dk1"/>
                </a:solidFill>
                <a:latin typeface="Calibri"/>
                <a:ea typeface="Calibri"/>
                <a:cs typeface="Calibri"/>
                <a:sym typeface="Calibri"/>
              </a:rPr>
              <a:t>Because of the ease of setting up &amp; not requiring any complicated setup, students can perform different task, anytime, anywhere.</a:t>
            </a:r>
          </a:p>
          <a:p>
            <a:pPr>
              <a:spcBef>
                <a:spcPts val="0"/>
              </a:spcBef>
              <a:buNone/>
            </a:pPr>
            <a:r>
              <a:rPr sz="1200" lang="en-SG">
                <a:solidFill>
                  <a:schemeClr val="dk1"/>
                </a:solidFill>
                <a:latin typeface="Calibri"/>
                <a:ea typeface="Calibri"/>
                <a:cs typeface="Calibri"/>
                <a:sym typeface="Calibri"/>
              </a:rPr>
              <a:t>Also the same video can be used for several topics which help the students establish connection between topics.</a:t>
            </a:r>
          </a:p>
        </p:txBody>
      </p:sp>
      <p:sp>
        <p:nvSpPr>
          <p:cNvPr id="147" name="Shape 147"/>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Unlike traditional course, our focus is graphical representation. After defining displacement, velocity and acceleration, we ask the students to download and watch some flip video to know how to track and analyse the graphs.</a:t>
            </a:r>
          </a:p>
          <a:p>
            <a:pPr>
              <a:spcBef>
                <a:spcPts val="0"/>
              </a:spcBef>
              <a:buNone/>
            </a:pPr>
            <a:r>
              <a:rPr lang="en-SG"/>
              <a:t> Throughout the course we have several flip instructions to make way for more activity time in class.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5" name="Shape 165"/>
          <p:cNvSpPr txBox="1"/>
          <p:nvPr>
            <p:ph idx="1" type="body"/>
          </p:nvPr>
        </p:nvSpPr>
        <p:spPr>
          <a:xfrm>
            <a:off y="4714875" x="679450"/>
            <a:ext cy="4467299" cx="5438699"/>
          </a:xfrm>
          <a:prstGeom prst="rect">
            <a:avLst/>
          </a:prstGeom>
        </p:spPr>
        <p:txBody>
          <a:bodyPr bIns="91425" rIns="91425" lIns="91425" tIns="91425" anchor="ctr" anchorCtr="0">
            <a:noAutofit/>
          </a:bodyPr>
          <a:lstStyle/>
          <a:p>
            <a:pPr rtl="0">
              <a:spcBef>
                <a:spcPts val="0"/>
              </a:spcBef>
              <a:buNone/>
            </a:pPr>
            <a:r>
              <a:rPr lang="en-SG"/>
              <a:t>In class, the students were then given...</a:t>
            </a:r>
          </a:p>
          <a:p>
            <a:pPr rtl="0">
              <a:spcBef>
                <a:spcPts val="0"/>
              </a:spcBef>
              <a:buNone/>
            </a:pPr>
            <a:r>
              <a:t/>
            </a:r>
            <a:endParaRPr/>
          </a:p>
          <a:p>
            <a:pPr rtl="0">
              <a:spcBef>
                <a:spcPts val="0"/>
              </a:spcBef>
              <a:buNone/>
            </a:pPr>
            <a:r>
              <a:rPr lang="en-SG"/>
              <a:t>All I needed to do was facilitate and summarise the discussion and highlight good presentation and misconceptions.</a:t>
            </a:r>
          </a:p>
          <a:p>
            <a:pPr rtl="0">
              <a:spcBef>
                <a:spcPts val="0"/>
              </a:spcBef>
              <a:buNone/>
            </a:pPr>
            <a:r>
              <a:t/>
            </a:r>
            <a:endParaRPr/>
          </a:p>
          <a:p>
            <a:pPr rtl="0">
              <a:spcBef>
                <a:spcPts val="0"/>
              </a:spcBef>
              <a:buNone/>
            </a:pPr>
            <a:r>
              <a:rPr lang="en-SG"/>
              <a:t>Every video are given with increasing difficulty and a certain thing to teach in mind.</a:t>
            </a:r>
          </a:p>
          <a:p>
            <a:pPr>
              <a:spcBef>
                <a:spcPts val="0"/>
              </a:spcBef>
              <a:buNone/>
            </a:pPr>
            <a:r>
              <a:rPr lang="en-SG"/>
              <a:t>For the projectile motion,  the objective was to show students that motion occurs in phases and each phase are acted by different forces.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744537" x="917575"/>
            <a:ext cy="3722700" cx="49641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1" name="Shape 171"/>
          <p:cNvSpPr txBox="1"/>
          <p:nvPr>
            <p:ph idx="1" type="body"/>
          </p:nvPr>
        </p:nvSpPr>
        <p:spPr>
          <a:xfrm>
            <a:off y="4714875" x="679450"/>
            <a:ext cy="4467299" cx="5438699"/>
          </a:xfrm>
          <a:prstGeom prst="rect">
            <a:avLst/>
          </a:prstGeom>
        </p:spPr>
        <p:txBody>
          <a:bodyPr bIns="91425" rIns="91425" lIns="91425" tIns="91425" anchor="ctr" anchorCtr="0">
            <a:noAutofit/>
          </a:bodyPr>
          <a:lstStyle/>
          <a:p>
            <a:pPr>
              <a:spcBef>
                <a:spcPts val="0"/>
              </a:spcBef>
              <a:buNone/>
            </a:pPr>
            <a:r>
              <a:rPr lang="en-SG"/>
              <a:t>Once the students are familiar with the software and graph analysis, we gave them opportunity to practice as a scientist by providing them with a track and several marbles and balls.</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y="0" x="0"/>
          <a:ext cy="0" cx="0"/>
          <a:chOff y="0" x="0"/>
          <a:chExt cy="0" cx="0"/>
        </a:xfrm>
      </p:grpSpPr>
      <p:sp>
        <p:nvSpPr>
          <p:cNvPr id="15" name="Shape 15"/>
          <p:cNvSpPr txBox="1"/>
          <p:nvPr>
            <p:ph type="ctrTitle"/>
          </p:nvPr>
        </p:nvSpPr>
        <p:spPr>
          <a:xfrm>
            <a:off y="2133600" x="2209800"/>
            <a:ext cy="1470024" cx="5562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6" name="Shape 16"/>
          <p:cNvSpPr txBox="1"/>
          <p:nvPr>
            <p:ph idx="1" type="subTitle"/>
          </p:nvPr>
        </p:nvSpPr>
        <p:spPr>
          <a:xfrm>
            <a:off y="3886200" x="2209800"/>
            <a:ext cy="1752600" cx="5562600"/>
          </a:xfrm>
          <a:prstGeom prst="rect">
            <a:avLst/>
          </a:prstGeom>
          <a:noFill/>
          <a:ln>
            <a:noFill/>
          </a:ln>
        </p:spPr>
        <p:txBody>
          <a:bodyPr bIns="91425" rIns="91425" lIns="91425" tIns="91425" anchor="t" anchorCtr="0"/>
          <a:lstStyle>
            <a:lvl1pPr algn="l" rtl="0" marR="0" indent="0" marL="0">
              <a:spcBef>
                <a:spcPts val="640"/>
              </a:spcBef>
              <a:spcAft>
                <a:spcPts val="0"/>
              </a:spcAft>
              <a:buClr>
                <a:srgbClr val="009900"/>
              </a:buClr>
              <a:buFont typeface="Calibri"/>
              <a:buNone/>
              <a:defRPr/>
            </a:lvl1pPr>
            <a:lvl2pPr algn="l" rtl="0" marR="0" indent="-107950" marL="742950">
              <a:spcBef>
                <a:spcPts val="560"/>
              </a:spcBef>
              <a:spcAft>
                <a:spcPts val="0"/>
              </a:spcAft>
              <a:buClr>
                <a:srgbClr val="5F5F5F"/>
              </a:buClr>
              <a:buFont typeface="Calibri"/>
              <a:buChar char="–"/>
              <a:defRPr/>
            </a:lvl2pPr>
            <a:lvl3pPr algn="l" rtl="0" marR="0" indent="-76200" marL="1143000">
              <a:spcBef>
                <a:spcPts val="480"/>
              </a:spcBef>
              <a:spcAft>
                <a:spcPts val="0"/>
              </a:spcAft>
              <a:buClr>
                <a:srgbClr val="5F5F5F"/>
              </a:buClr>
              <a:buFont typeface="Calibri"/>
              <a:buChar char="•"/>
              <a:defRPr/>
            </a:lvl3pPr>
            <a:lvl4pPr algn="l" rtl="0" marR="0" indent="-101600" marL="1600200">
              <a:spcBef>
                <a:spcPts val="400"/>
              </a:spcBef>
              <a:spcAft>
                <a:spcPts val="0"/>
              </a:spcAft>
              <a:buClr>
                <a:srgbClr val="5F5F5F"/>
              </a:buClr>
              <a:buFont typeface="Calibri"/>
              <a:buChar char="–"/>
              <a:defRPr/>
            </a:lvl4pPr>
            <a:lvl5pPr algn="l" rtl="0" marR="0" indent="-101600" marL="2057400">
              <a:spcBef>
                <a:spcPts val="400"/>
              </a:spcBef>
              <a:spcAft>
                <a:spcPts val="0"/>
              </a:spcAft>
              <a:buClr>
                <a:srgbClr val="5F5F5F"/>
              </a:buClr>
              <a:buFont typeface="Calibri"/>
              <a:buChar char="»"/>
              <a:defRPr/>
            </a:lvl5pPr>
            <a:lvl6pPr algn="l" rtl="0" marR="0" indent="-101600" marL="2514600">
              <a:spcBef>
                <a:spcPts val="400"/>
              </a:spcBef>
              <a:spcAft>
                <a:spcPts val="0"/>
              </a:spcAft>
              <a:buClr>
                <a:srgbClr val="5F5F5F"/>
              </a:buClr>
              <a:buFont typeface="Calibri"/>
              <a:buChar char="»"/>
              <a:defRPr/>
            </a:lvl6pPr>
            <a:lvl7pPr algn="l" rtl="0" marR="0" indent="-101600" marL="2971800">
              <a:spcBef>
                <a:spcPts val="400"/>
              </a:spcBef>
              <a:spcAft>
                <a:spcPts val="0"/>
              </a:spcAft>
              <a:buClr>
                <a:srgbClr val="5F5F5F"/>
              </a:buClr>
              <a:buFont typeface="Calibri"/>
              <a:buChar char="»"/>
              <a:defRPr/>
            </a:lvl7pPr>
            <a:lvl8pPr algn="l" rtl="0" marR="0" indent="-101600" marL="3429000">
              <a:spcBef>
                <a:spcPts val="400"/>
              </a:spcBef>
              <a:spcAft>
                <a:spcPts val="0"/>
              </a:spcAft>
              <a:buClr>
                <a:srgbClr val="5F5F5F"/>
              </a:buClr>
              <a:buFont typeface="Calibri"/>
              <a:buChar char="»"/>
              <a:defRPr/>
            </a:lvl8pPr>
            <a:lvl9pPr algn="l" rtl="0" marR="0" indent="-101600" marL="3886200">
              <a:spcBef>
                <a:spcPts val="400"/>
              </a:spcBef>
              <a:spcAft>
                <a:spcPts val="0"/>
              </a:spcAft>
              <a:buClr>
                <a:srgbClr val="5F5F5F"/>
              </a:buClr>
              <a:buFont typeface="Calibri"/>
              <a:buChar char="»"/>
              <a:defRPr/>
            </a:lvl9pPr>
          </a:lstStyle>
          <a:p/>
        </p:txBody>
      </p:sp>
      <p:sp>
        <p:nvSpPr>
          <p:cNvPr id="17" name="Shape 1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8" name="Shape 1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9" name="Shape 19"/>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y="0" x="0"/>
          <a:ext cy="0" cx="0"/>
          <a:chOff y="0" x="0"/>
          <a:chExt cy="0" cx="0"/>
        </a:xfrm>
      </p:grpSpPr>
      <p:sp>
        <p:nvSpPr>
          <p:cNvPr id="72" name="Shape 72"/>
          <p:cNvSpPr txBox="1"/>
          <p:nvPr>
            <p:ph type="title"/>
          </p:nvPr>
        </p:nvSpPr>
        <p:spPr>
          <a:xfrm>
            <a:off y="533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y="-137318" x="2423318"/>
            <a:ext cy="8229600" cx="4297363"/>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5F5F5F"/>
              </a:buClr>
              <a:buFont typeface="Calibri"/>
              <a:buChar char="•"/>
              <a:defRPr/>
            </a:lvl1pPr>
            <a:lvl2pPr algn="l" rtl="0" indent="-107950" marL="742950">
              <a:spcBef>
                <a:spcPts val="560"/>
              </a:spcBef>
              <a:spcAft>
                <a:spcPts val="0"/>
              </a:spcAft>
              <a:buClr>
                <a:srgbClr val="5F5F5F"/>
              </a:buClr>
              <a:buFont typeface="Calibri"/>
              <a:buChar char="–"/>
              <a:defRPr/>
            </a:lvl2pPr>
            <a:lvl3pPr algn="l" rtl="0" indent="-76200" marL="1143000">
              <a:spcBef>
                <a:spcPts val="480"/>
              </a:spcBef>
              <a:spcAft>
                <a:spcPts val="0"/>
              </a:spcAft>
              <a:buClr>
                <a:srgbClr val="5F5F5F"/>
              </a:buClr>
              <a:buFont typeface="Calibri"/>
              <a:buChar char="•"/>
              <a:defRPr/>
            </a:lvl3pPr>
            <a:lvl4pPr algn="l" rtl="0" indent="-101600" marL="1600200">
              <a:spcBef>
                <a:spcPts val="400"/>
              </a:spcBef>
              <a:spcAft>
                <a:spcPts val="0"/>
              </a:spcAft>
              <a:buClr>
                <a:srgbClr val="5F5F5F"/>
              </a:buClr>
              <a:buFont typeface="Calibri"/>
              <a:buChar char="–"/>
              <a:defRPr/>
            </a:lvl4pPr>
            <a:lvl5pPr algn="l" rtl="0" indent="-101600" marL="2057400">
              <a:spcBef>
                <a:spcPts val="400"/>
              </a:spcBef>
              <a:spcAft>
                <a:spcPts val="0"/>
              </a:spcAft>
              <a:buClr>
                <a:srgbClr val="5F5F5F"/>
              </a:buClr>
              <a:buFont typeface="Calibri"/>
              <a:buChar char="»"/>
              <a:defRPr/>
            </a:lvl5pPr>
            <a:lvl6pPr algn="l" rtl="0" indent="-101600" marL="2514600">
              <a:spcBef>
                <a:spcPts val="400"/>
              </a:spcBef>
              <a:spcAft>
                <a:spcPts val="0"/>
              </a:spcAft>
              <a:buClr>
                <a:srgbClr val="5F5F5F"/>
              </a:buClr>
              <a:buFont typeface="Calibri"/>
              <a:buChar char="»"/>
              <a:defRPr/>
            </a:lvl6pPr>
            <a:lvl7pPr algn="l" rtl="0" indent="-101600" marL="2971800">
              <a:spcBef>
                <a:spcPts val="400"/>
              </a:spcBef>
              <a:spcAft>
                <a:spcPts val="0"/>
              </a:spcAft>
              <a:buClr>
                <a:srgbClr val="5F5F5F"/>
              </a:buClr>
              <a:buFont typeface="Calibri"/>
              <a:buChar char="»"/>
              <a:defRPr/>
            </a:lvl7pPr>
            <a:lvl8pPr algn="l" rtl="0" indent="-101600" marL="3429000">
              <a:spcBef>
                <a:spcPts val="400"/>
              </a:spcBef>
              <a:spcAft>
                <a:spcPts val="0"/>
              </a:spcAft>
              <a:buClr>
                <a:srgbClr val="5F5F5F"/>
              </a:buClr>
              <a:buFont typeface="Calibri"/>
              <a:buChar char="»"/>
              <a:defRPr/>
            </a:lvl8pPr>
            <a:lvl9pPr algn="l" rtl="0" indent="-101600" marL="3886200">
              <a:spcBef>
                <a:spcPts val="400"/>
              </a:spcBef>
              <a:spcAft>
                <a:spcPts val="0"/>
              </a:spcAft>
              <a:buClr>
                <a:srgbClr val="5F5F5F"/>
              </a:buClr>
              <a:buFont typeface="Calibri"/>
              <a:buChar char="»"/>
              <a:defRPr/>
            </a:lvl9pPr>
          </a:lstStyle>
          <a:p/>
        </p:txBody>
      </p:sp>
      <p:sp>
        <p:nvSpPr>
          <p:cNvPr id="74" name="Shape 74"/>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5" name="Shape 75"/>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6" name="Shape 76"/>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2301081" x="4861718"/>
            <a:ext cy="2057400" cx="5592763"/>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9" name="Shape 79"/>
          <p:cNvSpPr txBox="1"/>
          <p:nvPr>
            <p:ph idx="1" type="body"/>
          </p:nvPr>
        </p:nvSpPr>
        <p:spPr>
          <a:xfrm rot="5400000">
            <a:off y="319881" x="670718"/>
            <a:ext cy="6019799" cx="5592763"/>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5F5F5F"/>
              </a:buClr>
              <a:buFont typeface="Calibri"/>
              <a:buChar char="•"/>
              <a:defRPr/>
            </a:lvl1pPr>
            <a:lvl2pPr algn="l" rtl="0" indent="-107950" marL="742950">
              <a:spcBef>
                <a:spcPts val="560"/>
              </a:spcBef>
              <a:spcAft>
                <a:spcPts val="0"/>
              </a:spcAft>
              <a:buClr>
                <a:srgbClr val="5F5F5F"/>
              </a:buClr>
              <a:buFont typeface="Calibri"/>
              <a:buChar char="–"/>
              <a:defRPr/>
            </a:lvl2pPr>
            <a:lvl3pPr algn="l" rtl="0" indent="-76200" marL="1143000">
              <a:spcBef>
                <a:spcPts val="480"/>
              </a:spcBef>
              <a:spcAft>
                <a:spcPts val="0"/>
              </a:spcAft>
              <a:buClr>
                <a:srgbClr val="5F5F5F"/>
              </a:buClr>
              <a:buFont typeface="Calibri"/>
              <a:buChar char="•"/>
              <a:defRPr/>
            </a:lvl3pPr>
            <a:lvl4pPr algn="l" rtl="0" indent="-101600" marL="1600200">
              <a:spcBef>
                <a:spcPts val="400"/>
              </a:spcBef>
              <a:spcAft>
                <a:spcPts val="0"/>
              </a:spcAft>
              <a:buClr>
                <a:srgbClr val="5F5F5F"/>
              </a:buClr>
              <a:buFont typeface="Calibri"/>
              <a:buChar char="–"/>
              <a:defRPr/>
            </a:lvl4pPr>
            <a:lvl5pPr algn="l" rtl="0" indent="-101600" marL="2057400">
              <a:spcBef>
                <a:spcPts val="400"/>
              </a:spcBef>
              <a:spcAft>
                <a:spcPts val="0"/>
              </a:spcAft>
              <a:buClr>
                <a:srgbClr val="5F5F5F"/>
              </a:buClr>
              <a:buFont typeface="Calibri"/>
              <a:buChar char="»"/>
              <a:defRPr/>
            </a:lvl5pPr>
            <a:lvl6pPr algn="l" rtl="0" indent="-101600" marL="2514600">
              <a:spcBef>
                <a:spcPts val="400"/>
              </a:spcBef>
              <a:spcAft>
                <a:spcPts val="0"/>
              </a:spcAft>
              <a:buClr>
                <a:srgbClr val="5F5F5F"/>
              </a:buClr>
              <a:buFont typeface="Calibri"/>
              <a:buChar char="»"/>
              <a:defRPr/>
            </a:lvl6pPr>
            <a:lvl7pPr algn="l" rtl="0" indent="-101600" marL="2971800">
              <a:spcBef>
                <a:spcPts val="400"/>
              </a:spcBef>
              <a:spcAft>
                <a:spcPts val="0"/>
              </a:spcAft>
              <a:buClr>
                <a:srgbClr val="5F5F5F"/>
              </a:buClr>
              <a:buFont typeface="Calibri"/>
              <a:buChar char="»"/>
              <a:defRPr/>
            </a:lvl7pPr>
            <a:lvl8pPr algn="l" rtl="0" indent="-101600" marL="3429000">
              <a:spcBef>
                <a:spcPts val="400"/>
              </a:spcBef>
              <a:spcAft>
                <a:spcPts val="0"/>
              </a:spcAft>
              <a:buClr>
                <a:srgbClr val="5F5F5F"/>
              </a:buClr>
              <a:buFont typeface="Calibri"/>
              <a:buChar char="»"/>
              <a:defRPr/>
            </a:lvl8pPr>
            <a:lvl9pPr algn="l" rtl="0" indent="-101600" marL="3886200">
              <a:spcBef>
                <a:spcPts val="400"/>
              </a:spcBef>
              <a:spcAft>
                <a:spcPts val="0"/>
              </a:spcAft>
              <a:buClr>
                <a:srgbClr val="5F5F5F"/>
              </a:buClr>
              <a:buFont typeface="Calibri"/>
              <a:buChar char="»"/>
              <a:defRPr/>
            </a:lvl9pPr>
          </a:lstStyle>
          <a:p/>
        </p:txBody>
      </p:sp>
      <p:sp>
        <p:nvSpPr>
          <p:cNvPr id="80" name="Shape 8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1" name="Shape 8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83" name="Shape 83"/>
        <p:cNvGrpSpPr/>
        <p:nvPr/>
      </p:nvGrpSpPr>
      <p:grpSpPr>
        <a:xfrm>
          <a:off y="0" x="0"/>
          <a:ext cy="0" cx="0"/>
          <a:chOff y="0" x="0"/>
          <a:chExt cy="0" cx="0"/>
        </a:xfrm>
      </p:grpSpPr>
      <p:sp>
        <p:nvSpPr>
          <p:cNvPr id="84" name="Shape 84"/>
          <p:cNvSpPr txBox="1"/>
          <p:nvPr>
            <p:ph type="title"/>
          </p:nvPr>
        </p:nvSpPr>
        <p:spPr>
          <a:xfrm>
            <a:off y="533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 name="Shape 8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6" name="Shape 8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7" name="Shape 87"/>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y="0" x="0"/>
          <a:ext cy="0" cx="0"/>
          <a:chOff y="0" x="0"/>
          <a:chExt cy="0" cx="0"/>
        </a:xfrm>
      </p:grpSpPr>
      <p:sp>
        <p:nvSpPr>
          <p:cNvPr id="21" name="Shape 21"/>
          <p:cNvSpPr txBox="1"/>
          <p:nvPr>
            <p:ph type="title"/>
          </p:nvPr>
        </p:nvSpPr>
        <p:spPr>
          <a:xfrm>
            <a:off y="533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y="1828800" x="457200"/>
            <a:ext cy="4297363"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 name="Shape 24"/>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5" name="Shape 25"/>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y="0" x="0"/>
          <a:ext cy="0" cx="0"/>
          <a:chOff y="0" x="0"/>
          <a:chExt cy="0" cx="0"/>
        </a:xfrm>
      </p:grpSpPr>
      <p:sp>
        <p:nvSpPr>
          <p:cNvPr id="27" name="Shape 27"/>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29" name="Shape 29"/>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0" name="Shape 30"/>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1" name="Shape 31"/>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y="0" x="0"/>
          <a:ext cy="0" cx="0"/>
          <a:chOff y="0" x="0"/>
          <a:chExt cy="0" cx="0"/>
        </a:xfrm>
      </p:grpSpPr>
      <p:sp>
        <p:nvSpPr>
          <p:cNvPr id="33" name="Shape 33"/>
          <p:cNvSpPr txBox="1"/>
          <p:nvPr>
            <p:ph type="title"/>
          </p:nvPr>
        </p:nvSpPr>
        <p:spPr>
          <a:xfrm>
            <a:off y="533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y="1828800" x="457200"/>
            <a:ext cy="4297363"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2" type="body"/>
          </p:nvPr>
        </p:nvSpPr>
        <p:spPr>
          <a:xfrm>
            <a:off y="1828800" x="4648200"/>
            <a:ext cy="4297363"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7" name="Shape 3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8" name="Shape 38"/>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42" name="Shape 42"/>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44" name="Shape 44"/>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6" name="Shape 4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7" name="Shape 47"/>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y="0" x="0"/>
          <a:ext cy="0" cx="0"/>
          <a:chOff y="0" x="0"/>
          <a:chExt cy="0" cx="0"/>
        </a:xfrm>
      </p:grpSpPr>
      <p:sp>
        <p:nvSpPr>
          <p:cNvPr id="49" name="Shape 49"/>
          <p:cNvSpPr txBox="1"/>
          <p:nvPr>
            <p:ph type="title"/>
          </p:nvPr>
        </p:nvSpPr>
        <p:spPr>
          <a:xfrm>
            <a:off y="533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 name="Shape 5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y="0" x="0"/>
          <a:ext cy="0" cx="0"/>
          <a:chOff y="0" x="0"/>
          <a:chExt cy="0" cx="0"/>
        </a:xfrm>
      </p:grpSpPr>
      <p:sp>
        <p:nvSpPr>
          <p:cNvPr id="54" name="Shape 54"/>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5" name="Shape 55"/>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6" name="Shape 56"/>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y="0" x="0"/>
          <a:ext cy="0" cx="0"/>
          <a:chOff y="0" x="0"/>
          <a:chExt cy="0" cx="0"/>
        </a:xfrm>
      </p:grpSpPr>
      <p:sp>
        <p:nvSpPr>
          <p:cNvPr id="58" name="Shape 58"/>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61" name="Shape 6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2" name="Shape 6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3" name="Shape 63"/>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y="0" x="0"/>
          <a:ext cy="0" cx="0"/>
          <a:chOff y="0" x="0"/>
          <a:chExt cy="0" cx="0"/>
        </a:xfrm>
      </p:grpSpPr>
      <p:sp>
        <p:nvSpPr>
          <p:cNvPr id="65" name="Shape 65"/>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y="612775" x="1792288"/>
            <a:ext cy="4114800" cx="5486399"/>
          </a:xfrm>
          <a:prstGeom prst="rect">
            <a:avLst/>
          </a:prstGeom>
          <a:noFill/>
          <a:ln>
            <a:noFill/>
          </a:ln>
        </p:spPr>
      </p:sp>
      <p:sp>
        <p:nvSpPr>
          <p:cNvPr id="67" name="Shape 67"/>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68" name="Shape 68"/>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9" name="Shape 69"/>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4"/><Relationship Target="../slideLayouts/slideLayout1.xml" Type="http://schemas.openxmlformats.org/officeDocument/2006/relationships/slideLayout" Id="rId2"/><Relationship Target="../slideLayouts/slideLayout11.xml" Type="http://schemas.openxmlformats.org/officeDocument/2006/relationships/slideLayout" Id="rId12"/><Relationship Target="../slideLayouts/slideLayout12.xml" Type="http://schemas.openxmlformats.org/officeDocument/2006/relationships/slideLayout" Id="rId13"/><Relationship Target="../media/image05.jpg" Type="http://schemas.openxmlformats.org/officeDocument/2006/relationships/image" Id="rId1"/><Relationship Target="../slideLayouts/slideLayout3.xml" Type="http://schemas.openxmlformats.org/officeDocument/2006/relationships/slideLayout" Id="rId4"/><Relationship Target="../slideLayouts/slideLayout9.xml" Type="http://schemas.openxmlformats.org/officeDocument/2006/relationships/slideLayout" Id="rId10"/><Relationship Target="../slideLayouts/slideLayout2.xml" Type="http://schemas.openxmlformats.org/officeDocument/2006/relationships/slideLayout" Id="rId3"/><Relationship Target="../slideLayouts/slideLayout10.xml" Type="http://schemas.openxmlformats.org/officeDocument/2006/relationships/slideLayout" Id="rId11"/><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8" name="Shape 8"/>
        <p:cNvGrpSpPr/>
        <p:nvPr/>
      </p:nvGrpSpPr>
      <p:grpSpPr>
        <a:xfrm>
          <a:off y="0" x="0"/>
          <a:ext cy="0" cx="0"/>
          <a:chOff y="0" x="0"/>
          <a:chExt cy="0" cx="0"/>
        </a:xfrm>
      </p:grpSpPr>
      <p:sp>
        <p:nvSpPr>
          <p:cNvPr id="9" name="Shape 9"/>
          <p:cNvSpPr txBox="1"/>
          <p:nvPr>
            <p:ph type="title"/>
          </p:nvPr>
        </p:nvSpPr>
        <p:spPr>
          <a:xfrm>
            <a:off y="533400" x="457200"/>
            <a:ext cy="1143000" cx="8229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0" name="Shape 10"/>
          <p:cNvSpPr txBox="1"/>
          <p:nvPr>
            <p:ph idx="1" type="body"/>
          </p:nvPr>
        </p:nvSpPr>
        <p:spPr>
          <a:xfrm>
            <a:off y="1828800" x="457200"/>
            <a:ext cy="4297363"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5F5F5F"/>
              </a:buClr>
              <a:buFont typeface="Calibri"/>
              <a:buChar char="•"/>
              <a:defRPr/>
            </a:lvl1pPr>
            <a:lvl2pPr algn="l" rtl="0" marR="0" indent="-107950" marL="742950">
              <a:spcBef>
                <a:spcPts val="560"/>
              </a:spcBef>
              <a:spcAft>
                <a:spcPts val="0"/>
              </a:spcAft>
              <a:buClr>
                <a:srgbClr val="5F5F5F"/>
              </a:buClr>
              <a:buFont typeface="Calibri"/>
              <a:buChar char="–"/>
              <a:defRPr/>
            </a:lvl2pPr>
            <a:lvl3pPr algn="l" rtl="0" marR="0" indent="-76200" marL="1143000">
              <a:spcBef>
                <a:spcPts val="480"/>
              </a:spcBef>
              <a:spcAft>
                <a:spcPts val="0"/>
              </a:spcAft>
              <a:buClr>
                <a:srgbClr val="5F5F5F"/>
              </a:buClr>
              <a:buFont typeface="Calibri"/>
              <a:buChar char="•"/>
              <a:defRPr/>
            </a:lvl3pPr>
            <a:lvl4pPr algn="l" rtl="0" marR="0" indent="-101600" marL="1600200">
              <a:spcBef>
                <a:spcPts val="400"/>
              </a:spcBef>
              <a:spcAft>
                <a:spcPts val="0"/>
              </a:spcAft>
              <a:buClr>
                <a:srgbClr val="5F5F5F"/>
              </a:buClr>
              <a:buFont typeface="Calibri"/>
              <a:buChar char="–"/>
              <a:defRPr/>
            </a:lvl4pPr>
            <a:lvl5pPr algn="l" rtl="0" marR="0" indent="-101600" marL="2057400">
              <a:spcBef>
                <a:spcPts val="400"/>
              </a:spcBef>
              <a:spcAft>
                <a:spcPts val="0"/>
              </a:spcAft>
              <a:buClr>
                <a:srgbClr val="5F5F5F"/>
              </a:buClr>
              <a:buFont typeface="Calibri"/>
              <a:buChar char="»"/>
              <a:defRPr/>
            </a:lvl5pPr>
            <a:lvl6pPr algn="l" rtl="0" marR="0" indent="-101600" marL="2514600">
              <a:spcBef>
                <a:spcPts val="400"/>
              </a:spcBef>
              <a:spcAft>
                <a:spcPts val="0"/>
              </a:spcAft>
              <a:buClr>
                <a:srgbClr val="5F5F5F"/>
              </a:buClr>
              <a:buFont typeface="Calibri"/>
              <a:buChar char="»"/>
              <a:defRPr/>
            </a:lvl6pPr>
            <a:lvl7pPr algn="l" rtl="0" marR="0" indent="-101600" marL="2971800">
              <a:spcBef>
                <a:spcPts val="400"/>
              </a:spcBef>
              <a:spcAft>
                <a:spcPts val="0"/>
              </a:spcAft>
              <a:buClr>
                <a:srgbClr val="5F5F5F"/>
              </a:buClr>
              <a:buFont typeface="Calibri"/>
              <a:buChar char="»"/>
              <a:defRPr/>
            </a:lvl7pPr>
            <a:lvl8pPr algn="l" rtl="0" marR="0" indent="-101600" marL="3429000">
              <a:spcBef>
                <a:spcPts val="400"/>
              </a:spcBef>
              <a:spcAft>
                <a:spcPts val="0"/>
              </a:spcAft>
              <a:buClr>
                <a:srgbClr val="5F5F5F"/>
              </a:buClr>
              <a:buFont typeface="Calibri"/>
              <a:buChar char="»"/>
              <a:defRPr/>
            </a:lvl8pPr>
            <a:lvl9pPr algn="l" rtl="0" marR="0" indent="-101600" marL="3886200">
              <a:spcBef>
                <a:spcPts val="400"/>
              </a:spcBef>
              <a:spcAft>
                <a:spcPts val="0"/>
              </a:spcAft>
              <a:buClr>
                <a:srgbClr val="5F5F5F"/>
              </a:buClr>
              <a:buFont typeface="Calibri"/>
              <a:buChar char="»"/>
              <a:defRPr/>
            </a:lvl9pPr>
          </a:lstStyle>
          <a:p/>
        </p:txBody>
      </p:sp>
      <p:sp>
        <p:nvSpPr>
          <p:cNvPr id="11" name="Shape 1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4"/><Relationship Target="../media/image14.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media/image17.png" Type="http://schemas.openxmlformats.org/officeDocument/2006/relationships/image" Id="rId3"/><Relationship Target="../media/image15.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31.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4"/><Relationship Target="../media/image22.png" Type="http://schemas.openxmlformats.org/officeDocument/2006/relationships/image" Id="rId3"/><Relationship Target="../media/image21.png" Type="http://schemas.openxmlformats.org/officeDocument/2006/relationships/image" Id="rId6"/><Relationship Target="../media/image20.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00.jpg" Type="http://schemas.openxmlformats.org/officeDocument/2006/relationships/image" Id="rId6"/><Relationship Target="../media/image01.jpg" Type="http://schemas.openxmlformats.org/officeDocument/2006/relationships/image" Id="rId5"/><Relationship Target="../media/image03.png" Type="http://schemas.openxmlformats.org/officeDocument/2006/relationships/image" Id="rId7"/></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4"/><Relationship Target="../media/image23.png" Type="http://schemas.openxmlformats.org/officeDocument/2006/relationships/image" Id="rId3"/><Relationship Target="../media/image30.png" Type="http://schemas.openxmlformats.org/officeDocument/2006/relationships/image" Id="rId9"/><Relationship Target="../media/image28.png" Type="http://schemas.openxmlformats.org/officeDocument/2006/relationships/image" Id="rId6"/><Relationship Target="../media/image24.png" Type="http://schemas.openxmlformats.org/officeDocument/2006/relationships/image" Id="rId5"/><Relationship Target="../media/image26.png" Type="http://schemas.openxmlformats.org/officeDocument/2006/relationships/image" Id="rId8"/><Relationship Target="../media/image27.png" Type="http://schemas.openxmlformats.org/officeDocument/2006/relationships/image"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https://www.cabrillo.edu/~dbrown/tracker/" Type="http://schemas.openxmlformats.org/officeDocument/2006/relationships/hyperlink" TargetMode="External" Id="rId3"/><Relationship Target="../media/image12.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s://www.youtube.com/watch?v=7_TgOSMqRQs" Type="http://schemas.openxmlformats.org/officeDocument/2006/relationships/hyperlink" TargetMode="External" Id="rId4"/><Relationship Target="https://www.youtube.com/watch?v=H_zrkl16BNs"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7.png" Type="http://schemas.openxmlformats.org/officeDocument/2006/relationships/image" Id="rId3"/><Relationship Target="../media/image13.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ctrTitle"/>
          </p:nvPr>
        </p:nvSpPr>
        <p:spPr>
          <a:xfrm>
            <a:off y="1524000" x="152400"/>
            <a:ext cy="1981199" cx="89154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trike="noStrike" u="none" b="1" cap="none" baseline="0" sz="4400" lang="en-SG" i="0">
                <a:solidFill>
                  <a:srgbClr val="5F5F5F"/>
                </a:solidFill>
                <a:latin typeface="Calibri"/>
                <a:ea typeface="Calibri"/>
                <a:cs typeface="Calibri"/>
                <a:sym typeface="Calibri"/>
              </a:rPr>
              <a:t>Performance Task using Video Analysis and Modelling to promote K12 eight practices of science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sp>
        <p:nvSpPr>
          <p:cNvPr id="173" name="Shape 173"/>
          <p:cNvSpPr txBox="1"/>
          <p:nvPr>
            <p:ph idx="1" type="body"/>
          </p:nvPr>
        </p:nvSpPr>
        <p:spPr>
          <a:xfrm>
            <a:off y="831625" x="424650"/>
            <a:ext cy="1485600" cx="8415000"/>
          </a:xfrm>
          <a:prstGeom prst="rect">
            <a:avLst/>
          </a:prstGeom>
        </p:spPr>
        <p:txBody>
          <a:bodyPr bIns="91425" rIns="91425" lIns="91425" tIns="91425" anchor="t" anchorCtr="0">
            <a:noAutofit/>
          </a:bodyPr>
          <a:lstStyle/>
          <a:p>
            <a:pPr algn="l" rtl="0" lvl="0" indent="0" marL="0">
              <a:spcBef>
                <a:spcPts val="0"/>
              </a:spcBef>
              <a:buNone/>
            </a:pPr>
            <a:r>
              <a:rPr sz="1800" lang="en-SG"/>
              <a:t>5. Students were asked to suggest what causes the motion. All previous videos are revisited to discuss the dynamics. </a:t>
            </a:r>
          </a:p>
          <a:p>
            <a:pPr algn="ctr" rtl="0" lvl="0" indent="0" marL="0">
              <a:spcBef>
                <a:spcPts val="0"/>
              </a:spcBef>
              <a:buNone/>
            </a:pPr>
            <a:r>
              <a:t/>
            </a:r>
            <a:endParaRPr sz="1800"/>
          </a:p>
        </p:txBody>
      </p:sp>
      <p:pic>
        <p:nvPicPr>
          <p:cNvPr id="174" name="Shape 174"/>
          <p:cNvPicPr preferRelativeResize="0"/>
          <p:nvPr/>
        </p:nvPicPr>
        <p:blipFill>
          <a:blip r:embed="rId3">
            <a:alphaModFix/>
          </a:blip>
          <a:stretch>
            <a:fillRect/>
          </a:stretch>
        </p:blipFill>
        <p:spPr>
          <a:xfrm>
            <a:off y="1549150" x="0"/>
            <a:ext cy="5308850" cx="9143999"/>
          </a:xfrm>
          <a:prstGeom prst="rect">
            <a:avLst/>
          </a:prstGeom>
          <a:noFill/>
          <a:ln>
            <a:noFill/>
          </a:ln>
        </p:spPr>
      </p:pic>
      <p:sp>
        <p:nvSpPr>
          <p:cNvPr id="175" name="Shape 175"/>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ph idx="1" type="body"/>
          </p:nvPr>
        </p:nvSpPr>
        <p:spPr>
          <a:xfrm>
            <a:off y="791925" x="105300"/>
            <a:ext cy="843300" cx="5545199"/>
          </a:xfrm>
          <a:prstGeom prst="rect">
            <a:avLst/>
          </a:prstGeom>
        </p:spPr>
        <p:txBody>
          <a:bodyPr bIns="91425" rIns="91425" lIns="91425" tIns="91425" anchor="t" anchorCtr="0">
            <a:noAutofit/>
          </a:bodyPr>
          <a:lstStyle/>
          <a:p>
            <a:pPr algn="l" rtl="0" indent="0" marL="0">
              <a:spcBef>
                <a:spcPts val="0"/>
              </a:spcBef>
              <a:buNone/>
            </a:pPr>
            <a:r>
              <a:rPr sz="1800" lang="en-SG"/>
              <a:t>6. 3 carts with different mass are pulled with pulley of equal mass. Students conclude that F = m a</a:t>
            </a:r>
          </a:p>
          <a:p>
            <a:pPr algn="l" rtl="0" lvl="0" indent="0" marL="0">
              <a:spcBef>
                <a:spcPts val="0"/>
              </a:spcBef>
              <a:buNone/>
            </a:pPr>
            <a:r>
              <a:t/>
            </a:r>
            <a:endParaRPr sz="1800"/>
          </a:p>
        </p:txBody>
      </p:sp>
      <p:pic>
        <p:nvPicPr>
          <p:cNvPr id="181" name="Shape 181"/>
          <p:cNvPicPr preferRelativeResize="0"/>
          <p:nvPr/>
        </p:nvPicPr>
        <p:blipFill>
          <a:blip r:embed="rId3">
            <a:alphaModFix/>
          </a:blip>
          <a:stretch>
            <a:fillRect/>
          </a:stretch>
        </p:blipFill>
        <p:spPr>
          <a:xfrm>
            <a:off y="1519825" x="0"/>
            <a:ext cy="5338175" cx="9143999"/>
          </a:xfrm>
          <a:prstGeom prst="rect">
            <a:avLst/>
          </a:prstGeom>
          <a:noFill/>
          <a:ln>
            <a:noFill/>
          </a:ln>
        </p:spPr>
      </p:pic>
      <p:pic>
        <p:nvPicPr>
          <p:cNvPr id="182" name="Shape 182"/>
          <p:cNvPicPr preferRelativeResize="0"/>
          <p:nvPr/>
        </p:nvPicPr>
        <p:blipFill>
          <a:blip r:embed="rId4">
            <a:alphaModFix/>
          </a:blip>
          <a:stretch>
            <a:fillRect/>
          </a:stretch>
        </p:blipFill>
        <p:spPr>
          <a:xfrm>
            <a:off y="486354" x="6377575"/>
            <a:ext cy="1033467" cx="2766425"/>
          </a:xfrm>
          <a:prstGeom prst="rect">
            <a:avLst/>
          </a:prstGeom>
          <a:noFill/>
          <a:ln>
            <a:noFill/>
          </a:ln>
        </p:spPr>
      </p:pic>
      <p:sp>
        <p:nvSpPr>
          <p:cNvPr id="183" name="Shape 183"/>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pic>
        <p:nvPicPr>
          <p:cNvPr id="188" name="Shape 188"/>
          <p:cNvPicPr preferRelativeResize="0"/>
          <p:nvPr/>
        </p:nvPicPr>
        <p:blipFill>
          <a:blip r:embed="rId3">
            <a:alphaModFix/>
          </a:blip>
          <a:stretch>
            <a:fillRect/>
          </a:stretch>
        </p:blipFill>
        <p:spPr>
          <a:xfrm>
            <a:off y="1955000" x="0"/>
            <a:ext cy="2123199" cx="4676899"/>
          </a:xfrm>
          <a:prstGeom prst="rect">
            <a:avLst/>
          </a:prstGeom>
          <a:noFill/>
          <a:ln>
            <a:noFill/>
          </a:ln>
        </p:spPr>
      </p:pic>
      <p:pic>
        <p:nvPicPr>
          <p:cNvPr id="189" name="Shape 189"/>
          <p:cNvPicPr preferRelativeResize="0"/>
          <p:nvPr/>
        </p:nvPicPr>
        <p:blipFill>
          <a:blip r:embed="rId4">
            <a:alphaModFix/>
          </a:blip>
          <a:stretch>
            <a:fillRect/>
          </a:stretch>
        </p:blipFill>
        <p:spPr>
          <a:xfrm>
            <a:off y="1954990" x="4832925"/>
            <a:ext cy="4872109" cx="4311075"/>
          </a:xfrm>
          <a:prstGeom prst="rect">
            <a:avLst/>
          </a:prstGeom>
          <a:noFill/>
          <a:ln>
            <a:noFill/>
          </a:ln>
        </p:spPr>
      </p:pic>
      <p:pic>
        <p:nvPicPr>
          <p:cNvPr id="190" name="Shape 190"/>
          <p:cNvPicPr preferRelativeResize="0"/>
          <p:nvPr/>
        </p:nvPicPr>
        <p:blipFill>
          <a:blip r:embed="rId5">
            <a:alphaModFix/>
          </a:blip>
          <a:stretch>
            <a:fillRect/>
          </a:stretch>
        </p:blipFill>
        <p:spPr>
          <a:xfrm>
            <a:off y="4198025" x="9875"/>
            <a:ext cy="2398750" cx="4676900"/>
          </a:xfrm>
          <a:prstGeom prst="rect">
            <a:avLst/>
          </a:prstGeom>
          <a:noFill/>
          <a:ln>
            <a:noFill/>
          </a:ln>
        </p:spPr>
      </p:pic>
      <p:sp>
        <p:nvSpPr>
          <p:cNvPr id="191" name="Shape 191"/>
          <p:cNvSpPr txBox="1"/>
          <p:nvPr>
            <p:ph idx="1" type="body"/>
          </p:nvPr>
        </p:nvSpPr>
        <p:spPr>
          <a:xfrm>
            <a:off y="831050" x="364500"/>
            <a:ext cy="1485600" cx="8415000"/>
          </a:xfrm>
          <a:prstGeom prst="rect">
            <a:avLst/>
          </a:prstGeom>
        </p:spPr>
        <p:txBody>
          <a:bodyPr bIns="91425" rIns="91425" lIns="91425" tIns="91425" anchor="t" anchorCtr="0">
            <a:noAutofit/>
          </a:bodyPr>
          <a:lstStyle/>
          <a:p>
            <a:pPr rtl="0" lvl="0" indent="0" marL="0">
              <a:spcBef>
                <a:spcPts val="0"/>
              </a:spcBef>
              <a:buClr>
                <a:schemeClr val="dk1"/>
              </a:buClr>
              <a:buSzPct val="61111"/>
              <a:buFont typeface="Arial"/>
              <a:buNone/>
            </a:pPr>
            <a:r>
              <a:rPr sz="1800" lang="en-SG">
                <a:solidFill>
                  <a:schemeClr val="dk1"/>
                </a:solidFill>
              </a:rPr>
              <a:t>7. Using the model builder, the students could determine aĺl the forces that causes the motion (such as the friction, weight, normal contact force by the track).</a:t>
            </a:r>
          </a:p>
          <a:p>
            <a:pPr algn="ctr" rtl="0" lvl="0" indent="0" marL="0">
              <a:spcBef>
                <a:spcPts val="0"/>
              </a:spcBef>
              <a:buClr>
                <a:schemeClr val="dk1"/>
              </a:buClr>
              <a:buFont typeface="Arial"/>
              <a:buNone/>
            </a:pPr>
            <a:r>
              <a:t/>
            </a:r>
            <a:endParaRPr sz="1800">
              <a:solidFill>
                <a:schemeClr val="dk1"/>
              </a:solidFill>
            </a:endParaRPr>
          </a:p>
          <a:p>
            <a:pPr algn="ctr" rtl="0" lvl="0" indent="0" marL="0">
              <a:spcBef>
                <a:spcPts val="0"/>
              </a:spcBef>
              <a:buNone/>
            </a:pPr>
            <a:r>
              <a:t/>
            </a:r>
            <a:endParaRPr sz="1800"/>
          </a:p>
        </p:txBody>
      </p:sp>
      <p:sp>
        <p:nvSpPr>
          <p:cNvPr id="192" name="Shape 192"/>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pic>
        <p:nvPicPr>
          <p:cNvPr id="197" name="Shape 197"/>
          <p:cNvPicPr preferRelativeResize="0"/>
          <p:nvPr/>
        </p:nvPicPr>
        <p:blipFill>
          <a:blip r:embed="rId3">
            <a:alphaModFix/>
          </a:blip>
          <a:stretch>
            <a:fillRect/>
          </a:stretch>
        </p:blipFill>
        <p:spPr>
          <a:xfrm>
            <a:off y="179900" x="2160000"/>
            <a:ext cy="6678099" cx="6983999"/>
          </a:xfrm>
          <a:prstGeom prst="rect">
            <a:avLst/>
          </a:prstGeom>
          <a:noFill/>
          <a:ln>
            <a:noFill/>
          </a:ln>
        </p:spPr>
      </p:pic>
      <p:sp>
        <p:nvSpPr>
          <p:cNvPr id="198" name="Shape 198"/>
          <p:cNvSpPr txBox="1"/>
          <p:nvPr>
            <p:ph idx="1" type="body"/>
          </p:nvPr>
        </p:nvSpPr>
        <p:spPr>
          <a:xfrm>
            <a:off y="547925" x="0"/>
            <a:ext cy="900599" cx="1802399"/>
          </a:xfrm>
          <a:prstGeom prst="rect">
            <a:avLst/>
          </a:prstGeom>
        </p:spPr>
        <p:txBody>
          <a:bodyPr bIns="91425" rIns="91425" lIns="91425" tIns="91425" anchor="t" anchorCtr="0">
            <a:noAutofit/>
          </a:bodyPr>
          <a:lstStyle/>
          <a:p>
            <a:pPr algn="l" rtl="0" indent="0" marL="0">
              <a:spcBef>
                <a:spcPts val="0"/>
              </a:spcBef>
              <a:buNone/>
            </a:pPr>
            <a:r>
              <a:rPr sz="1800" lang="en-SG"/>
              <a:t>8. Project task </a:t>
            </a:r>
          </a:p>
          <a:p>
            <a:pPr algn="l" rtl="0" indent="0" marL="0">
              <a:spcBef>
                <a:spcPts val="0"/>
              </a:spcBef>
              <a:buNone/>
            </a:pPr>
            <a:r>
              <a:rPr sz="1800" lang="en-SG"/>
              <a:t>(20% assessment)</a:t>
            </a:r>
          </a:p>
          <a:p>
            <a:pPr algn="just" rtl="0" lvl="0" marR="0" indent="0" marL="0">
              <a:lnSpc>
                <a:spcPct val="115000"/>
              </a:lnSpc>
              <a:spcBef>
                <a:spcPts val="0"/>
              </a:spcBef>
              <a:buClr>
                <a:schemeClr val="dk1"/>
              </a:buClr>
              <a:buSzPct val="68750"/>
              <a:buFont typeface="Arial"/>
              <a:buNone/>
            </a:pPr>
            <a:r>
              <a:rPr sz="1600" lang="en-SG"/>
              <a:t>You are a scientist who is tasked by A*Star to explain a complex motion and the cause of the motion. You are to record a video of a moving object and to analyze the kinematics and dynamics involved in the motion with the aid of Tracker software. Your report will help the scientific community better understand the complex motion.</a:t>
            </a:r>
          </a:p>
          <a:p>
            <a:pPr algn="l" rtl="0" lvl="0" indent="0" marL="0">
              <a:spcBef>
                <a:spcPts val="0"/>
              </a:spcBef>
              <a:buNone/>
            </a:pPr>
            <a:r>
              <a:rPr sz="1600" lang="en-SG"/>
              <a:t> </a:t>
            </a:r>
          </a:p>
        </p:txBody>
      </p:sp>
      <p:sp>
        <p:nvSpPr>
          <p:cNvPr id="199" name="Shape 199"/>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idx="1" type="body"/>
          </p:nvPr>
        </p:nvSpPr>
        <p:spPr>
          <a:xfrm>
            <a:off y="619225" x="417150"/>
            <a:ext cy="1485600" cx="8415000"/>
          </a:xfrm>
          <a:prstGeom prst="rect">
            <a:avLst/>
          </a:prstGeom>
        </p:spPr>
        <p:txBody>
          <a:bodyPr bIns="91425" rIns="91425" lIns="91425" tIns="91425" anchor="t" anchorCtr="0">
            <a:noAutofit/>
          </a:bodyPr>
          <a:lstStyle/>
          <a:p>
            <a:pPr algn="l" rtl="0" lvl="0" indent="0" marL="0">
              <a:spcBef>
                <a:spcPts val="0"/>
              </a:spcBef>
              <a:buNone/>
            </a:pPr>
            <a:r>
              <a:rPr sz="1800" lang="en-SG">
                <a:solidFill>
                  <a:schemeClr val="dk1"/>
                </a:solidFill>
              </a:rPr>
              <a:t>9. Students are given opportunities to discuss their analysis with the teachers both in class and outside class. Suggestions were made by teachers to refine their video, given direction for further readings or suggestion on analysis.</a:t>
            </a:r>
          </a:p>
        </p:txBody>
      </p:sp>
      <p:pic>
        <p:nvPicPr>
          <p:cNvPr id="205" name="Shape 205"/>
          <p:cNvPicPr preferRelativeResize="0"/>
          <p:nvPr/>
        </p:nvPicPr>
        <p:blipFill>
          <a:blip r:embed="rId3">
            <a:alphaModFix/>
          </a:blip>
          <a:stretch>
            <a:fillRect/>
          </a:stretch>
        </p:blipFill>
        <p:spPr>
          <a:xfrm>
            <a:off y="1771075" x="0"/>
            <a:ext cy="5084898" cx="9144003"/>
          </a:xfrm>
          <a:prstGeom prst="rect">
            <a:avLst/>
          </a:prstGeom>
          <a:noFill/>
          <a:ln>
            <a:noFill/>
          </a:ln>
        </p:spPr>
      </p:pic>
      <p:sp>
        <p:nvSpPr>
          <p:cNvPr id="206" name="Shape 206"/>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y="0" x="0"/>
          <a:ext cy="0" cx="0"/>
          <a:chOff y="0" x="0"/>
          <a:chExt cy="0" cx="0"/>
        </a:xfrm>
      </p:grpSpPr>
      <p:pic>
        <p:nvPicPr>
          <p:cNvPr id="211" name="Shape 211"/>
          <p:cNvPicPr preferRelativeResize="0"/>
          <p:nvPr/>
        </p:nvPicPr>
        <p:blipFill>
          <a:blip r:embed="rId3">
            <a:alphaModFix/>
          </a:blip>
          <a:stretch>
            <a:fillRect/>
          </a:stretch>
        </p:blipFill>
        <p:spPr>
          <a:xfrm>
            <a:off y="1605650" x="0"/>
            <a:ext cy="5559948" cx="9144000"/>
          </a:xfrm>
          <a:prstGeom prst="rect">
            <a:avLst/>
          </a:prstGeom>
          <a:noFill/>
          <a:ln>
            <a:noFill/>
          </a:ln>
        </p:spPr>
      </p:pic>
      <p:sp>
        <p:nvSpPr>
          <p:cNvPr id="212" name="Shape 212"/>
          <p:cNvSpPr txBox="1"/>
          <p:nvPr>
            <p:ph idx="1" type="body"/>
          </p:nvPr>
        </p:nvSpPr>
        <p:spPr>
          <a:xfrm>
            <a:off y="865900" x="324900"/>
            <a:ext cy="1065900" cx="8176500"/>
          </a:xfrm>
          <a:prstGeom prst="rect">
            <a:avLst/>
          </a:prstGeom>
          <a:noFill/>
        </p:spPr>
        <p:txBody>
          <a:bodyPr bIns="91425" rIns="91425" lIns="91425" tIns="91425" anchor="t" anchorCtr="0">
            <a:noAutofit/>
          </a:bodyPr>
          <a:lstStyle/>
          <a:p>
            <a:pPr algn="l" rtl="0" lvl="0" indent="0" marL="0">
              <a:spcBef>
                <a:spcPts val="0"/>
              </a:spcBef>
              <a:buNone/>
            </a:pPr>
            <a:r>
              <a:rPr sz="1800" lang="en-SG"/>
              <a:t>10. Modelling included in students’ report (Not done due to time constraint. Will be implemented in future batches.)</a:t>
            </a:r>
          </a:p>
        </p:txBody>
      </p:sp>
      <p:sp>
        <p:nvSpPr>
          <p:cNvPr id="213" name="Shape 213"/>
          <p:cNvSpPr txBox="1"/>
          <p:nvPr/>
        </p:nvSpPr>
        <p:spPr>
          <a:xfrm>
            <a:off y="1605650" x="0"/>
            <a:ext cy="457200" cx="9144000"/>
          </a:xfrm>
          <a:prstGeom prst="rect">
            <a:avLst/>
          </a:prstGeom>
          <a:solidFill>
            <a:srgbClr val="00FF00"/>
          </a:solidFill>
          <a:ln>
            <a:noFill/>
          </a:ln>
        </p:spPr>
        <p:txBody>
          <a:bodyPr bIns="91425" rIns="91425" lIns="91425" tIns="91425" anchor="t" anchorCtr="0">
            <a:noAutofit/>
          </a:bodyPr>
          <a:lstStyle/>
          <a:p>
            <a:pPr>
              <a:spcBef>
                <a:spcPts val="0"/>
              </a:spcBef>
              <a:buNone/>
            </a:pPr>
            <a:r>
              <a:rPr sz="1800" lang="en-SG"/>
              <a:t>http://weelookang.blogspot.sg/2014/05/tracker-rachelong-student-video-tennis.html</a:t>
            </a:r>
          </a:p>
        </p:txBody>
      </p:sp>
      <p:sp>
        <p:nvSpPr>
          <p:cNvPr id="214" name="Shape 214"/>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idx="1" type="body"/>
          </p:nvPr>
        </p:nvSpPr>
        <p:spPr>
          <a:xfrm>
            <a:off y="908525" x="26550"/>
            <a:ext cy="1143000" cx="9029100"/>
          </a:xfrm>
          <a:prstGeom prst="rect">
            <a:avLst/>
          </a:prstGeom>
        </p:spPr>
        <p:txBody>
          <a:bodyPr bIns="91425" rIns="91425" lIns="91425" tIns="91425" anchor="t" anchorCtr="0">
            <a:noAutofit/>
          </a:bodyPr>
          <a:lstStyle/>
          <a:p>
            <a:pPr algn="l" rtl="0" lvl="0" indent="0" marL="0">
              <a:spcBef>
                <a:spcPts val="0"/>
              </a:spcBef>
              <a:buNone/>
            </a:pPr>
            <a:r>
              <a:rPr sz="1800" lang="en-SG"/>
              <a:t>Zhao Yi Yan, “We are allowed to use physics to understand the movement around us, therefore it was very relatable. Apart from what we were taught, I did a lot of reading on the movement relating to the movement.”</a:t>
            </a:r>
          </a:p>
        </p:txBody>
      </p:sp>
      <p:sp>
        <p:nvSpPr>
          <p:cNvPr id="220" name="Shape 220"/>
          <p:cNvSpPr txBox="1"/>
          <p:nvPr>
            <p:ph type="title"/>
          </p:nvPr>
        </p:nvSpPr>
        <p:spPr>
          <a:xfrm>
            <a:off y="0" x="0"/>
            <a:ext cy="1143000" cx="8229600"/>
          </a:xfrm>
          <a:prstGeom prst="rect">
            <a:avLst/>
          </a:prstGeom>
        </p:spPr>
        <p:txBody>
          <a:bodyPr bIns="91425" rIns="91425" lIns="91425" tIns="91425" anchor="ctr" anchorCtr="0">
            <a:noAutofit/>
          </a:bodyPr>
          <a:lstStyle/>
          <a:p>
            <a:pPr algn="ctr" rtl="0" lvl="0">
              <a:spcBef>
                <a:spcPts val="0"/>
              </a:spcBef>
              <a:buNone/>
            </a:pPr>
            <a:r>
              <a:rPr sz="4400" lang="en-SG">
                <a:solidFill>
                  <a:srgbClr val="009900"/>
                </a:solidFill>
                <a:latin typeface="Calibri"/>
                <a:ea typeface="Calibri"/>
                <a:cs typeface="Calibri"/>
                <a:sym typeface="Calibri"/>
              </a:rPr>
              <a:t>Sample Student Report</a:t>
            </a:r>
          </a:p>
        </p:txBody>
      </p:sp>
      <p:pic>
        <p:nvPicPr>
          <p:cNvPr id="221" name="Shape 221"/>
          <p:cNvPicPr preferRelativeResize="0"/>
          <p:nvPr/>
        </p:nvPicPr>
        <p:blipFill>
          <a:blip r:embed="rId3">
            <a:alphaModFix/>
          </a:blip>
          <a:stretch>
            <a:fillRect/>
          </a:stretch>
        </p:blipFill>
        <p:spPr>
          <a:xfrm>
            <a:off y="2051525" x="0"/>
            <a:ext cy="2348049" cx="3049299"/>
          </a:xfrm>
          <a:prstGeom prst="rect">
            <a:avLst/>
          </a:prstGeom>
          <a:noFill/>
          <a:ln>
            <a:noFill/>
          </a:ln>
        </p:spPr>
      </p:pic>
      <p:pic>
        <p:nvPicPr>
          <p:cNvPr id="222" name="Shape 222"/>
          <p:cNvPicPr preferRelativeResize="0"/>
          <p:nvPr/>
        </p:nvPicPr>
        <p:blipFill>
          <a:blip r:embed="rId4">
            <a:alphaModFix/>
          </a:blip>
          <a:stretch>
            <a:fillRect/>
          </a:stretch>
        </p:blipFill>
        <p:spPr>
          <a:xfrm>
            <a:off y="4496375" x="26549"/>
            <a:ext cy="2096424" cx="3057691"/>
          </a:xfrm>
          <a:prstGeom prst="rect">
            <a:avLst/>
          </a:prstGeom>
          <a:noFill/>
          <a:ln>
            <a:noFill/>
          </a:ln>
        </p:spPr>
      </p:pic>
      <p:pic>
        <p:nvPicPr>
          <p:cNvPr id="223" name="Shape 223"/>
          <p:cNvPicPr preferRelativeResize="0"/>
          <p:nvPr/>
        </p:nvPicPr>
        <p:blipFill>
          <a:blip r:embed="rId5">
            <a:alphaModFix/>
          </a:blip>
          <a:stretch>
            <a:fillRect/>
          </a:stretch>
        </p:blipFill>
        <p:spPr>
          <a:xfrm>
            <a:off y="2192050" x="2939950"/>
            <a:ext cy="2096425" cx="3057700"/>
          </a:xfrm>
          <a:prstGeom prst="rect">
            <a:avLst/>
          </a:prstGeom>
          <a:noFill/>
          <a:ln>
            <a:noFill/>
          </a:ln>
        </p:spPr>
      </p:pic>
      <p:pic>
        <p:nvPicPr>
          <p:cNvPr id="224" name="Shape 224"/>
          <p:cNvPicPr preferRelativeResize="0"/>
          <p:nvPr/>
        </p:nvPicPr>
        <p:blipFill>
          <a:blip r:embed="rId6">
            <a:alphaModFix/>
          </a:blip>
          <a:stretch>
            <a:fillRect/>
          </a:stretch>
        </p:blipFill>
        <p:spPr>
          <a:xfrm>
            <a:off y="4399575" x="3090625"/>
            <a:ext cy="2193224" cx="2867775"/>
          </a:xfrm>
          <a:prstGeom prst="rect">
            <a:avLst/>
          </a:prstGeom>
          <a:noFill/>
          <a:ln>
            <a:noFill/>
          </a:ln>
        </p:spPr>
      </p:pic>
      <p:sp>
        <p:nvSpPr>
          <p:cNvPr id="225" name="Shape 225"/>
          <p:cNvSpPr txBox="1"/>
          <p:nvPr/>
        </p:nvSpPr>
        <p:spPr>
          <a:xfrm>
            <a:off y="1721275" x="5964775"/>
            <a:ext cy="4230900" cx="2957100"/>
          </a:xfrm>
          <a:prstGeom prst="rect">
            <a:avLst/>
          </a:prstGeom>
          <a:noFill/>
          <a:ln>
            <a:noFill/>
          </a:ln>
        </p:spPr>
        <p:txBody>
          <a:bodyPr bIns="91425" rIns="91425" lIns="91425" tIns="91425" anchor="t" anchorCtr="0">
            <a:noAutofit/>
          </a:bodyPr>
          <a:lstStyle/>
          <a:p>
            <a:pPr rtl="0" lvl="0">
              <a:spcBef>
                <a:spcPts val="0"/>
              </a:spcBef>
              <a:buClr>
                <a:schemeClr val="dk1"/>
              </a:buClr>
              <a:buSzPct val="78571"/>
              <a:buFont typeface="Arial"/>
              <a:buNone/>
            </a:pPr>
            <a:r>
              <a:rPr lang="en-SG">
                <a:solidFill>
                  <a:schemeClr val="dk1"/>
                </a:solidFill>
              </a:rPr>
              <a:t>		 	 	 		</a:t>
            </a:r>
          </a:p>
          <a:p>
            <a:pPr rtl="0" lvl="0">
              <a:spcBef>
                <a:spcPts val="0"/>
              </a:spcBef>
              <a:buNone/>
            </a:pPr>
            <a:r>
              <a:rPr lang="en-SG">
                <a:solidFill>
                  <a:schemeClr val="dk1"/>
                </a:solidFill>
              </a:rPr>
              <a:t>Downward stroke exert more force, because the wings extend to the fullest and have the largest surface area in contact with the air. The up-stroke exert much less force and also takes less time. During up-stroke, the wings folds partially to have a smaller surface area, so less resistance against myna’s body.</a:t>
            </a:r>
          </a:p>
          <a:p>
            <a:pPr rtl="0" lvl="0">
              <a:spcBef>
                <a:spcPts val="0"/>
              </a:spcBef>
              <a:buNone/>
            </a:pPr>
            <a:r>
              <a:rPr lang="en-SG">
                <a:solidFill>
                  <a:schemeClr val="dk1"/>
                </a:solidFill>
              </a:rPr>
              <a:t>Myna’s body is tilted upwards, and the head is always lifted during the down-stroke and falls a bit during the up-stroke, to reduce the air resistance coming against the myna.</a:t>
            </a:r>
          </a:p>
          <a:p>
            <a:pPr rtl="0" lvl="0">
              <a:spcBef>
                <a:spcPts val="0"/>
              </a:spcBef>
              <a:buClr>
                <a:schemeClr val="dk1"/>
              </a:buClr>
              <a:buSzPct val="78571"/>
              <a:buFont typeface="Arial"/>
              <a:buNone/>
            </a:pPr>
            <a:r>
              <a:rPr lang="en-SG">
                <a:solidFill>
                  <a:schemeClr val="dk1"/>
                </a:solidFill>
              </a:rPr>
              <a:t>When myna reaches a certain height, the beating of wing motion will be less frequent as it no longer need the extra force to gain positive vertical displacement and accelerate forward.</a:t>
            </a:r>
          </a:p>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y="0" x="0"/>
          <a:ext cy="0" cx="0"/>
          <a:chOff y="0" x="0"/>
          <a:chExt cy="0" cx="0"/>
        </a:xfrm>
      </p:grpSpPr>
      <p:pic>
        <p:nvPicPr>
          <p:cNvPr id="230" name="Shape 230"/>
          <p:cNvPicPr preferRelativeResize="0"/>
          <p:nvPr/>
        </p:nvPicPr>
        <p:blipFill>
          <a:blip r:embed="rId3">
            <a:alphaModFix/>
          </a:blip>
          <a:stretch>
            <a:fillRect/>
          </a:stretch>
        </p:blipFill>
        <p:spPr>
          <a:xfrm>
            <a:off y="1281425" x="105300"/>
            <a:ext cy="5576574" cx="9038699"/>
          </a:xfrm>
          <a:prstGeom prst="rect">
            <a:avLst/>
          </a:prstGeom>
          <a:noFill/>
          <a:ln>
            <a:noFill/>
          </a:ln>
        </p:spPr>
      </p:pic>
      <p:sp>
        <p:nvSpPr>
          <p:cNvPr id="231" name="Shape 231"/>
          <p:cNvSpPr txBox="1"/>
          <p:nvPr>
            <p:ph type="title"/>
          </p:nvPr>
        </p:nvSpPr>
        <p:spPr>
          <a:xfrm>
            <a:off y="58200" x="105300"/>
            <a:ext cy="900599" cx="61449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Perception Survey Results</a:t>
            </a:r>
          </a:p>
        </p:txBody>
      </p:sp>
      <p:sp>
        <p:nvSpPr>
          <p:cNvPr id="232" name="Shape 232"/>
          <p:cNvSpPr txBox="1"/>
          <p:nvPr>
            <p:ph idx="1" type="body"/>
          </p:nvPr>
        </p:nvSpPr>
        <p:spPr>
          <a:xfrm>
            <a:off y="773450" x="416725"/>
            <a:ext cy="635399" cx="8176500"/>
          </a:xfrm>
          <a:prstGeom prst="rect">
            <a:avLst/>
          </a:prstGeom>
        </p:spPr>
        <p:txBody>
          <a:bodyPr bIns="91425" rIns="91425" lIns="91425" tIns="91425" anchor="t" anchorCtr="0">
            <a:noAutofit/>
          </a:bodyPr>
          <a:lstStyle/>
          <a:p>
            <a:pPr algn="l" rtl="0" lvl="0" indent="0" marL="0">
              <a:spcBef>
                <a:spcPts val="0"/>
              </a:spcBef>
              <a:buNone/>
            </a:pPr>
            <a:r>
              <a:rPr sz="1800" lang="en-SG"/>
              <a:t>All the students enjoyed the Physics lessons, especially the best class.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58200" x="105300"/>
            <a:ext cy="900599" cx="61449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Perception Survey Results</a:t>
            </a:r>
          </a:p>
        </p:txBody>
      </p:sp>
      <p:sp>
        <p:nvSpPr>
          <p:cNvPr id="238" name="Shape 238"/>
          <p:cNvSpPr txBox="1"/>
          <p:nvPr>
            <p:ph idx="1" type="body"/>
          </p:nvPr>
        </p:nvSpPr>
        <p:spPr>
          <a:xfrm>
            <a:off y="813175" x="390250"/>
            <a:ext cy="900599" cx="8555100"/>
          </a:xfrm>
          <a:prstGeom prst="rect">
            <a:avLst/>
          </a:prstGeom>
        </p:spPr>
        <p:txBody>
          <a:bodyPr bIns="91425" rIns="91425" lIns="91425" tIns="91425" anchor="t" anchorCtr="0">
            <a:noAutofit/>
          </a:bodyPr>
          <a:lstStyle/>
          <a:p>
            <a:pPr algn="l" rtl="0" indent="0" marL="0">
              <a:spcBef>
                <a:spcPts val="0"/>
              </a:spcBef>
              <a:buNone/>
            </a:pPr>
            <a:r>
              <a:rPr sz="1800" lang="en-SG"/>
              <a:t>All perception improve for the best class perception after the lesson.</a:t>
            </a:r>
          </a:p>
          <a:p>
            <a:pPr algn="l" rtl="0" lvl="0" indent="0" marL="0">
              <a:spcBef>
                <a:spcPts val="0"/>
              </a:spcBef>
              <a:buNone/>
            </a:pPr>
            <a:r>
              <a:rPr sz="1800" lang="en-SG"/>
              <a:t>The rest of the cohort only improve in perception score for the first 2 questions.</a:t>
            </a:r>
          </a:p>
        </p:txBody>
      </p:sp>
      <p:pic>
        <p:nvPicPr>
          <p:cNvPr id="239" name="Shape 239"/>
          <p:cNvPicPr preferRelativeResize="0"/>
          <p:nvPr/>
        </p:nvPicPr>
        <p:blipFill>
          <a:blip r:embed="rId3">
            <a:alphaModFix/>
          </a:blip>
          <a:stretch>
            <a:fillRect/>
          </a:stretch>
        </p:blipFill>
        <p:spPr>
          <a:xfrm>
            <a:off y="1628600" x="0"/>
            <a:ext cy="5229399" cx="9144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ctrTitle"/>
          </p:nvPr>
        </p:nvSpPr>
        <p:spPr>
          <a:xfrm>
            <a:off y="66350" x="0"/>
            <a:ext cy="6791700" cx="91440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trike="noStrike" u="none" b="1" cap="none" baseline="0" sz="3600" lang="en-SG" i="0">
                <a:solidFill>
                  <a:schemeClr val="dk1"/>
                </a:solidFill>
                <a:latin typeface="Calibri"/>
                <a:ea typeface="Calibri"/>
                <a:cs typeface="Calibri"/>
                <a:sym typeface="Calibri"/>
              </a:rPr>
              <a:t>Q &amp; A</a:t>
            </a:r>
          </a:p>
          <a:p>
            <a:pPr algn="ctr" rtl="0" lvl="0" marR="0" indent="0" marL="0">
              <a:spcBef>
                <a:spcPts val="0"/>
              </a:spcBef>
              <a:spcAft>
                <a:spcPts val="0"/>
              </a:spcAft>
              <a:buNone/>
            </a:pPr>
            <a:r>
              <a:t/>
            </a:r>
            <a:endParaRPr sz="3600">
              <a:solidFill>
                <a:schemeClr val="dk1"/>
              </a:solidFill>
              <a:latin typeface="Calibri"/>
              <a:ea typeface="Calibri"/>
              <a:cs typeface="Calibri"/>
              <a:sym typeface="Calibri"/>
            </a:endParaRPr>
          </a:p>
          <a:p>
            <a:pPr algn="ctr" rtl="0" lvl="0" marR="0" indent="0" marL="0">
              <a:spcBef>
                <a:spcPts val="0"/>
              </a:spcBef>
              <a:spcAft>
                <a:spcPts val="0"/>
              </a:spcAft>
              <a:buSzPct val="25000"/>
              <a:buNone/>
            </a:pPr>
            <a:r>
              <a:rPr sz="3600" lang="en-SG">
                <a:solidFill>
                  <a:schemeClr val="dk1"/>
                </a:solidFill>
                <a:latin typeface="Calibri"/>
                <a:ea typeface="Calibri"/>
                <a:cs typeface="Calibri"/>
                <a:sym typeface="Calibri"/>
              </a:rPr>
              <a:t>tzekwang.leong@rgs.edu.sg</a:t>
            </a:r>
          </a:p>
          <a:p>
            <a:pPr algn="ctr" rtl="0" lvl="0" marR="0" indent="0" marL="0">
              <a:spcBef>
                <a:spcPts val="0"/>
              </a:spcBef>
              <a:spcAft>
                <a:spcPts val="0"/>
              </a:spcAft>
              <a:buSzPct val="25000"/>
              <a:buNone/>
            </a:pPr>
            <a:r>
              <a:rPr sz="3600" lang="en-SG">
                <a:solidFill>
                  <a:schemeClr val="dk1"/>
                </a:solidFill>
                <a:latin typeface="Calibri"/>
                <a:ea typeface="Calibri"/>
                <a:cs typeface="Calibri"/>
                <a:sym typeface="Calibri"/>
              </a:rPr>
              <a:t>wee_loo_kang@moe.gov.sg</a:t>
            </a:r>
          </a:p>
          <a:p>
            <a:pPr algn="ctr" rtl="0" lvl="0" marR="0" indent="0" marL="0">
              <a:spcBef>
                <a:spcPts val="0"/>
              </a:spcBef>
              <a:spcAft>
                <a:spcPts val="0"/>
              </a:spcAft>
              <a:buNone/>
            </a:pPr>
            <a:r>
              <a:t/>
            </a:r>
            <a:endParaRPr sz="3600">
              <a:solidFill>
                <a:schemeClr val="dk1"/>
              </a:solidFill>
              <a:latin typeface="Calibri"/>
              <a:ea typeface="Calibri"/>
              <a:cs typeface="Calibri"/>
              <a:sym typeface="Calibri"/>
            </a:endParaRPr>
          </a:p>
          <a:p>
            <a:pPr algn="ctr" rtl="0" lvl="0" marR="0" indent="0" marL="0">
              <a:spcBef>
                <a:spcPts val="0"/>
              </a:spcBef>
              <a:spcAft>
                <a:spcPts val="0"/>
              </a:spcAft>
              <a:buSzPct val="25000"/>
              <a:buNone/>
            </a:pPr>
            <a:r>
              <a:rPr sz="3600" lang="en-SG">
                <a:solidFill>
                  <a:schemeClr val="dk1"/>
                </a:solidFill>
                <a:latin typeface="Calibri"/>
                <a:ea typeface="Calibri"/>
                <a:cs typeface="Calibri"/>
                <a:sym typeface="Calibri"/>
              </a:rPr>
              <a:t>http://weelookang.blogspot.com</a:t>
            </a:r>
          </a:p>
          <a:p>
            <a:pPr algn="ctr" rtl="0" lvl="0" marR="0" indent="0" marL="0">
              <a:spcBef>
                <a:spcPts val="0"/>
              </a:spcBef>
              <a:spcAft>
                <a:spcPts val="0"/>
              </a:spcAft>
              <a:buSzPct val="25000"/>
              <a:buNone/>
            </a:pPr>
            <a:r>
              <a:rPr sz="3600" lang="en-SG">
                <a:solidFill>
                  <a:schemeClr val="dk1"/>
                </a:solidFill>
                <a:latin typeface="Calibri"/>
                <a:ea typeface="Calibri"/>
                <a:cs typeface="Calibri"/>
                <a:sym typeface="Calibri"/>
              </a:rPr>
              <a:t>http://iwant2study.org/lookangejss/</a:t>
            </a:r>
          </a:p>
          <a:p>
            <a:pPr algn="ctr" rtl="0" lvl="0" marR="0" indent="0" marL="0">
              <a:spcBef>
                <a:spcPts val="0"/>
              </a:spcBef>
              <a:spcAft>
                <a:spcPts val="0"/>
              </a:spcAft>
              <a:buSzPct val="25000"/>
              <a:buNone/>
            </a:pPr>
            <a:r>
              <a:rPr sz="3000" lang="en-SG">
                <a:solidFill>
                  <a:schemeClr val="dk1"/>
                </a:solidFill>
                <a:latin typeface="Calibri"/>
                <a:ea typeface="Calibri"/>
                <a:cs typeface="Calibri"/>
                <a:sym typeface="Calibri"/>
              </a:rPr>
              <a:t>http://iwant2study.org/lookangejss/indexTRZdl.php</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pic>
        <p:nvPicPr>
          <p:cNvPr id="95" name="Shape 95"/>
          <p:cNvPicPr preferRelativeResize="0"/>
          <p:nvPr/>
        </p:nvPicPr>
        <p:blipFill>
          <a:blip r:embed="rId3">
            <a:alphaModFix/>
          </a:blip>
          <a:stretch>
            <a:fillRect/>
          </a:stretch>
        </p:blipFill>
        <p:spPr>
          <a:xfrm>
            <a:off y="844547" x="1483454"/>
            <a:ext cy="960700" cx="1537120"/>
          </a:xfrm>
          <a:prstGeom prst="rect">
            <a:avLst/>
          </a:prstGeom>
          <a:noFill/>
          <a:ln>
            <a:noFill/>
          </a:ln>
        </p:spPr>
      </p:pic>
      <p:pic>
        <p:nvPicPr>
          <p:cNvPr id="96" name="Shape 96"/>
          <p:cNvPicPr preferRelativeResize="0"/>
          <p:nvPr/>
        </p:nvPicPr>
        <p:blipFill>
          <a:blip r:embed="rId4">
            <a:alphaModFix/>
          </a:blip>
          <a:stretch>
            <a:fillRect/>
          </a:stretch>
        </p:blipFill>
        <p:spPr>
          <a:xfrm>
            <a:off y="931955" x="6308175"/>
            <a:ext cy="960699" cx="1269624"/>
          </a:xfrm>
          <a:prstGeom prst="rect">
            <a:avLst/>
          </a:prstGeom>
          <a:noFill/>
          <a:ln>
            <a:noFill/>
          </a:ln>
        </p:spPr>
      </p:pic>
      <p:sp>
        <p:nvSpPr>
          <p:cNvPr id="97" name="Shape 97"/>
          <p:cNvSpPr txBox="1"/>
          <p:nvPr/>
        </p:nvSpPr>
        <p:spPr>
          <a:xfrm>
            <a:off y="1847950" x="1371087"/>
            <a:ext cy="457200" cx="1715399"/>
          </a:xfrm>
          <a:prstGeom prst="rect">
            <a:avLst/>
          </a:prstGeom>
          <a:noFill/>
          <a:ln>
            <a:noFill/>
          </a:ln>
        </p:spPr>
        <p:txBody>
          <a:bodyPr bIns="91425" rIns="91425" lIns="91425" tIns="91425" anchor="t" anchorCtr="0">
            <a:noAutofit/>
          </a:bodyPr>
          <a:lstStyle/>
          <a:p>
            <a:pPr algn="ctr" rtl="0" lvl="0">
              <a:spcBef>
                <a:spcPts val="0"/>
              </a:spcBef>
              <a:buNone/>
            </a:pPr>
            <a:r>
              <a:rPr b="1" sz="1200" lang="en-SG"/>
              <a:t>Raffles Girls' School</a:t>
            </a:r>
          </a:p>
          <a:p>
            <a:pPr algn="ctr" rtl="0" lvl="0">
              <a:spcBef>
                <a:spcPts val="0"/>
              </a:spcBef>
              <a:buNone/>
            </a:pPr>
            <a:r>
              <a:rPr b="1" sz="1200" lang="en-SG"/>
              <a:t>K-9 Students</a:t>
            </a:r>
          </a:p>
        </p:txBody>
      </p:sp>
      <p:sp>
        <p:nvSpPr>
          <p:cNvPr id="98" name="Shape 98"/>
          <p:cNvSpPr txBox="1"/>
          <p:nvPr/>
        </p:nvSpPr>
        <p:spPr>
          <a:xfrm>
            <a:off y="1892650" x="3431100"/>
            <a:ext cy="457200" cx="2724300"/>
          </a:xfrm>
          <a:prstGeom prst="rect">
            <a:avLst/>
          </a:prstGeom>
          <a:noFill/>
          <a:ln>
            <a:noFill/>
          </a:ln>
        </p:spPr>
        <p:txBody>
          <a:bodyPr bIns="91425" rIns="91425" lIns="91425" tIns="91425" anchor="t" anchorCtr="0">
            <a:noAutofit/>
          </a:bodyPr>
          <a:lstStyle/>
          <a:p>
            <a:pPr algn="ctr" rtl="0" lvl="0">
              <a:spcBef>
                <a:spcPts val="0"/>
              </a:spcBef>
              <a:buNone/>
            </a:pPr>
            <a:r>
              <a:rPr b="1" sz="1200" lang="en-SG"/>
              <a:t>Ministry of Education </a:t>
            </a:r>
          </a:p>
          <a:p>
            <a:pPr algn="ctr" rtl="0" lvl="0">
              <a:spcBef>
                <a:spcPts val="0"/>
              </a:spcBef>
              <a:buNone/>
            </a:pPr>
            <a:r>
              <a:rPr b="1" sz="1200" lang="en-SG"/>
              <a:t>(Education Technology Division)</a:t>
            </a:r>
          </a:p>
        </p:txBody>
      </p:sp>
      <p:sp>
        <p:nvSpPr>
          <p:cNvPr id="99" name="Shape 99"/>
          <p:cNvSpPr txBox="1"/>
          <p:nvPr/>
        </p:nvSpPr>
        <p:spPr>
          <a:xfrm>
            <a:off y="1847950" x="6381812"/>
            <a:ext cy="457200" cx="1462799"/>
          </a:xfrm>
          <a:prstGeom prst="rect">
            <a:avLst/>
          </a:prstGeom>
          <a:noFill/>
          <a:ln>
            <a:noFill/>
          </a:ln>
        </p:spPr>
        <p:txBody>
          <a:bodyPr bIns="91425" rIns="91425" lIns="91425" tIns="91425" anchor="t" anchorCtr="0">
            <a:noAutofit/>
          </a:bodyPr>
          <a:lstStyle/>
          <a:p>
            <a:pPr algn="ctr" rtl="0" lvl="0">
              <a:spcBef>
                <a:spcPts val="0"/>
              </a:spcBef>
              <a:buNone/>
            </a:pPr>
            <a:r>
              <a:rPr b="1" sz="1200" lang="en-SG"/>
              <a:t>National Institute of Education</a:t>
            </a:r>
          </a:p>
        </p:txBody>
      </p:sp>
      <p:sp>
        <p:nvSpPr>
          <p:cNvPr id="100" name="Shape 100"/>
          <p:cNvSpPr txBox="1"/>
          <p:nvPr/>
        </p:nvSpPr>
        <p:spPr>
          <a:xfrm>
            <a:off y="2382875" x="1299375"/>
            <a:ext cy="744900" cx="1905300"/>
          </a:xfrm>
          <a:prstGeom prst="rect">
            <a:avLst/>
          </a:prstGeom>
          <a:noFill/>
          <a:ln>
            <a:noFill/>
          </a:ln>
        </p:spPr>
        <p:txBody>
          <a:bodyPr bIns="91425" rIns="91425" lIns="91425" tIns="91425" anchor="t" anchorCtr="0">
            <a:noAutofit/>
          </a:bodyPr>
          <a:lstStyle/>
          <a:p>
            <a:pPr algn="l" rtl="0" lvl="0" indent="0" marL="0">
              <a:spcBef>
                <a:spcPts val="0"/>
              </a:spcBef>
              <a:buNone/>
            </a:pPr>
            <a:r>
              <a:rPr b="1" lang="en-SG">
                <a:solidFill>
                  <a:srgbClr val="38761D"/>
                </a:solidFill>
              </a:rPr>
              <a:t>Leong Tze Kwang</a:t>
            </a:r>
          </a:p>
          <a:p>
            <a:pPr algn="ctr" rtl="0" lvl="0">
              <a:spcBef>
                <a:spcPts val="0"/>
              </a:spcBef>
              <a:buNone/>
            </a:pPr>
            <a:r>
              <a:t/>
            </a:r>
            <a:endParaRPr b="1" sz="1200"/>
          </a:p>
          <a:p>
            <a:pPr algn="ctr" rtl="0" lvl="0">
              <a:spcBef>
                <a:spcPts val="0"/>
              </a:spcBef>
              <a:buNone/>
            </a:pPr>
            <a:r>
              <a:rPr b="1" sz="1200" lang="en-SG"/>
              <a:t>Thio Cher Kuan</a:t>
            </a:r>
          </a:p>
          <a:p>
            <a:pPr algn="ctr" rtl="0" lvl="0">
              <a:spcBef>
                <a:spcPts val="0"/>
              </a:spcBef>
              <a:buNone/>
            </a:pPr>
            <a:r>
              <a:rPr b="1" sz="1200" lang="en-SG"/>
              <a:t>Sharon Siow</a:t>
            </a:r>
          </a:p>
        </p:txBody>
      </p:sp>
      <p:sp>
        <p:nvSpPr>
          <p:cNvPr id="101" name="Shape 101"/>
          <p:cNvSpPr txBox="1"/>
          <p:nvPr/>
        </p:nvSpPr>
        <p:spPr>
          <a:xfrm>
            <a:off y="2459075" x="3872912"/>
            <a:ext cy="457200" cx="1715399"/>
          </a:xfrm>
          <a:prstGeom prst="rect">
            <a:avLst/>
          </a:prstGeom>
          <a:noFill/>
          <a:ln>
            <a:noFill/>
          </a:ln>
        </p:spPr>
        <p:txBody>
          <a:bodyPr bIns="91425" rIns="91425" lIns="91425" tIns="91425" anchor="t" anchorCtr="0">
            <a:noAutofit/>
          </a:bodyPr>
          <a:lstStyle/>
          <a:p>
            <a:pPr algn="ctr" rtl="0" lvl="0">
              <a:spcBef>
                <a:spcPts val="0"/>
              </a:spcBef>
              <a:buNone/>
            </a:pPr>
            <a:r>
              <a:rPr b="1" sz="1200" lang="en-SG"/>
              <a:t>Wee Loo Kang</a:t>
            </a:r>
          </a:p>
        </p:txBody>
      </p:sp>
      <p:sp>
        <p:nvSpPr>
          <p:cNvPr id="102" name="Shape 102"/>
          <p:cNvSpPr txBox="1"/>
          <p:nvPr>
            <p:ph type="title"/>
          </p:nvPr>
        </p:nvSpPr>
        <p:spPr>
          <a:xfrm>
            <a:off y="58200" x="105300"/>
            <a:ext cy="900599" cx="33924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Who, Where?</a:t>
            </a:r>
          </a:p>
        </p:txBody>
      </p:sp>
      <p:pic>
        <p:nvPicPr>
          <p:cNvPr id="103" name="Shape 103"/>
          <p:cNvPicPr preferRelativeResize="0"/>
          <p:nvPr/>
        </p:nvPicPr>
        <p:blipFill rotWithShape="1">
          <a:blip r:embed="rId5">
            <a:alphaModFix/>
          </a:blip>
          <a:srcRect t="15397" b="19882" r="16665" l="17773"/>
          <a:stretch/>
        </p:blipFill>
        <p:spPr>
          <a:xfrm>
            <a:off y="3246027" x="210790"/>
            <a:ext cy="3611975" cx="3220309"/>
          </a:xfrm>
          <a:prstGeom prst="rect">
            <a:avLst/>
          </a:prstGeom>
          <a:noFill/>
          <a:ln>
            <a:noFill/>
          </a:ln>
        </p:spPr>
      </p:pic>
      <p:pic>
        <p:nvPicPr>
          <p:cNvPr id="104" name="Shape 104"/>
          <p:cNvPicPr preferRelativeResize="0"/>
          <p:nvPr/>
        </p:nvPicPr>
        <p:blipFill>
          <a:blip r:embed="rId6">
            <a:alphaModFix/>
          </a:blip>
          <a:stretch>
            <a:fillRect/>
          </a:stretch>
        </p:blipFill>
        <p:spPr>
          <a:xfrm>
            <a:off y="3246025" x="3840625"/>
            <a:ext cy="3611975" cx="3611975"/>
          </a:xfrm>
          <a:prstGeom prst="rect">
            <a:avLst/>
          </a:prstGeom>
          <a:noFill/>
          <a:ln>
            <a:noFill/>
          </a:ln>
        </p:spPr>
      </p:pic>
      <p:pic>
        <p:nvPicPr>
          <p:cNvPr id="105" name="Shape 105"/>
          <p:cNvPicPr preferRelativeResize="0"/>
          <p:nvPr/>
        </p:nvPicPr>
        <p:blipFill>
          <a:blip r:embed="rId7">
            <a:alphaModFix/>
          </a:blip>
          <a:stretch>
            <a:fillRect/>
          </a:stretch>
        </p:blipFill>
        <p:spPr>
          <a:xfrm>
            <a:off y="916637" x="4044825"/>
            <a:ext cy="866775" cx="13716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533400" x="457200"/>
            <a:ext cy="1143000" cx="8229600"/>
          </a:xfrm>
          <a:prstGeom prst="rect">
            <a:avLst/>
          </a:prstGeom>
        </p:spPr>
        <p:txBody>
          <a:bodyPr bIns="91425" rIns="91425" lIns="91425" tIns="91425" anchor="ctr" anchorCtr="0">
            <a:noAutofit/>
          </a:bodyPr>
          <a:lstStyle/>
          <a:p>
            <a:pPr algn="ctr" rtl="0" lvl="0">
              <a:spcBef>
                <a:spcPts val="0"/>
              </a:spcBef>
              <a:buNone/>
            </a:pPr>
            <a:r>
              <a:rPr sz="4400" lang="en-SG">
                <a:solidFill>
                  <a:srgbClr val="009900"/>
                </a:solidFill>
                <a:latin typeface="Calibri"/>
                <a:ea typeface="Calibri"/>
                <a:cs typeface="Calibri"/>
                <a:sym typeface="Calibri"/>
              </a:rPr>
              <a:t>Sample Student Report</a:t>
            </a:r>
          </a:p>
        </p:txBody>
      </p:sp>
      <p:pic>
        <p:nvPicPr>
          <p:cNvPr id="251" name="Shape 251"/>
          <p:cNvPicPr preferRelativeResize="0"/>
          <p:nvPr/>
        </p:nvPicPr>
        <p:blipFill>
          <a:blip r:embed="rId3">
            <a:alphaModFix/>
          </a:blip>
          <a:stretch>
            <a:fillRect/>
          </a:stretch>
        </p:blipFill>
        <p:spPr>
          <a:xfrm>
            <a:off y="1370287" x="308375"/>
            <a:ext cy="1419225" cx="8667750"/>
          </a:xfrm>
          <a:prstGeom prst="rect">
            <a:avLst/>
          </a:prstGeom>
          <a:noFill/>
          <a:ln>
            <a:noFill/>
          </a:ln>
        </p:spPr>
      </p:pic>
      <p:pic>
        <p:nvPicPr>
          <p:cNvPr id="252" name="Shape 252"/>
          <p:cNvPicPr preferRelativeResize="0"/>
          <p:nvPr/>
        </p:nvPicPr>
        <p:blipFill>
          <a:blip r:embed="rId4">
            <a:alphaModFix/>
          </a:blip>
          <a:stretch>
            <a:fillRect/>
          </a:stretch>
        </p:blipFill>
        <p:spPr>
          <a:xfrm>
            <a:off y="2789525" x="232348"/>
            <a:ext cy="2576515" cx="1643329"/>
          </a:xfrm>
          <a:prstGeom prst="rect">
            <a:avLst/>
          </a:prstGeom>
          <a:noFill/>
          <a:ln>
            <a:noFill/>
          </a:ln>
        </p:spPr>
      </p:pic>
      <p:pic>
        <p:nvPicPr>
          <p:cNvPr id="253" name="Shape 253"/>
          <p:cNvPicPr preferRelativeResize="0"/>
          <p:nvPr/>
        </p:nvPicPr>
        <p:blipFill>
          <a:blip r:embed="rId5">
            <a:alphaModFix/>
          </a:blip>
          <a:stretch>
            <a:fillRect/>
          </a:stretch>
        </p:blipFill>
        <p:spPr>
          <a:xfrm>
            <a:off y="2841092" x="1875683"/>
            <a:ext cy="2616882" cx="1605795"/>
          </a:xfrm>
          <a:prstGeom prst="rect">
            <a:avLst/>
          </a:prstGeom>
          <a:noFill/>
          <a:ln>
            <a:noFill/>
          </a:ln>
        </p:spPr>
      </p:pic>
      <p:pic>
        <p:nvPicPr>
          <p:cNvPr id="254" name="Shape 254"/>
          <p:cNvPicPr preferRelativeResize="0"/>
          <p:nvPr/>
        </p:nvPicPr>
        <p:blipFill>
          <a:blip r:embed="rId6">
            <a:alphaModFix/>
          </a:blip>
          <a:stretch>
            <a:fillRect/>
          </a:stretch>
        </p:blipFill>
        <p:spPr>
          <a:xfrm>
            <a:off y="2841093" x="3481477"/>
            <a:ext cy="2565632" cx="1605795"/>
          </a:xfrm>
          <a:prstGeom prst="rect">
            <a:avLst/>
          </a:prstGeom>
          <a:noFill/>
          <a:ln>
            <a:noFill/>
          </a:ln>
        </p:spPr>
      </p:pic>
      <p:pic>
        <p:nvPicPr>
          <p:cNvPr id="255" name="Shape 255"/>
          <p:cNvPicPr preferRelativeResize="0"/>
          <p:nvPr/>
        </p:nvPicPr>
        <p:blipFill>
          <a:blip r:embed="rId7">
            <a:alphaModFix/>
          </a:blip>
          <a:stretch>
            <a:fillRect/>
          </a:stretch>
        </p:blipFill>
        <p:spPr>
          <a:xfrm>
            <a:off y="2828214" x="5087275"/>
            <a:ext cy="1096085" cx="3888850"/>
          </a:xfrm>
          <a:prstGeom prst="rect">
            <a:avLst/>
          </a:prstGeom>
          <a:noFill/>
          <a:ln>
            <a:noFill/>
          </a:ln>
        </p:spPr>
      </p:pic>
      <p:pic>
        <p:nvPicPr>
          <p:cNvPr id="256" name="Shape 256"/>
          <p:cNvPicPr preferRelativeResize="0"/>
          <p:nvPr/>
        </p:nvPicPr>
        <p:blipFill>
          <a:blip r:embed="rId8">
            <a:alphaModFix/>
          </a:blip>
          <a:stretch>
            <a:fillRect/>
          </a:stretch>
        </p:blipFill>
        <p:spPr>
          <a:xfrm>
            <a:off y="4070000" x="5102750"/>
            <a:ext cy="1028075" cx="3888850"/>
          </a:xfrm>
          <a:prstGeom prst="rect">
            <a:avLst/>
          </a:prstGeom>
          <a:noFill/>
          <a:ln>
            <a:noFill/>
          </a:ln>
        </p:spPr>
      </p:pic>
      <p:pic>
        <p:nvPicPr>
          <p:cNvPr id="257" name="Shape 257"/>
          <p:cNvPicPr preferRelativeResize="0"/>
          <p:nvPr/>
        </p:nvPicPr>
        <p:blipFill>
          <a:blip r:embed="rId9">
            <a:alphaModFix/>
          </a:blip>
          <a:stretch>
            <a:fillRect/>
          </a:stretch>
        </p:blipFill>
        <p:spPr>
          <a:xfrm>
            <a:off y="5167575" x="5173600"/>
            <a:ext cy="1293761" cx="38888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idx="1" type="body"/>
          </p:nvPr>
        </p:nvSpPr>
        <p:spPr>
          <a:xfrm>
            <a:off y="0" x="1907700"/>
            <a:ext cy="1394699" cx="6713999"/>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5F5F5F"/>
              </a:buClr>
              <a:buSzPct val="25000"/>
              <a:buFont typeface="Calibri"/>
              <a:buNone/>
            </a:pPr>
            <a:r>
              <a:rPr strike="noStrike" u="none" b="0" cap="none" baseline="0" sz="2800" lang="en-SG" i="0">
                <a:solidFill>
                  <a:srgbClr val="5F5F5F"/>
                </a:solidFill>
                <a:latin typeface="Calibri"/>
                <a:ea typeface="Calibri"/>
                <a:cs typeface="Calibri"/>
                <a:sym typeface="Calibri"/>
              </a:rPr>
              <a:t>What is tracker?</a:t>
            </a:r>
          </a:p>
          <a:p>
            <a:pPr algn="l" rtl="0" lvl="0" marR="0" indent="-342900" marL="342900">
              <a:spcBef>
                <a:spcPts val="560"/>
              </a:spcBef>
              <a:spcAft>
                <a:spcPts val="0"/>
              </a:spcAft>
              <a:buClr>
                <a:srgbClr val="5F5F5F"/>
              </a:buClr>
              <a:buSzPct val="25000"/>
              <a:buFont typeface="Calibri"/>
              <a:buNone/>
            </a:pPr>
            <a:r>
              <a:rPr strike="noStrike" u="sng" b="0" cap="none" baseline="0" lang="en-SG" i="0">
                <a:solidFill>
                  <a:schemeClr val="hlink"/>
                </a:solidFill>
                <a:latin typeface="Calibri"/>
                <a:ea typeface="Calibri"/>
                <a:cs typeface="Calibri"/>
                <a:sym typeface="Calibri"/>
                <a:hlinkClick r:id="rId3"/>
              </a:rPr>
              <a:t>https://www.cabrillo.edu/~dbrown/tracker/</a:t>
            </a:r>
          </a:p>
          <a:p>
            <a:pPr algn="l" rtl="0" lvl="0" marR="0" indent="-342900" marL="342900">
              <a:spcBef>
                <a:spcPts val="560"/>
              </a:spcBef>
              <a:spcAft>
                <a:spcPts val="0"/>
              </a:spcAft>
              <a:buClr>
                <a:srgbClr val="5F5F5F"/>
              </a:buClr>
              <a:buFont typeface="Calibri"/>
              <a:buNone/>
            </a:pPr>
            <a:r>
              <a:t/>
            </a:r>
            <a:endParaRPr>
              <a:solidFill>
                <a:srgbClr val="5F5F5F"/>
              </a:solidFill>
              <a:latin typeface="Calibri"/>
              <a:ea typeface="Calibri"/>
              <a:cs typeface="Calibri"/>
              <a:sym typeface="Calibri"/>
            </a:endParaRPr>
          </a:p>
          <a:p>
            <a:pPr algn="l" rtl="0" lvl="0" marR="0" indent="-342900" marL="342900">
              <a:spcBef>
                <a:spcPts val="560"/>
              </a:spcBef>
              <a:spcAft>
                <a:spcPts val="0"/>
              </a:spcAft>
              <a:buClr>
                <a:srgbClr val="5F5F5F"/>
              </a:buClr>
              <a:buSzPct val="25000"/>
              <a:buFont typeface="Calibri"/>
              <a:buNone/>
            </a:pPr>
            <a:r>
              <a:rPr lang="en-SG">
                <a:solidFill>
                  <a:srgbClr val="5F5F5F"/>
                </a:solidFill>
                <a:latin typeface="Calibri"/>
                <a:ea typeface="Calibri"/>
                <a:cs typeface="Calibri"/>
                <a:sym typeface="Calibri"/>
              </a:rPr>
              <a:t>A software able to capture data from the video and be used for graphical analysis</a:t>
            </a:r>
          </a:p>
        </p:txBody>
      </p:sp>
      <p:pic>
        <p:nvPicPr>
          <p:cNvPr id="112" name="Shape 112"/>
          <p:cNvPicPr preferRelativeResize="0"/>
          <p:nvPr/>
        </p:nvPicPr>
        <p:blipFill rotWithShape="1">
          <a:blip r:embed="rId4">
            <a:alphaModFix/>
          </a:blip>
          <a:srcRect t="0" b="0" r="0" l="0"/>
          <a:stretch/>
        </p:blipFill>
        <p:spPr>
          <a:xfrm>
            <a:off y="503100" x="7324500"/>
            <a:ext cy="533399" cx="1819500"/>
          </a:xfrm>
          <a:prstGeom prst="rect">
            <a:avLst/>
          </a:prstGeom>
          <a:noFill/>
          <a:ln>
            <a:noFill/>
          </a:ln>
        </p:spPr>
      </p:pic>
      <p:pic>
        <p:nvPicPr>
          <p:cNvPr id="113" name="Shape 113"/>
          <p:cNvPicPr preferRelativeResize="0"/>
          <p:nvPr/>
        </p:nvPicPr>
        <p:blipFill>
          <a:blip r:embed="rId5">
            <a:alphaModFix/>
          </a:blip>
          <a:stretch>
            <a:fillRect/>
          </a:stretch>
        </p:blipFill>
        <p:spPr>
          <a:xfrm>
            <a:off y="1394700" x="0"/>
            <a:ext cy="5463300" cx="9143998"/>
          </a:xfrm>
          <a:prstGeom prst="rect">
            <a:avLst/>
          </a:prstGeom>
          <a:noFill/>
          <a:ln>
            <a:noFill/>
          </a:ln>
        </p:spPr>
      </p:pic>
      <p:sp>
        <p:nvSpPr>
          <p:cNvPr id="114" name="Shape 114"/>
          <p:cNvSpPr txBox="1"/>
          <p:nvPr/>
        </p:nvSpPr>
        <p:spPr>
          <a:xfrm>
            <a:off y="5989150" x="163850"/>
            <a:ext cy="385499" cx="5732399"/>
          </a:xfrm>
          <a:prstGeom prst="rect">
            <a:avLst/>
          </a:prstGeom>
          <a:solidFill>
            <a:srgbClr val="FFFF00"/>
          </a:solidFill>
          <a:ln>
            <a:noFill/>
          </a:ln>
        </p:spPr>
        <p:txBody>
          <a:bodyPr bIns="91425" rIns="91425" lIns="91425" tIns="91425" anchor="ctr" anchorCtr="0">
            <a:noAutofit/>
          </a:bodyPr>
          <a:lstStyle/>
          <a:p>
            <a:pPr rtl="0" lvl="0">
              <a:spcBef>
                <a:spcPts val="0"/>
              </a:spcBef>
              <a:buNone/>
            </a:pPr>
            <a:r>
              <a:rPr lang="en-SG"/>
              <a:t>http://weelookang.blogspot.it/2014/02/tracker-light-push.html</a:t>
            </a:r>
          </a:p>
        </p:txBody>
      </p:sp>
      <p:sp>
        <p:nvSpPr>
          <p:cNvPr id="115" name="Shape 115"/>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What?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pic>
        <p:nvPicPr>
          <p:cNvPr id="120" name="Shape 120"/>
          <p:cNvPicPr preferRelativeResize="0"/>
          <p:nvPr/>
        </p:nvPicPr>
        <p:blipFill>
          <a:blip r:embed="rId3">
            <a:alphaModFix/>
          </a:blip>
          <a:stretch>
            <a:fillRect/>
          </a:stretch>
        </p:blipFill>
        <p:spPr>
          <a:xfrm>
            <a:off y="1112250" x="0"/>
            <a:ext cy="5745749" cx="9143999"/>
          </a:xfrm>
          <a:prstGeom prst="rect">
            <a:avLst/>
          </a:prstGeom>
          <a:noFill/>
          <a:ln>
            <a:noFill/>
          </a:ln>
        </p:spPr>
      </p:pic>
      <p:sp>
        <p:nvSpPr>
          <p:cNvPr id="121" name="Shape 121"/>
          <p:cNvSpPr txBox="1"/>
          <p:nvPr/>
        </p:nvSpPr>
        <p:spPr>
          <a:xfrm>
            <a:off y="2538350" x="181500"/>
            <a:ext cy="458100" cx="6569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000" lang="en-SG" i="0">
                <a:solidFill>
                  <a:schemeClr val="dk1"/>
                </a:solidFill>
                <a:latin typeface="Arial"/>
                <a:ea typeface="Arial"/>
                <a:cs typeface="Arial"/>
                <a:sym typeface="Arial"/>
              </a:rPr>
              <a:t>1. </a:t>
            </a:r>
          </a:p>
        </p:txBody>
      </p:sp>
      <p:sp>
        <p:nvSpPr>
          <p:cNvPr id="122" name="Shape 122"/>
          <p:cNvSpPr txBox="1"/>
          <p:nvPr>
            <p:ph idx="1" type="body"/>
          </p:nvPr>
        </p:nvSpPr>
        <p:spPr>
          <a:xfrm>
            <a:off y="0" x="1801800"/>
            <a:ext cy="900599" cx="5228399"/>
          </a:xfrm>
          <a:prstGeom prst="rect">
            <a:avLst/>
          </a:prstGeom>
        </p:spPr>
        <p:txBody>
          <a:bodyPr bIns="91425" rIns="91425" lIns="91425" tIns="91425" anchor="t" anchorCtr="0">
            <a:noAutofit/>
          </a:bodyPr>
          <a:lstStyle/>
          <a:p>
            <a:pPr algn="ctr" rtl="0" indent="0" marL="0">
              <a:spcBef>
                <a:spcPts val="0"/>
              </a:spcBef>
              <a:buNone/>
            </a:pPr>
            <a:r>
              <a:rPr sz="2400" lang="en-SG"/>
              <a:t>K12 eight practices of science by </a:t>
            </a:r>
          </a:p>
          <a:p>
            <a:pPr algn="ctr" rtl="0" lvl="0" indent="0" marL="0">
              <a:spcBef>
                <a:spcPts val="0"/>
              </a:spcBef>
              <a:buNone/>
            </a:pPr>
            <a:r>
              <a:rPr sz="2400" lang="en-SG"/>
              <a:t>National Academy of Sciences</a:t>
            </a:r>
          </a:p>
        </p:txBody>
      </p:sp>
      <p:sp>
        <p:nvSpPr>
          <p:cNvPr id="123" name="Shape 123"/>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What?</a:t>
            </a:r>
          </a:p>
        </p:txBody>
      </p:sp>
      <p:sp>
        <p:nvSpPr>
          <p:cNvPr id="124" name="Shape 124"/>
          <p:cNvSpPr txBox="1"/>
          <p:nvPr/>
        </p:nvSpPr>
        <p:spPr>
          <a:xfrm>
            <a:off y="1628750" x="6129900"/>
            <a:ext cy="458100" cx="6569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2</a:t>
            </a:r>
            <a:r>
              <a:rPr strike="noStrike" u="none" b="0" cap="none" baseline="0" sz="2000" lang="en-SG" i="0">
                <a:solidFill>
                  <a:schemeClr val="dk1"/>
                </a:solidFill>
                <a:latin typeface="Arial"/>
                <a:ea typeface="Arial"/>
                <a:cs typeface="Arial"/>
                <a:sym typeface="Arial"/>
              </a:rPr>
              <a:t>. </a:t>
            </a:r>
          </a:p>
        </p:txBody>
      </p:sp>
      <p:sp>
        <p:nvSpPr>
          <p:cNvPr id="125" name="Shape 125"/>
          <p:cNvSpPr txBox="1"/>
          <p:nvPr/>
        </p:nvSpPr>
        <p:spPr>
          <a:xfrm>
            <a:off y="6173150" x="105300"/>
            <a:ext cy="458100" cx="6569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3.</a:t>
            </a:r>
            <a:r>
              <a:rPr strike="noStrike" u="none" b="0" cap="none" baseline="0" sz="2000" lang="en-SG" i="0">
                <a:solidFill>
                  <a:schemeClr val="dk1"/>
                </a:solidFill>
                <a:latin typeface="Arial"/>
                <a:ea typeface="Arial"/>
                <a:cs typeface="Arial"/>
                <a:sym typeface="Arial"/>
              </a:rPr>
              <a:t> </a:t>
            </a:r>
          </a:p>
        </p:txBody>
      </p:sp>
      <p:sp>
        <p:nvSpPr>
          <p:cNvPr id="126" name="Shape 126"/>
          <p:cNvSpPr txBox="1"/>
          <p:nvPr/>
        </p:nvSpPr>
        <p:spPr>
          <a:xfrm>
            <a:off y="4471550" x="105300"/>
            <a:ext cy="458100" cx="5066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4</a:t>
            </a:r>
            <a:r>
              <a:rPr strike="noStrike" u="none" b="0" cap="none" baseline="0" sz="2000" lang="en-SG" i="0">
                <a:solidFill>
                  <a:schemeClr val="dk1"/>
                </a:solidFill>
                <a:latin typeface="Arial"/>
                <a:ea typeface="Arial"/>
                <a:cs typeface="Arial"/>
                <a:sym typeface="Arial"/>
              </a:rPr>
              <a:t>. </a:t>
            </a:r>
          </a:p>
        </p:txBody>
      </p:sp>
      <p:sp>
        <p:nvSpPr>
          <p:cNvPr id="127" name="Shape 127"/>
          <p:cNvSpPr txBox="1"/>
          <p:nvPr/>
        </p:nvSpPr>
        <p:spPr>
          <a:xfrm>
            <a:off y="5811950" x="5472900"/>
            <a:ext cy="458100" cx="6569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6</a:t>
            </a:r>
            <a:r>
              <a:rPr strike="noStrike" u="none" b="0" cap="none" baseline="0" sz="2000" lang="en-SG" i="0">
                <a:solidFill>
                  <a:schemeClr val="dk1"/>
                </a:solidFill>
                <a:latin typeface="Arial"/>
                <a:ea typeface="Arial"/>
                <a:cs typeface="Arial"/>
                <a:sym typeface="Arial"/>
              </a:rPr>
              <a:t>. </a:t>
            </a:r>
          </a:p>
        </p:txBody>
      </p:sp>
      <p:sp>
        <p:nvSpPr>
          <p:cNvPr id="128" name="Shape 128"/>
          <p:cNvSpPr txBox="1"/>
          <p:nvPr/>
        </p:nvSpPr>
        <p:spPr>
          <a:xfrm>
            <a:off y="2538350" x="3517500"/>
            <a:ext cy="458100" cx="6569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7</a:t>
            </a:r>
            <a:r>
              <a:rPr strike="noStrike" u="none" b="0" cap="none" baseline="0" sz="2000" lang="en-SG" i="0">
                <a:solidFill>
                  <a:schemeClr val="dk1"/>
                </a:solidFill>
                <a:latin typeface="Arial"/>
                <a:ea typeface="Arial"/>
                <a:cs typeface="Arial"/>
                <a:sym typeface="Arial"/>
              </a:rPr>
              <a:t>. </a:t>
            </a:r>
          </a:p>
        </p:txBody>
      </p:sp>
      <p:sp>
        <p:nvSpPr>
          <p:cNvPr id="129" name="Shape 129"/>
          <p:cNvSpPr txBox="1"/>
          <p:nvPr/>
        </p:nvSpPr>
        <p:spPr>
          <a:xfrm>
            <a:off y="3756075" x="4087500"/>
            <a:ext cy="458100" cx="656999"/>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4</a:t>
            </a:r>
            <a:r>
              <a:rPr strike="noStrike" u="none" b="0" cap="none" baseline="0" sz="2000" lang="en-SG" i="0">
                <a:solidFill>
                  <a:schemeClr val="dk1"/>
                </a:solidFill>
                <a:latin typeface="Arial"/>
                <a:ea typeface="Arial"/>
                <a:cs typeface="Arial"/>
                <a:sym typeface="Arial"/>
              </a:rPr>
              <a:t>. </a:t>
            </a:r>
          </a:p>
        </p:txBody>
      </p:sp>
      <p:sp>
        <p:nvSpPr>
          <p:cNvPr id="130" name="Shape 130"/>
          <p:cNvSpPr txBox="1"/>
          <p:nvPr/>
        </p:nvSpPr>
        <p:spPr>
          <a:xfrm>
            <a:off y="4214175" x="6594300"/>
            <a:ext cy="458100" cx="2171700"/>
          </a:xfrm>
          <a:prstGeom prst="rect">
            <a:avLst/>
          </a:prstGeom>
          <a:solidFill>
            <a:srgbClr val="00FF00"/>
          </a:solidFill>
          <a:ln>
            <a:noFill/>
          </a:ln>
        </p:spPr>
        <p:txBody>
          <a:bodyPr bIns="45700" rIns="91425" lIns="91425" tIns="45700" anchor="t" anchorCtr="0">
            <a:noAutofit/>
          </a:bodyPr>
          <a:lstStyle/>
          <a:p>
            <a:pPr algn="l" rtl="0" lvl="0" marR="0" indent="0" marL="0">
              <a:spcBef>
                <a:spcPts val="0"/>
              </a:spcBef>
              <a:spcAft>
                <a:spcPts val="0"/>
              </a:spcAft>
              <a:buSzPct val="25000"/>
              <a:buNone/>
            </a:pPr>
            <a:r>
              <a:rPr sz="2000" lang="en-SG">
                <a:solidFill>
                  <a:schemeClr val="dk1"/>
                </a:solidFill>
              </a:rPr>
              <a:t>8</a:t>
            </a:r>
            <a:r>
              <a:rPr strike="noStrike" u="none" b="0" cap="none" baseline="0" sz="2000" lang="en-SG" i="0">
                <a:solidFill>
                  <a:schemeClr val="dk1"/>
                </a:solidFill>
                <a:latin typeface="Arial"/>
                <a:ea typeface="Arial"/>
                <a:cs typeface="Arial"/>
                <a:sym typeface="Arial"/>
              </a:rPr>
              <a:t>. </a:t>
            </a:r>
            <a:r>
              <a:rPr sz="2000" lang="en-SG">
                <a:solidFill>
                  <a:schemeClr val="dk1"/>
                </a:solidFill>
              </a:rPr>
              <a:t>communicate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graphicFrame>
        <p:nvGraphicFramePr>
          <p:cNvPr id="135" name="Shape 135"/>
          <p:cNvGraphicFramePr/>
          <p:nvPr/>
        </p:nvGraphicFramePr>
        <p:xfrm>
          <a:off y="1038200" x="20375"/>
          <a:ext cy="3000000" cx="3000000"/>
        </p:xfrm>
        <a:graphic>
          <a:graphicData uri="http://schemas.openxmlformats.org/drawingml/2006/table">
            <a:tbl>
              <a:tblPr>
                <a:noFill/>
                <a:tableStyleId>{25BA5545-4739-49BE-93CB-C5C502472F5F}</a:tableStyleId>
              </a:tblPr>
              <a:tblGrid>
                <a:gridCol w="4568200"/>
                <a:gridCol w="4515850"/>
              </a:tblGrid>
              <a:tr h="694600">
                <a:tc>
                  <a:txBody>
                    <a:bodyPr>
                      <a:noAutofit/>
                    </a:bodyPr>
                    <a:lstStyle/>
                    <a:p>
                      <a:pPr algn="ctr">
                        <a:spcBef>
                          <a:spcPts val="0"/>
                        </a:spcBef>
                        <a:buNone/>
                      </a:pPr>
                      <a:r>
                        <a:rPr b="1" sz="2400" lang="en-SG">
                          <a:solidFill>
                            <a:srgbClr val="FFFFFF"/>
                          </a:solidFill>
                        </a:rPr>
                        <a:t>Traditional Lessons</a:t>
                      </a:r>
                    </a:p>
                  </a:txBody>
                  <a:tcPr marR="91425" marB="91425" marT="91425" marL="91425">
                    <a:solidFill>
                      <a:srgbClr val="38761D"/>
                    </a:solidFill>
                  </a:tcPr>
                </a:tc>
                <a:tc>
                  <a:txBody>
                    <a:bodyPr>
                      <a:noAutofit/>
                    </a:bodyPr>
                    <a:lstStyle/>
                    <a:p>
                      <a:pPr algn="ctr">
                        <a:spcBef>
                          <a:spcPts val="0"/>
                        </a:spcBef>
                        <a:buNone/>
                      </a:pPr>
                      <a:r>
                        <a:rPr b="1" sz="2400" lang="en-SG">
                          <a:solidFill>
                            <a:srgbClr val="FFFFFF"/>
                          </a:solidFill>
                        </a:rPr>
                        <a:t>Scientist Research</a:t>
                      </a:r>
                    </a:p>
                  </a:txBody>
                  <a:tcPr marR="91425" marB="91425" marT="91425" marL="91425">
                    <a:solidFill>
                      <a:srgbClr val="38761D"/>
                    </a:solidFill>
                  </a:tcPr>
                </a:tc>
              </a:tr>
              <a:tr h="1112525">
                <a:tc>
                  <a:txBody>
                    <a:bodyPr>
                      <a:noAutofit/>
                    </a:bodyPr>
                    <a:lstStyle/>
                    <a:p>
                      <a:pPr algn="ctr">
                        <a:spcBef>
                          <a:spcPts val="0"/>
                        </a:spcBef>
                        <a:buNone/>
                      </a:pPr>
                      <a:r>
                        <a:rPr sz="2400" lang="en-SG"/>
                        <a:t>Topics taught in isolation</a:t>
                      </a:r>
                    </a:p>
                  </a:txBody>
                  <a:tcPr marR="91425" marB="91425" marT="91425" marL="91425">
                    <a:solidFill>
                      <a:srgbClr val="FFF2CC"/>
                    </a:solidFill>
                  </a:tcPr>
                </a:tc>
                <a:tc>
                  <a:txBody>
                    <a:bodyPr>
                      <a:noAutofit/>
                    </a:bodyPr>
                    <a:lstStyle/>
                    <a:p>
                      <a:pPr algn="ctr">
                        <a:spcBef>
                          <a:spcPts val="0"/>
                        </a:spcBef>
                        <a:buNone/>
                      </a:pPr>
                      <a:r>
                        <a:rPr sz="2400" lang="en-SG"/>
                        <a:t>Knowledge from various topics are required</a:t>
                      </a:r>
                    </a:p>
                  </a:txBody>
                  <a:tcPr marR="91425" marB="91425" marT="91425" marL="91425">
                    <a:solidFill>
                      <a:srgbClr val="FFF2CC"/>
                    </a:solidFill>
                  </a:tcPr>
                </a:tc>
              </a:tr>
              <a:tr h="1112525">
                <a:tc>
                  <a:txBody>
                    <a:bodyPr>
                      <a:noAutofit/>
                    </a:bodyPr>
                    <a:lstStyle/>
                    <a:p>
                      <a:pPr algn="ctr" rtl="0" lvl="0">
                        <a:spcBef>
                          <a:spcPts val="0"/>
                        </a:spcBef>
                        <a:buNone/>
                      </a:pPr>
                      <a:r>
                        <a:rPr sz="2400" lang="en-SG">
                          <a:solidFill>
                            <a:schemeClr val="dk1"/>
                          </a:solidFill>
                        </a:rPr>
                        <a:t>Simplified theoretical scenario with many assumptions</a:t>
                      </a:r>
                    </a:p>
                  </a:txBody>
                  <a:tcPr marR="91425" marB="91425" marT="91425" marL="91425">
                    <a:solidFill>
                      <a:srgbClr val="FFF2CC"/>
                    </a:solidFill>
                  </a:tcPr>
                </a:tc>
                <a:tc>
                  <a:txBody>
                    <a:bodyPr>
                      <a:noAutofit/>
                    </a:bodyPr>
                    <a:lstStyle/>
                    <a:p>
                      <a:pPr algn="ctr" rtl="0" lvl="0">
                        <a:spcBef>
                          <a:spcPts val="0"/>
                        </a:spcBef>
                        <a:buNone/>
                      </a:pPr>
                      <a:r>
                        <a:rPr sz="2400" lang="en-SG">
                          <a:solidFill>
                            <a:schemeClr val="dk1"/>
                          </a:solidFill>
                        </a:rPr>
                        <a:t>Authentic collected data which often include anomaly</a:t>
                      </a:r>
                    </a:p>
                  </a:txBody>
                  <a:tcPr marR="91425" marB="91425" marT="91425" marL="91425">
                    <a:solidFill>
                      <a:srgbClr val="FFF2CC"/>
                    </a:solidFill>
                  </a:tcPr>
                </a:tc>
              </a:tr>
              <a:tr h="1112525">
                <a:tc>
                  <a:txBody>
                    <a:bodyPr>
                      <a:noAutofit/>
                    </a:bodyPr>
                    <a:lstStyle/>
                    <a:p>
                      <a:pPr algn="ctr" rtl="0" lvl="0">
                        <a:spcBef>
                          <a:spcPts val="0"/>
                        </a:spcBef>
                        <a:buNone/>
                      </a:pPr>
                      <a:r>
                        <a:rPr sz="2400" lang="en-SG"/>
                        <a:t>Knowledge apply to assessment questions</a:t>
                      </a:r>
                    </a:p>
                  </a:txBody>
                  <a:tcPr marR="91425" marB="91425" marT="91425" marL="91425">
                    <a:solidFill>
                      <a:srgbClr val="FFF2CC"/>
                    </a:solidFill>
                  </a:tcPr>
                </a:tc>
                <a:tc>
                  <a:txBody>
                    <a:bodyPr>
                      <a:noAutofit/>
                    </a:bodyPr>
                    <a:lstStyle/>
                    <a:p>
                      <a:pPr algn="ctr" rtl="0" lvl="0">
                        <a:spcBef>
                          <a:spcPts val="0"/>
                        </a:spcBef>
                        <a:buNone/>
                      </a:pPr>
                      <a:r>
                        <a:rPr sz="2400" lang="en-SG"/>
                        <a:t>Knowledge apply to real world situations</a:t>
                      </a:r>
                    </a:p>
                  </a:txBody>
                  <a:tcPr marR="91425" marB="91425" marT="91425" marL="91425">
                    <a:solidFill>
                      <a:srgbClr val="FFF2CC"/>
                    </a:solidFill>
                  </a:tcPr>
                </a:tc>
              </a:tr>
              <a:tr h="1112525">
                <a:tc>
                  <a:txBody>
                    <a:bodyPr>
                      <a:noAutofit/>
                    </a:bodyPr>
                    <a:lstStyle/>
                    <a:p>
                      <a:pPr algn="ctr" rtl="0">
                        <a:spcBef>
                          <a:spcPts val="0"/>
                        </a:spcBef>
                        <a:buNone/>
                      </a:pPr>
                      <a:r>
                        <a:rPr sz="2400" lang="en-SG"/>
                        <a:t>Teacher directed;</a:t>
                      </a:r>
                    </a:p>
                    <a:p>
                      <a:pPr algn="ctr" rtl="0">
                        <a:spcBef>
                          <a:spcPts val="0"/>
                        </a:spcBef>
                        <a:buNone/>
                      </a:pPr>
                      <a:r>
                        <a:rPr sz="2400" lang="en-SG">
                          <a:solidFill>
                            <a:schemeClr val="dk1"/>
                          </a:solidFill>
                        </a:rPr>
                        <a:t>Teacher decide on question</a:t>
                      </a:r>
                    </a:p>
                  </a:txBody>
                  <a:tcPr marR="91425" marB="91425" marT="91425" marL="91425">
                    <a:solidFill>
                      <a:srgbClr val="CFE2F3"/>
                    </a:solidFill>
                  </a:tcPr>
                </a:tc>
                <a:tc>
                  <a:txBody>
                    <a:bodyPr>
                      <a:noAutofit/>
                    </a:bodyPr>
                    <a:lstStyle/>
                    <a:p>
                      <a:pPr algn="ctr" rtl="0">
                        <a:spcBef>
                          <a:spcPts val="0"/>
                        </a:spcBef>
                        <a:buNone/>
                      </a:pPr>
                      <a:r>
                        <a:rPr sz="2400" lang="en-SG"/>
                        <a:t>Student directed; </a:t>
                      </a:r>
                    </a:p>
                    <a:p>
                      <a:pPr algn="ctr" rtl="0">
                        <a:spcBef>
                          <a:spcPts val="0"/>
                        </a:spcBef>
                        <a:buNone/>
                      </a:pPr>
                      <a:r>
                        <a:rPr sz="2400" lang="en-SG">
                          <a:solidFill>
                            <a:schemeClr val="dk1"/>
                          </a:solidFill>
                        </a:rPr>
                        <a:t>Ownership of research question</a:t>
                      </a:r>
                    </a:p>
                  </a:txBody>
                  <a:tcPr marR="91425" marB="91425" marT="91425" marL="91425">
                    <a:solidFill>
                      <a:srgbClr val="CFE2F3"/>
                    </a:solidFill>
                  </a:tcPr>
                </a:tc>
              </a:tr>
              <a:tr h="694600">
                <a:tc>
                  <a:txBody>
                    <a:bodyPr>
                      <a:noAutofit/>
                    </a:bodyPr>
                    <a:lstStyle/>
                    <a:p>
                      <a:pPr algn="ctr" rtl="0" lvl="0">
                        <a:spcBef>
                          <a:spcPts val="0"/>
                        </a:spcBef>
                        <a:buNone/>
                      </a:pPr>
                      <a:r>
                        <a:rPr sz="2400" lang="en-SG"/>
                        <a:t>No differentiation; One size fits all</a:t>
                      </a:r>
                    </a:p>
                  </a:txBody>
                  <a:tcPr marR="91425" marB="91425" marT="91425" marL="91425">
                    <a:solidFill>
                      <a:srgbClr val="CFE2F3"/>
                    </a:solidFill>
                  </a:tcPr>
                </a:tc>
                <a:tc>
                  <a:txBody>
                    <a:bodyPr>
                      <a:noAutofit/>
                    </a:bodyPr>
                    <a:lstStyle/>
                    <a:p>
                      <a:pPr algn="ctr" rtl="0" lvl="0">
                        <a:spcBef>
                          <a:spcPts val="0"/>
                        </a:spcBef>
                        <a:buNone/>
                      </a:pPr>
                      <a:r>
                        <a:rPr sz="2400" lang="en-SG"/>
                        <a:t>Research is individualized</a:t>
                      </a:r>
                    </a:p>
                  </a:txBody>
                  <a:tcPr marR="91425" marB="91425" marT="91425" marL="91425">
                    <a:solidFill>
                      <a:srgbClr val="CFE2F3"/>
                    </a:solidFill>
                  </a:tcPr>
                </a:tc>
              </a:tr>
            </a:tbl>
          </a:graphicData>
        </a:graphic>
      </p:graphicFrame>
      <p:sp>
        <p:nvSpPr>
          <p:cNvPr id="136" name="Shape 136"/>
          <p:cNvSpPr txBox="1"/>
          <p:nvPr>
            <p:ph idx="1" type="body"/>
          </p:nvPr>
        </p:nvSpPr>
        <p:spPr>
          <a:xfrm>
            <a:off y="58200" x="1789200"/>
            <a:ext cy="900599" cx="5500800"/>
          </a:xfrm>
          <a:prstGeom prst="rect">
            <a:avLst/>
          </a:prstGeom>
        </p:spPr>
        <p:txBody>
          <a:bodyPr bIns="91425" rIns="91425" lIns="91425" tIns="91425" anchor="t" anchorCtr="0">
            <a:noAutofit/>
          </a:bodyPr>
          <a:lstStyle/>
          <a:p>
            <a:pPr algn="ctr" rtl="0" lvl="0" indent="0" marL="0">
              <a:spcBef>
                <a:spcPts val="0"/>
              </a:spcBef>
              <a:buNone/>
            </a:pPr>
            <a:r>
              <a:rPr sz="2400" lang="en-SG"/>
              <a:t>Science students should behave like scientists.</a:t>
            </a:r>
          </a:p>
        </p:txBody>
      </p:sp>
      <p:sp>
        <p:nvSpPr>
          <p:cNvPr id="137" name="Shape 137"/>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Why?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Why?</a:t>
            </a:r>
          </a:p>
        </p:txBody>
      </p:sp>
      <p:graphicFrame>
        <p:nvGraphicFramePr>
          <p:cNvPr id="143" name="Shape 143"/>
          <p:cNvGraphicFramePr/>
          <p:nvPr/>
        </p:nvGraphicFramePr>
        <p:xfrm>
          <a:off y="1042475" x="51200"/>
          <a:ext cy="3000000" cx="3000000"/>
        </p:xfrm>
        <a:graphic>
          <a:graphicData uri="http://schemas.openxmlformats.org/drawingml/2006/table">
            <a:tbl>
              <a:tblPr>
                <a:noFill/>
                <a:tableStyleId>{DFA1BF22-73D5-4518-9612-F072CA2B9600}</a:tableStyleId>
              </a:tblPr>
              <a:tblGrid>
                <a:gridCol w="4284825"/>
                <a:gridCol w="4818575"/>
              </a:tblGrid>
              <a:tr h="856200">
                <a:tc>
                  <a:txBody>
                    <a:bodyPr>
                      <a:noAutofit/>
                    </a:bodyPr>
                    <a:lstStyle/>
                    <a:p>
                      <a:pPr algn="ctr" rtl="0" lvl="0">
                        <a:spcBef>
                          <a:spcPts val="0"/>
                        </a:spcBef>
                        <a:buNone/>
                      </a:pPr>
                      <a:r>
                        <a:rPr b="1" sz="1800" lang="en-SG">
                          <a:solidFill>
                            <a:srgbClr val="FFFFFF"/>
                          </a:solidFill>
                        </a:rPr>
                        <a:t>Tracker</a:t>
                      </a:r>
                    </a:p>
                  </a:txBody>
                  <a:tcPr marR="91425" marB="91425" marT="91425" marL="91425">
                    <a:solidFill>
                      <a:srgbClr val="38761D"/>
                    </a:solidFill>
                  </a:tcPr>
                </a:tc>
                <a:tc>
                  <a:txBody>
                    <a:bodyPr>
                      <a:noAutofit/>
                    </a:bodyPr>
                    <a:lstStyle/>
                    <a:p>
                      <a:pPr algn="ctr" rtl="0">
                        <a:spcBef>
                          <a:spcPts val="0"/>
                        </a:spcBef>
                        <a:buNone/>
                      </a:pPr>
                      <a:r>
                        <a:rPr b="1" sz="1800" lang="en-SG">
                          <a:solidFill>
                            <a:srgbClr val="FFFFFF"/>
                          </a:solidFill>
                        </a:rPr>
                        <a:t>Data logger / </a:t>
                      </a:r>
                    </a:p>
                    <a:p>
                      <a:pPr algn="ctr" rtl="0" lvl="0">
                        <a:spcBef>
                          <a:spcPts val="0"/>
                        </a:spcBef>
                        <a:buNone/>
                      </a:pPr>
                      <a:r>
                        <a:rPr b="1" sz="1800" lang="en-SG">
                          <a:solidFill>
                            <a:srgbClr val="FFFFFF"/>
                          </a:solidFill>
                        </a:rPr>
                        <a:t>traditional experiment</a:t>
                      </a:r>
                    </a:p>
                  </a:txBody>
                  <a:tcPr marR="91425" marB="91425" marT="91425" marL="91425">
                    <a:solidFill>
                      <a:srgbClr val="38761D"/>
                    </a:solidFill>
                  </a:tcPr>
                </a:tc>
              </a:tr>
              <a:tr h="856200">
                <a:tc>
                  <a:txBody>
                    <a:bodyPr>
                      <a:noAutofit/>
                    </a:bodyPr>
                    <a:lstStyle/>
                    <a:p>
                      <a:pPr algn="ctr" rtl="0" lvl="0">
                        <a:spcBef>
                          <a:spcPts val="0"/>
                        </a:spcBef>
                        <a:buNone/>
                      </a:pPr>
                      <a:r>
                        <a:rPr sz="2400" lang="en-SG">
                          <a:solidFill>
                            <a:schemeClr val="dk1"/>
                          </a:solidFill>
                        </a:rPr>
                        <a:t>2-D motion; Non-rigid body</a:t>
                      </a:r>
                    </a:p>
                  </a:txBody>
                  <a:tcPr marR="91425" marB="91425" marT="91425" marL="91425"/>
                </a:tc>
                <a:tc>
                  <a:txBody>
                    <a:bodyPr>
                      <a:noAutofit/>
                    </a:bodyPr>
                    <a:lstStyle/>
                    <a:p>
                      <a:pPr algn="ctr" rtl="0" lvl="0">
                        <a:spcBef>
                          <a:spcPts val="0"/>
                        </a:spcBef>
                        <a:buNone/>
                      </a:pPr>
                      <a:r>
                        <a:rPr sz="2400" lang="en-SG">
                          <a:solidFill>
                            <a:schemeClr val="dk1"/>
                          </a:solidFill>
                        </a:rPr>
                        <a:t>1-D motion (2-D motion are extremely difficult to setup)</a:t>
                      </a:r>
                    </a:p>
                  </a:txBody>
                  <a:tcPr marR="91425" marB="91425" marT="91425" marL="91425"/>
                </a:tc>
              </a:tr>
              <a:tr h="534550">
                <a:tc>
                  <a:txBody>
                    <a:bodyPr>
                      <a:noAutofit/>
                    </a:bodyPr>
                    <a:lstStyle/>
                    <a:p>
                      <a:pPr algn="ctr" rtl="0">
                        <a:spcBef>
                          <a:spcPts val="0"/>
                        </a:spcBef>
                        <a:buNone/>
                      </a:pPr>
                      <a:r>
                        <a:rPr sz="2400" lang="en-SG">
                          <a:solidFill>
                            <a:schemeClr val="dk1"/>
                          </a:solidFill>
                        </a:rPr>
                        <a:t>Shorter setup time</a:t>
                      </a:r>
                    </a:p>
                  </a:txBody>
                  <a:tcPr marR="91425" marB="91425" marT="91425" marL="91425"/>
                </a:tc>
                <a:tc>
                  <a:txBody>
                    <a:bodyPr>
                      <a:noAutofit/>
                    </a:bodyPr>
                    <a:lstStyle/>
                    <a:p>
                      <a:pPr algn="ctr" rtl="0">
                        <a:spcBef>
                          <a:spcPts val="0"/>
                        </a:spcBef>
                        <a:buNone/>
                      </a:pPr>
                      <a:r>
                        <a:rPr sz="2400" lang="en-SG">
                          <a:solidFill>
                            <a:schemeClr val="dk1"/>
                          </a:solidFill>
                        </a:rPr>
                        <a:t>Longer setup time</a:t>
                      </a:r>
                    </a:p>
                  </a:txBody>
                  <a:tcPr marR="91425" marB="91425" marT="91425" marL="91425"/>
                </a:tc>
              </a:tr>
              <a:tr h="856200">
                <a:tc>
                  <a:txBody>
                    <a:bodyPr>
                      <a:noAutofit/>
                    </a:bodyPr>
                    <a:lstStyle/>
                    <a:p>
                      <a:pPr algn="ctr" rtl="0">
                        <a:spcBef>
                          <a:spcPts val="0"/>
                        </a:spcBef>
                        <a:buNone/>
                      </a:pPr>
                      <a:r>
                        <a:rPr sz="2400" lang="en-SG">
                          <a:solidFill>
                            <a:schemeClr val="dk1"/>
                          </a:solidFill>
                        </a:rPr>
                        <a:t>Same software &amp; video can be used for several topics</a:t>
                      </a:r>
                    </a:p>
                  </a:txBody>
                  <a:tcPr marR="91425" marB="91425" marT="91425" marL="91425"/>
                </a:tc>
                <a:tc>
                  <a:txBody>
                    <a:bodyPr>
                      <a:noAutofit/>
                    </a:bodyPr>
                    <a:lstStyle/>
                    <a:p>
                      <a:pPr algn="ctr" rtl="0">
                        <a:spcBef>
                          <a:spcPts val="0"/>
                        </a:spcBef>
                        <a:buNone/>
                      </a:pPr>
                      <a:r>
                        <a:rPr sz="2400" lang="en-SG">
                          <a:solidFill>
                            <a:schemeClr val="dk1"/>
                          </a:solidFill>
                        </a:rPr>
                        <a:t>Every experiment is designed for a single learning objective</a:t>
                      </a:r>
                    </a:p>
                  </a:txBody>
                  <a:tcPr marR="91425" marB="91425" marT="91425" marL="91425"/>
                </a:tc>
              </a:tr>
              <a:tr h="534550">
                <a:tc>
                  <a:txBody>
                    <a:bodyPr>
                      <a:noAutofit/>
                    </a:bodyPr>
                    <a:lstStyle/>
                    <a:p>
                      <a:pPr algn="ctr" rtl="0">
                        <a:spcBef>
                          <a:spcPts val="0"/>
                        </a:spcBef>
                        <a:buNone/>
                      </a:pPr>
                      <a:r>
                        <a:rPr sz="2400" lang="en-SG">
                          <a:solidFill>
                            <a:schemeClr val="dk1"/>
                          </a:solidFill>
                        </a:rPr>
                        <a:t>Differentiation is easy</a:t>
                      </a:r>
                    </a:p>
                  </a:txBody>
                  <a:tcPr marR="91425" marB="91425" marT="91425" marL="91425"/>
                </a:tc>
                <a:tc>
                  <a:txBody>
                    <a:bodyPr>
                      <a:noAutofit/>
                    </a:bodyPr>
                    <a:lstStyle/>
                    <a:p>
                      <a:pPr algn="ctr" rtl="0">
                        <a:spcBef>
                          <a:spcPts val="0"/>
                        </a:spcBef>
                        <a:buNone/>
                      </a:pPr>
                      <a:r>
                        <a:rPr sz="2400" lang="en-SG">
                          <a:solidFill>
                            <a:schemeClr val="dk1"/>
                          </a:solidFill>
                        </a:rPr>
                        <a:t>Differentiation is difficult</a:t>
                      </a:r>
                    </a:p>
                  </a:txBody>
                  <a:tcPr marR="91425" marB="91425" marT="91425" marL="91425"/>
                </a:tc>
              </a:tr>
              <a:tr h="856200">
                <a:tc>
                  <a:txBody>
                    <a:bodyPr>
                      <a:noAutofit/>
                    </a:bodyPr>
                    <a:lstStyle/>
                    <a:p>
                      <a:pPr algn="ctr" rtl="0">
                        <a:spcBef>
                          <a:spcPts val="0"/>
                        </a:spcBef>
                        <a:buNone/>
                      </a:pPr>
                      <a:r>
                        <a:rPr sz="2400" lang="en-SG">
                          <a:solidFill>
                            <a:schemeClr val="dk1"/>
                          </a:solidFill>
                        </a:rPr>
                        <a:t>high speed camera allow very short duration motion</a:t>
                      </a:r>
                    </a:p>
                  </a:txBody>
                  <a:tcPr marR="91425" marB="91425" marT="91425" marL="91425"/>
                </a:tc>
                <a:tc>
                  <a:txBody>
                    <a:bodyPr>
                      <a:noAutofit/>
                    </a:bodyPr>
                    <a:lstStyle/>
                    <a:p>
                      <a:pPr algn="ctr" rtl="0">
                        <a:spcBef>
                          <a:spcPts val="0"/>
                        </a:spcBef>
                        <a:buNone/>
                      </a:pPr>
                      <a:r>
                        <a:rPr sz="2400" lang="en-SG">
                          <a:solidFill>
                            <a:schemeClr val="dk1"/>
                          </a:solidFill>
                        </a:rPr>
                        <a:t>Motion has to be long enough for negligible human reaction time </a:t>
                      </a:r>
                    </a:p>
                  </a:txBody>
                  <a:tcPr marR="91425" marB="91425" marT="91425" marL="91425"/>
                </a:tc>
              </a:tr>
              <a:tr h="1177825">
                <a:tc>
                  <a:txBody>
                    <a:bodyPr>
                      <a:noAutofit/>
                    </a:bodyPr>
                    <a:lstStyle/>
                    <a:p>
                      <a:pPr algn="ctr" rtl="0">
                        <a:spcBef>
                          <a:spcPts val="0"/>
                        </a:spcBef>
                        <a:buNone/>
                      </a:pPr>
                      <a:r>
                        <a:rPr sz="2400" lang="en-SG">
                          <a:solidFill>
                            <a:schemeClr val="dk1"/>
                          </a:solidFill>
                        </a:rPr>
                        <a:t>Free; students can conduct individual research even beyond the classroom</a:t>
                      </a:r>
                    </a:p>
                  </a:txBody>
                  <a:tcPr marR="91425" marB="91425" marT="91425" marL="91425"/>
                </a:tc>
                <a:tc>
                  <a:txBody>
                    <a:bodyPr>
                      <a:noAutofit/>
                    </a:bodyPr>
                    <a:lstStyle/>
                    <a:p>
                      <a:pPr algn="ctr" rtl="0">
                        <a:spcBef>
                          <a:spcPts val="0"/>
                        </a:spcBef>
                        <a:buNone/>
                      </a:pPr>
                      <a:r>
                        <a:rPr sz="2400" lang="en-SG">
                          <a:solidFill>
                            <a:schemeClr val="dk1"/>
                          </a:solidFill>
                        </a:rPr>
                        <a:t> Data logger are expensive and students have to share the sensors within classroom</a:t>
                      </a:r>
                    </a:p>
                  </a:txBody>
                  <a:tcPr marR="91425" marB="91425" marT="91425" marL="91425"/>
                </a:tc>
              </a:tr>
            </a:tbl>
          </a:graphicData>
        </a:graphic>
      </p:graphicFrame>
      <p:sp>
        <p:nvSpPr>
          <p:cNvPr id="144" name="Shape 144"/>
          <p:cNvSpPr txBox="1"/>
          <p:nvPr>
            <p:ph idx="1" type="body"/>
          </p:nvPr>
        </p:nvSpPr>
        <p:spPr>
          <a:xfrm>
            <a:off y="58200" x="1764900"/>
            <a:ext cy="900599" cx="5957100"/>
          </a:xfrm>
          <a:prstGeom prst="rect">
            <a:avLst/>
          </a:prstGeom>
        </p:spPr>
        <p:txBody>
          <a:bodyPr bIns="91425" rIns="91425" lIns="91425" tIns="91425" anchor="t" anchorCtr="0">
            <a:noAutofit/>
          </a:bodyPr>
          <a:lstStyle/>
          <a:p>
            <a:pPr algn="ctr" rtl="0" lvl="0" indent="0" marL="0">
              <a:spcBef>
                <a:spcPts val="0"/>
              </a:spcBef>
              <a:buNone/>
            </a:pPr>
            <a:r>
              <a:rPr sz="2400" lang="en-SG"/>
              <a:t>Tracker empower students to investigate motions they observe in real world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idx="1" type="body"/>
          </p:nvPr>
        </p:nvSpPr>
        <p:spPr>
          <a:xfrm>
            <a:off y="838800" x="0"/>
            <a:ext cy="4593300" cx="9144000"/>
          </a:xfrm>
          <a:prstGeom prst="rect">
            <a:avLst/>
          </a:prstGeom>
        </p:spPr>
        <p:txBody>
          <a:bodyPr bIns="91425" rIns="91425" lIns="91425" tIns="91425" anchor="t" anchorCtr="0">
            <a:noAutofit/>
          </a:bodyPr>
          <a:lstStyle/>
          <a:p>
            <a:pPr rtl="0" indent="0" marL="0">
              <a:spcBef>
                <a:spcPts val="0"/>
              </a:spcBef>
              <a:buNone/>
            </a:pPr>
            <a:r>
              <a:rPr sz="2400" lang="en-SG">
                <a:solidFill>
                  <a:schemeClr val="dk1"/>
                </a:solidFill>
              </a:rPr>
              <a:t>1. Flip videos provided prior to lesson for students to watch before lesson.</a:t>
            </a:r>
          </a:p>
          <a:p>
            <a:pPr rtl="0" indent="0" marL="203200">
              <a:spcBef>
                <a:spcPts val="0"/>
              </a:spcBef>
              <a:buNone/>
            </a:pPr>
            <a:r>
              <a:t/>
            </a:r>
            <a:endParaRPr sz="2400">
              <a:solidFill>
                <a:schemeClr val="dk1"/>
              </a:solidFill>
            </a:endParaRPr>
          </a:p>
          <a:p>
            <a:pPr rtl="0" indent="0" marL="203200">
              <a:spcBef>
                <a:spcPts val="0"/>
              </a:spcBef>
              <a:buNone/>
            </a:pPr>
            <a:r>
              <a:rPr sz="2400" lang="en-SG">
                <a:solidFill>
                  <a:schemeClr val="dk1"/>
                </a:solidFill>
              </a:rPr>
              <a:t>a. How to install tracker </a:t>
            </a:r>
          </a:p>
          <a:p>
            <a:pPr rtl="0" lvl="0" marL="203200">
              <a:spcBef>
                <a:spcPts val="0"/>
              </a:spcBef>
              <a:buNone/>
            </a:pPr>
            <a:r>
              <a:t/>
            </a:r>
            <a:endParaRPr sz="2400">
              <a:solidFill>
                <a:schemeClr val="dk1"/>
              </a:solidFill>
            </a:endParaRPr>
          </a:p>
          <a:p>
            <a:pPr rtl="0" lvl="0" marL="203200">
              <a:spcBef>
                <a:spcPts val="0"/>
              </a:spcBef>
              <a:buClr>
                <a:schemeClr val="dk1"/>
              </a:buClr>
              <a:buSzPct val="45833"/>
              <a:buFont typeface="Arial"/>
              <a:buNone/>
            </a:pPr>
            <a:r>
              <a:rPr sz="2400" lang="en-SG">
                <a:solidFill>
                  <a:schemeClr val="dk1"/>
                </a:solidFill>
              </a:rPr>
              <a:t>b. how to generate the s-t, v-t and a-t graphs of a cart with hard push is given (approximately constant speed).</a:t>
            </a:r>
          </a:p>
          <a:p>
            <a:pPr rtl="0" indent="0" marL="203200">
              <a:spcBef>
                <a:spcPts val="0"/>
              </a:spcBef>
              <a:buNone/>
            </a:pPr>
            <a:r>
              <a:t/>
            </a:r>
            <a:endParaRPr sz="2400">
              <a:solidFill>
                <a:schemeClr val="dk1"/>
              </a:solidFill>
            </a:endParaRPr>
          </a:p>
          <a:p>
            <a:pPr rtl="0" indent="0" marL="203200">
              <a:spcBef>
                <a:spcPts val="0"/>
              </a:spcBef>
              <a:buNone/>
            </a:pPr>
            <a:r>
              <a:rPr sz="2400" lang="en-SG">
                <a:solidFill>
                  <a:schemeClr val="dk1"/>
                </a:solidFill>
              </a:rPr>
              <a:t>c. how to analyse the graphs by finding gradient and area</a:t>
            </a:r>
          </a:p>
          <a:p>
            <a:pPr rtl="0" lvl="0" indent="457200" marL="0">
              <a:spcBef>
                <a:spcPts val="0"/>
              </a:spcBef>
              <a:buClr>
                <a:schemeClr val="dk1"/>
              </a:buClr>
              <a:buSzPct val="45833"/>
              <a:buFont typeface="Arial"/>
              <a:buNone/>
            </a:pPr>
            <a:r>
              <a:rPr u="sng" sz="2400" lang="en-SG">
                <a:solidFill>
                  <a:schemeClr val="hlink"/>
                </a:solidFill>
                <a:hlinkClick r:id="rId3"/>
              </a:rPr>
              <a:t>https://www.youtube.com/watch?v=H_zrkl16BNs</a:t>
            </a:r>
          </a:p>
          <a:p>
            <a:pPr rtl="0" lvl="0" indent="457200" marL="0">
              <a:spcBef>
                <a:spcPts val="0"/>
              </a:spcBef>
              <a:buClr>
                <a:schemeClr val="dk1"/>
              </a:buClr>
              <a:buSzPct val="45833"/>
              <a:buFont typeface="Arial"/>
              <a:buNone/>
            </a:pPr>
            <a:r>
              <a:rPr u="sng" sz="2400" lang="en-SG">
                <a:solidFill>
                  <a:schemeClr val="hlink"/>
                </a:solidFill>
                <a:hlinkClick r:id="rId4"/>
              </a:rPr>
              <a:t>https://www.youtube.com/watch?v=7_TgOSMqRQs</a:t>
            </a:r>
          </a:p>
          <a:p>
            <a:pPr rtl="0">
              <a:spcBef>
                <a:spcPts val="0"/>
              </a:spcBef>
              <a:buNone/>
            </a:pPr>
            <a:r>
              <a:rPr sz="2400" lang="en-SG"/>
              <a:t>Prior knowledge: The displacement-time, velocity-time and acceleration-time graph was already explained in prior lesson.</a:t>
            </a:r>
          </a:p>
          <a:p>
            <a:pPr rtl="0">
              <a:spcBef>
                <a:spcPts val="0"/>
              </a:spcBef>
              <a:buNone/>
            </a:pPr>
            <a:r>
              <a:t/>
            </a:r>
            <a:endParaRPr sz="2400"/>
          </a:p>
          <a:p>
            <a:pPr rtl="0" lvl="0" indent="0" marL="0">
              <a:spcBef>
                <a:spcPts val="0"/>
              </a:spcBef>
              <a:buNone/>
            </a:pPr>
            <a:r>
              <a:t/>
            </a:r>
            <a:endParaRPr sz="2400"/>
          </a:p>
        </p:txBody>
      </p:sp>
      <p:sp>
        <p:nvSpPr>
          <p:cNvPr id="150" name="Shape 150"/>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idx="1" type="body"/>
          </p:nvPr>
        </p:nvSpPr>
        <p:spPr>
          <a:xfrm>
            <a:off y="784825" x="381000"/>
            <a:ext cy="900599" cx="8381999"/>
          </a:xfrm>
          <a:prstGeom prst="rect">
            <a:avLst/>
          </a:prstGeom>
        </p:spPr>
        <p:txBody>
          <a:bodyPr bIns="91425" rIns="91425" lIns="91425" tIns="91425" anchor="t" anchorCtr="0">
            <a:noAutofit/>
          </a:bodyPr>
          <a:lstStyle/>
          <a:p>
            <a:pPr algn="l" rtl="0" indent="0" marL="0">
              <a:spcBef>
                <a:spcPts val="0"/>
              </a:spcBef>
              <a:buNone/>
            </a:pPr>
            <a:r>
              <a:rPr sz="1800" lang="en-SG"/>
              <a:t>2. The students were then given a set of video to analyse in groups. They will discuss and each group will present and critic on the other group presentations.</a:t>
            </a:r>
          </a:p>
          <a:p>
            <a:pPr algn="ctr" indent="0" marL="0">
              <a:spcBef>
                <a:spcPts val="0"/>
              </a:spcBef>
              <a:buNone/>
            </a:pPr>
            <a:r>
              <a:t/>
            </a:r>
            <a:endParaRPr sz="1800"/>
          </a:p>
        </p:txBody>
      </p:sp>
      <p:pic>
        <p:nvPicPr>
          <p:cNvPr id="156" name="Shape 156"/>
          <p:cNvPicPr preferRelativeResize="0"/>
          <p:nvPr/>
        </p:nvPicPr>
        <p:blipFill>
          <a:blip r:embed="rId3">
            <a:alphaModFix/>
          </a:blip>
          <a:stretch>
            <a:fillRect/>
          </a:stretch>
        </p:blipFill>
        <p:spPr>
          <a:xfrm>
            <a:off y="2305150" x="0"/>
            <a:ext cy="4505474" cx="2714174"/>
          </a:xfrm>
          <a:prstGeom prst="rect">
            <a:avLst/>
          </a:prstGeom>
          <a:noFill/>
          <a:ln>
            <a:noFill/>
          </a:ln>
        </p:spPr>
      </p:pic>
      <p:pic>
        <p:nvPicPr>
          <p:cNvPr id="157" name="Shape 157"/>
          <p:cNvPicPr preferRelativeResize="0"/>
          <p:nvPr/>
        </p:nvPicPr>
        <p:blipFill>
          <a:blip r:embed="rId4">
            <a:alphaModFix/>
          </a:blip>
          <a:stretch>
            <a:fillRect/>
          </a:stretch>
        </p:blipFill>
        <p:spPr>
          <a:xfrm>
            <a:off y="2359075" x="2871384"/>
            <a:ext cy="4505475" cx="2788790"/>
          </a:xfrm>
          <a:prstGeom prst="rect">
            <a:avLst/>
          </a:prstGeom>
          <a:noFill/>
          <a:ln>
            <a:noFill/>
          </a:ln>
        </p:spPr>
      </p:pic>
      <p:pic>
        <p:nvPicPr>
          <p:cNvPr id="158" name="Shape 158"/>
          <p:cNvPicPr preferRelativeResize="0"/>
          <p:nvPr/>
        </p:nvPicPr>
        <p:blipFill>
          <a:blip r:embed="rId5">
            <a:alphaModFix/>
          </a:blip>
          <a:stretch>
            <a:fillRect/>
          </a:stretch>
        </p:blipFill>
        <p:spPr>
          <a:xfrm>
            <a:off y="2359075" x="5750775"/>
            <a:ext cy="4451550" cx="3409424"/>
          </a:xfrm>
          <a:prstGeom prst="rect">
            <a:avLst/>
          </a:prstGeom>
          <a:noFill/>
          <a:ln>
            <a:noFill/>
          </a:ln>
        </p:spPr>
      </p:pic>
      <p:sp>
        <p:nvSpPr>
          <p:cNvPr id="159" name="Shape 159"/>
          <p:cNvSpPr txBox="1"/>
          <p:nvPr/>
        </p:nvSpPr>
        <p:spPr>
          <a:xfrm>
            <a:off y="1685425" x="687975"/>
            <a:ext cy="722399" cx="2026200"/>
          </a:xfrm>
          <a:prstGeom prst="rect">
            <a:avLst/>
          </a:prstGeom>
          <a:noFill/>
          <a:ln>
            <a:noFill/>
          </a:ln>
        </p:spPr>
        <p:txBody>
          <a:bodyPr bIns="91425" rIns="91425" lIns="91425" tIns="91425" anchor="t" anchorCtr="0">
            <a:noAutofit/>
          </a:bodyPr>
          <a:lstStyle/>
          <a:p>
            <a:pPr algn="ctr" rtl="0" lvl="0">
              <a:spcBef>
                <a:spcPts val="0"/>
              </a:spcBef>
              <a:buNone/>
            </a:pPr>
            <a:r>
              <a:rPr b="1" sz="1200" lang="en-SG"/>
              <a:t>Cart with gentle push (Slowing down at constant acceleration)</a:t>
            </a:r>
          </a:p>
        </p:txBody>
      </p:sp>
      <p:sp>
        <p:nvSpPr>
          <p:cNvPr id="160" name="Shape 160"/>
          <p:cNvSpPr txBox="1"/>
          <p:nvPr/>
        </p:nvSpPr>
        <p:spPr>
          <a:xfrm>
            <a:off y="1685425" x="3327362"/>
            <a:ext cy="722399" cx="2026200"/>
          </a:xfrm>
          <a:prstGeom prst="rect">
            <a:avLst/>
          </a:prstGeom>
          <a:noFill/>
          <a:ln>
            <a:noFill/>
          </a:ln>
        </p:spPr>
        <p:txBody>
          <a:bodyPr bIns="91425" rIns="91425" lIns="91425" tIns="91425" anchor="t" anchorCtr="0">
            <a:noAutofit/>
          </a:bodyPr>
          <a:lstStyle/>
          <a:p>
            <a:pPr algn="ctr" rtl="0" lvl="0">
              <a:spcBef>
                <a:spcPts val="0"/>
              </a:spcBef>
              <a:buNone/>
            </a:pPr>
            <a:r>
              <a:rPr b="1" sz="1200" lang="en-SG"/>
              <a:t>Cart on slope (Speeding up at constant acceleration)</a:t>
            </a:r>
          </a:p>
        </p:txBody>
      </p:sp>
      <p:sp>
        <p:nvSpPr>
          <p:cNvPr id="161" name="Shape 161"/>
          <p:cNvSpPr txBox="1"/>
          <p:nvPr/>
        </p:nvSpPr>
        <p:spPr>
          <a:xfrm>
            <a:off y="1685425" x="6180300"/>
            <a:ext cy="722399" cx="2026200"/>
          </a:xfrm>
          <a:prstGeom prst="rect">
            <a:avLst/>
          </a:prstGeom>
          <a:noFill/>
          <a:ln>
            <a:noFill/>
          </a:ln>
        </p:spPr>
        <p:txBody>
          <a:bodyPr bIns="91425" rIns="91425" lIns="91425" tIns="91425" anchor="t" anchorCtr="0">
            <a:noAutofit/>
          </a:bodyPr>
          <a:lstStyle/>
          <a:p>
            <a:pPr algn="ctr" rtl="0">
              <a:spcBef>
                <a:spcPts val="0"/>
              </a:spcBef>
              <a:buNone/>
            </a:pPr>
            <a:r>
              <a:rPr b="1" sz="1200" lang="en-SG"/>
              <a:t>Bouncing Ball </a:t>
            </a:r>
          </a:p>
          <a:p>
            <a:pPr algn="ctr" rtl="0" lvl="0">
              <a:spcBef>
                <a:spcPts val="0"/>
              </a:spcBef>
              <a:buNone/>
            </a:pPr>
            <a:r>
              <a:rPr b="1" sz="1200" lang="en-SG"/>
              <a:t>(Motion divided into phase)</a:t>
            </a:r>
          </a:p>
        </p:txBody>
      </p:sp>
      <p:sp>
        <p:nvSpPr>
          <p:cNvPr id="162" name="Shape 162"/>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idx="1" type="body"/>
          </p:nvPr>
        </p:nvSpPr>
        <p:spPr>
          <a:xfrm>
            <a:off y="825275" x="105300"/>
            <a:ext cy="6032700" cx="9038700"/>
          </a:xfrm>
          <a:prstGeom prst="rect">
            <a:avLst/>
          </a:prstGeom>
        </p:spPr>
        <p:txBody>
          <a:bodyPr bIns="91425" rIns="91425" lIns="91425" tIns="91425" anchor="t" anchorCtr="0">
            <a:noAutofit/>
          </a:bodyPr>
          <a:lstStyle/>
          <a:p>
            <a:pPr algn="l" rtl="0" indent="0" marL="0">
              <a:spcBef>
                <a:spcPts val="0"/>
              </a:spcBef>
              <a:buNone/>
            </a:pPr>
            <a:r>
              <a:rPr sz="2400" lang="en-SG"/>
              <a:t>4. Students given 1 track and several marbles and balls and were told to </a:t>
            </a:r>
          </a:p>
          <a:p>
            <a:pPr rtl="0" lvl="0" indent="457200" marL="0">
              <a:spcBef>
                <a:spcPts val="0"/>
              </a:spcBef>
              <a:buClr>
                <a:schemeClr val="dk1"/>
              </a:buClr>
              <a:buSzPct val="45833"/>
              <a:buFont typeface="Arial"/>
              <a:buNone/>
            </a:pPr>
            <a:r>
              <a:rPr sz="2400" lang="en-SG">
                <a:solidFill>
                  <a:schemeClr val="dk1"/>
                </a:solidFill>
              </a:rPr>
              <a:t>a. Define a problem</a:t>
            </a:r>
          </a:p>
          <a:p>
            <a:pPr rtl="0" lvl="0" indent="457200" marL="0">
              <a:spcBef>
                <a:spcPts val="0"/>
              </a:spcBef>
              <a:buClr>
                <a:schemeClr val="dk1"/>
              </a:buClr>
              <a:buSzPct val="45833"/>
              <a:buFont typeface="Arial"/>
              <a:buNone/>
            </a:pPr>
            <a:r>
              <a:rPr sz="2400" lang="en-SG">
                <a:solidFill>
                  <a:schemeClr val="dk1"/>
                </a:solidFill>
              </a:rPr>
              <a:t>b. Plan out an investigation</a:t>
            </a:r>
          </a:p>
          <a:p>
            <a:pPr rtl="0" lvl="0" indent="457200" marL="0">
              <a:spcBef>
                <a:spcPts val="0"/>
              </a:spcBef>
              <a:buClr>
                <a:schemeClr val="dk1"/>
              </a:buClr>
              <a:buSzPct val="45833"/>
              <a:buFont typeface="Arial"/>
              <a:buNone/>
            </a:pPr>
            <a:r>
              <a:rPr sz="2400" lang="en-SG">
                <a:solidFill>
                  <a:schemeClr val="dk1"/>
                </a:solidFill>
              </a:rPr>
              <a:t>c. Analyse and interpret the data</a:t>
            </a:r>
          </a:p>
          <a:p>
            <a:pPr rtl="0" lvl="0" indent="457200" marL="0">
              <a:spcBef>
                <a:spcPts val="0"/>
              </a:spcBef>
              <a:buNone/>
            </a:pPr>
            <a:r>
              <a:rPr sz="2400" lang="en-SG">
                <a:solidFill>
                  <a:schemeClr val="dk1"/>
                </a:solidFill>
              </a:rPr>
              <a:t>d. Construct explanations</a:t>
            </a:r>
          </a:p>
          <a:p>
            <a:pPr rtl="0" lvl="0" indent="0" marL="0">
              <a:spcBef>
                <a:spcPts val="0"/>
              </a:spcBef>
              <a:buNone/>
            </a:pPr>
            <a:r>
              <a:t/>
            </a:r>
            <a:endParaRPr sz="2400">
              <a:solidFill>
                <a:schemeClr val="dk1"/>
              </a:solidFill>
            </a:endParaRPr>
          </a:p>
          <a:p>
            <a:pPr rtl="0" lvl="0" indent="457200" marL="0">
              <a:spcBef>
                <a:spcPts val="0"/>
              </a:spcBef>
              <a:buNone/>
            </a:pPr>
            <a:r>
              <a:rPr sz="2400" lang="en-SG">
                <a:solidFill>
                  <a:schemeClr val="dk1"/>
                </a:solidFill>
              </a:rPr>
              <a:t>Some investigations include:</a:t>
            </a:r>
          </a:p>
          <a:p>
            <a:pPr rtl="0" lvl="0" indent="457200" marL="0">
              <a:spcBef>
                <a:spcPts val="0"/>
              </a:spcBef>
              <a:buNone/>
            </a:pPr>
            <a:r>
              <a:rPr sz="2400" lang="en-SG">
                <a:solidFill>
                  <a:schemeClr val="dk1"/>
                </a:solidFill>
              </a:rPr>
              <a:t>• Marble rolling up and down a ramp </a:t>
            </a:r>
          </a:p>
          <a:p>
            <a:pPr rtl="0" lvl="0" indent="457200" marL="0">
              <a:spcBef>
                <a:spcPts val="0"/>
              </a:spcBef>
              <a:buNone/>
            </a:pPr>
            <a:r>
              <a:rPr sz="2400" lang="en-SG">
                <a:solidFill>
                  <a:schemeClr val="dk1"/>
                </a:solidFill>
              </a:rPr>
              <a:t>• Bouncing Marble (even bouncing down the stairs or on a slope)</a:t>
            </a:r>
          </a:p>
          <a:p>
            <a:pPr rtl="0" lvl="0" indent="457200" marL="0">
              <a:spcBef>
                <a:spcPts val="0"/>
              </a:spcBef>
              <a:buNone/>
            </a:pPr>
            <a:r>
              <a:rPr sz="2400" lang="en-SG">
                <a:solidFill>
                  <a:schemeClr val="dk1"/>
                </a:solidFill>
              </a:rPr>
              <a:t>• Flying Marble colliding with wall</a:t>
            </a:r>
          </a:p>
          <a:p>
            <a:pPr rtl="0" lvl="0" indent="457200" marL="0">
              <a:spcBef>
                <a:spcPts val="0"/>
              </a:spcBef>
              <a:buClr>
                <a:schemeClr val="dk1"/>
              </a:buClr>
              <a:buSzPct val="45833"/>
              <a:buFont typeface="Arial"/>
              <a:buNone/>
            </a:pPr>
            <a:r>
              <a:rPr sz="2400" lang="en-SG">
                <a:solidFill>
                  <a:schemeClr val="dk1"/>
                </a:solidFill>
              </a:rPr>
              <a:t>• Colliding Marble</a:t>
            </a:r>
          </a:p>
          <a:p>
            <a:pPr algn="l" rtl="0" lvl="0" indent="0" marL="0">
              <a:spcBef>
                <a:spcPts val="0"/>
              </a:spcBef>
              <a:buNone/>
            </a:pPr>
            <a:r>
              <a:t/>
            </a:r>
            <a:endParaRPr sz="2400"/>
          </a:p>
          <a:p>
            <a:pPr algn="ctr" rtl="0" lvl="0" indent="0" marL="0">
              <a:spcBef>
                <a:spcPts val="0"/>
              </a:spcBef>
              <a:buNone/>
            </a:pPr>
            <a:r>
              <a:t/>
            </a:r>
            <a:endParaRPr sz="2400"/>
          </a:p>
        </p:txBody>
      </p:sp>
      <p:sp>
        <p:nvSpPr>
          <p:cNvPr id="168" name="Shape 168"/>
          <p:cNvSpPr txBox="1"/>
          <p:nvPr>
            <p:ph type="title"/>
          </p:nvPr>
        </p:nvSpPr>
        <p:spPr>
          <a:xfrm>
            <a:off y="58200" x="105300"/>
            <a:ext cy="900599" cx="1802399"/>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SzPct val="25000"/>
              <a:buNone/>
            </a:pPr>
            <a:r>
              <a:rPr sz="4400" lang="en-SG">
                <a:solidFill>
                  <a:srgbClr val="009900"/>
                </a:solidFill>
                <a:latin typeface="Calibri"/>
                <a:ea typeface="Calibri"/>
                <a:cs typeface="Calibri"/>
                <a:sym typeface="Calibri"/>
              </a:rPr>
              <a:t>How?</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