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86" r:id="rId3"/>
    <p:sldId id="284" r:id="rId4"/>
    <p:sldId id="290" r:id="rId5"/>
    <p:sldId id="287" r:id="rId6"/>
    <p:sldId id="288" r:id="rId7"/>
    <p:sldId id="289" r:id="rId8"/>
    <p:sldId id="285" r:id="rId9"/>
    <p:sldId id="270" r:id="rId10"/>
  </p:sldIdLst>
  <p:sldSz cx="9144000" cy="6858000" type="screen4x3"/>
  <p:notesSz cx="6797675" cy="99266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E28558-397C-49F1-A41E-EEF50C1D2FB6}">
  <a:tblStyle styleId="{58E28558-397C-49F1-A41E-EEF50C1D2FB6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928B906-70E0-49C4-9AE0-E79D269A35DC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1" autoAdjust="0"/>
    <p:restoredTop sz="71920" autoAdjust="0"/>
  </p:normalViewPr>
  <p:slideViewPr>
    <p:cSldViewPr>
      <p:cViewPr>
        <p:scale>
          <a:sx n="60" d="100"/>
          <a:sy n="60" d="100"/>
        </p:scale>
        <p:origin x="-142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LEE_Tat_Leong@moe.gov.sg" TargetMode="External"/><Relationship Id="rId2" Type="http://schemas.openxmlformats.org/officeDocument/2006/relationships/hyperlink" Target="mailto:TzeKwang.LEONG@rgs.edu.sg" TargetMode="External"/><Relationship Id="rId1" Type="http://schemas.openxmlformats.org/officeDocument/2006/relationships/hyperlink" Target="mailto:Lawrence_wee@moe.gov.sg" TargetMode="Externa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intranet.moe.gov.sg/itb/Pages/soeschool/ACT_Update_for_School_Purchased_Software.pdf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iwant2study.org/lookangejss/02_newtonianmechanics_6circle/trz/CM_Breaklookang.trz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iwant2study.org/lookangejss/02_newtonianmechanics_8oscillations/trz/pendulumcollisionwithflyingobject302_26_pohhuiyinaomi2model.trz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LEE_Tat_Leong@moe.gov.sg" TargetMode="External"/><Relationship Id="rId2" Type="http://schemas.openxmlformats.org/officeDocument/2006/relationships/hyperlink" Target="mailto:TzeKwang.LEONG@rgs.edu.sg" TargetMode="External"/><Relationship Id="rId1" Type="http://schemas.openxmlformats.org/officeDocument/2006/relationships/hyperlink" Target="mailto:Lawrence_wee@moe.gov.sg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://intranet.moe.gov.sg/itb/Pages/soeschool/ACT_Update_for_School_Purchased_Software.pdf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iwant2study.org/lookangejss/02_newtonianmechanics_6circle/trz/CM_Breaklookang.trz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iwant2study.org/lookangejss/02_newtonianmechanics_8oscillations/trz/pendulumcollisionwithflyingobject302_26_pohhuiyinaomi2model.trz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0D219-7C83-4C56-88D4-A77448E141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C3433A4C-EA68-4ECF-A8C4-D58546DA3F37}">
      <dgm:prSet/>
      <dgm:spPr/>
      <dgm:t>
        <a:bodyPr/>
        <a:lstStyle/>
        <a:p>
          <a:pPr rtl="0"/>
          <a:r>
            <a:rPr lang="en-SG" b="1" i="0" baseline="0" dirty="0" smtClean="0"/>
            <a:t>Becoming scientists through Video Analysis</a:t>
          </a:r>
        </a:p>
        <a:p>
          <a:pPr rtl="0"/>
          <a:r>
            <a:rPr lang="en-GB" b="1" i="0" baseline="0" dirty="0" smtClean="0">
              <a:hlinkClick xmlns:r="http://schemas.openxmlformats.org/officeDocument/2006/relationships" r:id="rId1"/>
            </a:rPr>
            <a:t>Lawrence_WEE@moe.gov.sg</a:t>
          </a:r>
          <a:r>
            <a:rPr lang="en-GB" b="1" i="0" baseline="0" dirty="0" smtClean="0"/>
            <a:t>  </a:t>
          </a:r>
        </a:p>
        <a:p>
          <a:pPr rtl="0"/>
          <a:r>
            <a:rPr lang="en-GB" b="1" i="0" baseline="0" dirty="0" smtClean="0">
              <a:hlinkClick xmlns:r="http://schemas.openxmlformats.org/officeDocument/2006/relationships" r:id="rId2"/>
            </a:rPr>
            <a:t>TzeKwang.LEONG@rgs.edu.sg</a:t>
          </a:r>
          <a:r>
            <a:rPr lang="en-GB" b="1" i="0" baseline="0" dirty="0" smtClean="0"/>
            <a:t> </a:t>
          </a:r>
        </a:p>
        <a:p>
          <a:pPr rtl="0"/>
          <a:r>
            <a:rPr lang="en-GB" b="1" i="0" baseline="0" dirty="0" smtClean="0">
              <a:hlinkClick xmlns:r="http://schemas.openxmlformats.org/officeDocument/2006/relationships" r:id="rId3"/>
            </a:rPr>
            <a:t>LEE_Tat_Leong@moe.gov.sg</a:t>
          </a:r>
          <a:r>
            <a:rPr lang="en-GB" b="1" i="0" baseline="0" dirty="0" smtClean="0"/>
            <a:t> </a:t>
          </a:r>
          <a:endParaRPr lang="en-SG" dirty="0"/>
        </a:p>
      </dgm:t>
    </dgm:pt>
    <dgm:pt modelId="{1E404F96-8EC0-471A-8D6A-94CE5DEB9C98}" type="parTrans" cxnId="{BB08FCB5-21BD-4D26-A042-993196F76839}">
      <dgm:prSet/>
      <dgm:spPr/>
      <dgm:t>
        <a:bodyPr/>
        <a:lstStyle/>
        <a:p>
          <a:endParaRPr lang="en-SG"/>
        </a:p>
      </dgm:t>
    </dgm:pt>
    <dgm:pt modelId="{6B68C0DB-9567-4973-B267-BD228A073DA8}" type="sibTrans" cxnId="{BB08FCB5-21BD-4D26-A042-993196F76839}">
      <dgm:prSet/>
      <dgm:spPr/>
      <dgm:t>
        <a:bodyPr/>
        <a:lstStyle/>
        <a:p>
          <a:endParaRPr lang="en-SG"/>
        </a:p>
      </dgm:t>
    </dgm:pt>
    <dgm:pt modelId="{5791053A-B952-421D-AE48-371302E4ACCF}" type="pres">
      <dgm:prSet presAssocID="{54B0D219-7C83-4C56-88D4-A77448E141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80C8F2-9EEF-4E5E-99F4-27F77928D928}" type="pres">
      <dgm:prSet presAssocID="{C3433A4C-EA68-4ECF-A8C4-D58546DA3F37}" presName="parentText" presStyleLbl="node1" presStyleIdx="0" presStyleCnt="1" custLinFactY="-177462" custLinFactNeighborX="-43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D7D0CCB-BD5F-4EA5-A1ED-3986069F2DFF}" type="presOf" srcId="{54B0D219-7C83-4C56-88D4-A77448E1418A}" destId="{5791053A-B952-421D-AE48-371302E4ACCF}" srcOrd="0" destOrd="0" presId="urn:microsoft.com/office/officeart/2005/8/layout/vList2"/>
    <dgm:cxn modelId="{E8BE0C57-D17E-43E7-B2AE-AC3EB0E0C2DA}" type="presOf" srcId="{C3433A4C-EA68-4ECF-A8C4-D58546DA3F37}" destId="{E180C8F2-9EEF-4E5E-99F4-27F77928D928}" srcOrd="0" destOrd="0" presId="urn:microsoft.com/office/officeart/2005/8/layout/vList2"/>
    <dgm:cxn modelId="{BB08FCB5-21BD-4D26-A042-993196F76839}" srcId="{54B0D219-7C83-4C56-88D4-A77448E1418A}" destId="{C3433A4C-EA68-4ECF-A8C4-D58546DA3F37}" srcOrd="0" destOrd="0" parTransId="{1E404F96-8EC0-471A-8D6A-94CE5DEB9C98}" sibTransId="{6B68C0DB-9567-4973-B267-BD228A073DA8}"/>
    <dgm:cxn modelId="{9528C9EC-9B78-42FD-ADC8-6BDC10DF2A66}" type="presParOf" srcId="{5791053A-B952-421D-AE48-371302E4ACCF}" destId="{E180C8F2-9EEF-4E5E-99F4-27F77928D9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70B285-2BF2-4C0E-97BB-54867E7DAA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F5EB4-A1AF-4B62-AA7D-F31EC6ABCFCF}">
      <dgm:prSet custT="1"/>
      <dgm:spPr/>
      <dgm:t>
        <a:bodyPr/>
        <a:lstStyle/>
        <a:p>
          <a:pPr rtl="0"/>
          <a:r>
            <a:rPr lang="en-US" sz="2400" b="0" i="0" baseline="0" dirty="0" smtClean="0"/>
            <a:t>updated 13 Nov 2014. do a CONTROL-FIND (F) and look for "open source" </a:t>
          </a:r>
        </a:p>
        <a:p>
          <a:pPr rtl="0"/>
          <a:r>
            <a:rPr lang="en-US" sz="2400" b="0" i="0" baseline="0" dirty="0" smtClean="0">
              <a:hlinkClick xmlns:r="http://schemas.openxmlformats.org/officeDocument/2006/relationships" r:id="rId1"/>
            </a:rPr>
            <a:t>http://intranet.moe.gov.sg/itb/Pages/soeschool/ACT_Update_for_School_Purchased_Software.pdf</a:t>
          </a:r>
          <a:endParaRPr lang="en-US" sz="2400" b="0" i="0" baseline="0" dirty="0"/>
        </a:p>
      </dgm:t>
    </dgm:pt>
    <dgm:pt modelId="{3A4F6068-F4D1-4F98-A6D9-3F4DED017912}" type="parTrans" cxnId="{9CA6E6C0-CFB6-4584-AC80-734581E9842D}">
      <dgm:prSet/>
      <dgm:spPr/>
      <dgm:t>
        <a:bodyPr/>
        <a:lstStyle/>
        <a:p>
          <a:endParaRPr lang="en-US"/>
        </a:p>
      </dgm:t>
    </dgm:pt>
    <dgm:pt modelId="{89BC53D4-4789-46AB-A9E0-BC028B295638}" type="sibTrans" cxnId="{9CA6E6C0-CFB6-4584-AC80-734581E9842D}">
      <dgm:prSet/>
      <dgm:spPr/>
      <dgm:t>
        <a:bodyPr/>
        <a:lstStyle/>
        <a:p>
          <a:endParaRPr lang="en-US"/>
        </a:p>
      </dgm:t>
    </dgm:pt>
    <dgm:pt modelId="{8F966690-F69D-49E7-A60B-4F069D73BBB7}" type="pres">
      <dgm:prSet presAssocID="{4770B285-2BF2-4C0E-97BB-54867E7DAA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8615FD-98AB-4286-B82D-C167F624857C}" type="pres">
      <dgm:prSet presAssocID="{910F5EB4-A1AF-4B62-AA7D-F31EC6ABCFCF}" presName="parentText" presStyleLbl="node1" presStyleIdx="0" presStyleCnt="1" custScaleY="2183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7AB9A5-34E7-43E6-8249-4FC4F3E4FD1C}" type="presOf" srcId="{910F5EB4-A1AF-4B62-AA7D-F31EC6ABCFCF}" destId="{FC8615FD-98AB-4286-B82D-C167F624857C}" srcOrd="0" destOrd="0" presId="urn:microsoft.com/office/officeart/2005/8/layout/vList2"/>
    <dgm:cxn modelId="{9CA6E6C0-CFB6-4584-AC80-734581E9842D}" srcId="{4770B285-2BF2-4C0E-97BB-54867E7DAA5E}" destId="{910F5EB4-A1AF-4B62-AA7D-F31EC6ABCFCF}" srcOrd="0" destOrd="0" parTransId="{3A4F6068-F4D1-4F98-A6D9-3F4DED017912}" sibTransId="{89BC53D4-4789-46AB-A9E0-BC028B295638}"/>
    <dgm:cxn modelId="{558A1A8F-6AB9-49B3-88E9-D68827A7FD51}" type="presOf" srcId="{4770B285-2BF2-4C0E-97BB-54867E7DAA5E}" destId="{8F966690-F69D-49E7-A60B-4F069D73BBB7}" srcOrd="0" destOrd="0" presId="urn:microsoft.com/office/officeart/2005/8/layout/vList2"/>
    <dgm:cxn modelId="{81A37BAB-9C58-4F58-8F19-25364C57F2C8}" type="presParOf" srcId="{8F966690-F69D-49E7-A60B-4F069D73BBB7}" destId="{FC8615FD-98AB-4286-B82D-C167F62485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472845-DA61-4228-86AE-BE7A74CB93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D9A0C075-303D-4DD2-BA03-49158496ADFD}">
      <dgm:prSet/>
      <dgm:spPr/>
      <dgm:t>
        <a:bodyPr/>
        <a:lstStyle/>
        <a:p>
          <a:pPr rtl="0"/>
          <a:r>
            <a:rPr lang="en-SG" b="0" i="0" baseline="0" dirty="0" smtClean="0"/>
            <a:t>Singapore Teachers Shared Library in Tracker: http://iwant2study.org/lookangejss/</a:t>
          </a:r>
          <a:endParaRPr lang="en-SG" dirty="0"/>
        </a:p>
      </dgm:t>
    </dgm:pt>
    <dgm:pt modelId="{05AEE5FA-330B-4EE0-8233-694B038FC6CC}" type="parTrans" cxnId="{BD47C287-A0CD-48DF-B057-1912E10B688B}">
      <dgm:prSet/>
      <dgm:spPr/>
      <dgm:t>
        <a:bodyPr/>
        <a:lstStyle/>
        <a:p>
          <a:endParaRPr lang="en-SG"/>
        </a:p>
      </dgm:t>
    </dgm:pt>
    <dgm:pt modelId="{7E93C79C-E68C-4657-B1E9-F3621D6FF132}" type="sibTrans" cxnId="{BD47C287-A0CD-48DF-B057-1912E10B688B}">
      <dgm:prSet/>
      <dgm:spPr/>
      <dgm:t>
        <a:bodyPr/>
        <a:lstStyle/>
        <a:p>
          <a:endParaRPr lang="en-SG"/>
        </a:p>
      </dgm:t>
    </dgm:pt>
    <dgm:pt modelId="{F6B002FC-9A49-4A4B-9B6A-CB517C06993B}" type="pres">
      <dgm:prSet presAssocID="{E0472845-DA61-4228-86AE-BE7A74CB93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FF91F9D1-31E1-4595-B110-741BC2476470}" type="pres">
      <dgm:prSet presAssocID="{D9A0C075-303D-4DD2-BA03-49158496ADFD}" presName="parentText" presStyleLbl="node1" presStyleIdx="0" presStyleCnt="1" custLinFactNeighborX="-7" custLinFactNeighborY="-72324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B2F49FE0-C382-45F3-A746-62FBDC8E8A4B}" type="presOf" srcId="{E0472845-DA61-4228-86AE-BE7A74CB9363}" destId="{F6B002FC-9A49-4A4B-9B6A-CB517C06993B}" srcOrd="0" destOrd="0" presId="urn:microsoft.com/office/officeart/2005/8/layout/vList2"/>
    <dgm:cxn modelId="{BD47C287-A0CD-48DF-B057-1912E10B688B}" srcId="{E0472845-DA61-4228-86AE-BE7A74CB9363}" destId="{D9A0C075-303D-4DD2-BA03-49158496ADFD}" srcOrd="0" destOrd="0" parTransId="{05AEE5FA-330B-4EE0-8233-694B038FC6CC}" sibTransId="{7E93C79C-E68C-4657-B1E9-F3621D6FF132}"/>
    <dgm:cxn modelId="{234AD958-CB77-455D-9840-4D64EDD69E03}" type="presOf" srcId="{D9A0C075-303D-4DD2-BA03-49158496ADFD}" destId="{FF91F9D1-31E1-4595-B110-741BC2476470}" srcOrd="0" destOrd="0" presId="urn:microsoft.com/office/officeart/2005/8/layout/vList2"/>
    <dgm:cxn modelId="{68A59395-7102-4766-B3F5-E5DAF7C02182}" type="presParOf" srcId="{F6B002FC-9A49-4A4B-9B6A-CB517C06993B}" destId="{FF91F9D1-31E1-4595-B110-741BC24764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4469D4-C199-423F-86F7-2A3616C2A3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0C7310-6843-4998-B096-22FC48786991}">
      <dgm:prSet/>
      <dgm:spPr/>
      <dgm:t>
        <a:bodyPr/>
        <a:lstStyle/>
        <a:p>
          <a:pPr rtl="0"/>
          <a:r>
            <a:rPr lang="en-US" b="0" i="0" baseline="0" dirty="0" smtClean="0"/>
            <a:t>Abstract</a:t>
          </a:r>
          <a:endParaRPr lang="en-US" b="0" i="0" baseline="0" dirty="0"/>
        </a:p>
      </dgm:t>
    </dgm:pt>
    <dgm:pt modelId="{4ADD94A1-99CD-476F-A098-1BD05CB2009F}" type="parTrans" cxnId="{225AEEBC-C6E6-4A2D-BD7F-92BD7DE5F709}">
      <dgm:prSet/>
      <dgm:spPr/>
      <dgm:t>
        <a:bodyPr/>
        <a:lstStyle/>
        <a:p>
          <a:endParaRPr lang="en-US"/>
        </a:p>
      </dgm:t>
    </dgm:pt>
    <dgm:pt modelId="{8A5FECF1-5A7F-4DDC-9016-BA0399FE0115}" type="sibTrans" cxnId="{225AEEBC-C6E6-4A2D-BD7F-92BD7DE5F709}">
      <dgm:prSet/>
      <dgm:spPr/>
      <dgm:t>
        <a:bodyPr/>
        <a:lstStyle/>
        <a:p>
          <a:endParaRPr lang="en-US"/>
        </a:p>
      </dgm:t>
    </dgm:pt>
    <dgm:pt modelId="{3B34BF81-F3D9-46F8-A1EE-A3485EE4DE69}" type="pres">
      <dgm:prSet presAssocID="{B54469D4-C199-423F-86F7-2A3616C2A3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25622E-43EF-4A26-AF6D-4D834669FBE1}" type="pres">
      <dgm:prSet presAssocID="{F10C7310-6843-4998-B096-22FC487869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5AEEBC-C6E6-4A2D-BD7F-92BD7DE5F709}" srcId="{B54469D4-C199-423F-86F7-2A3616C2A302}" destId="{F10C7310-6843-4998-B096-22FC48786991}" srcOrd="0" destOrd="0" parTransId="{4ADD94A1-99CD-476F-A098-1BD05CB2009F}" sibTransId="{8A5FECF1-5A7F-4DDC-9016-BA0399FE0115}"/>
    <dgm:cxn modelId="{FF763579-7411-44EA-A75E-A09FB6B0AC65}" type="presOf" srcId="{F10C7310-6843-4998-B096-22FC48786991}" destId="{3025622E-43EF-4A26-AF6D-4D834669FBE1}" srcOrd="0" destOrd="0" presId="urn:microsoft.com/office/officeart/2005/8/layout/vList2"/>
    <dgm:cxn modelId="{60C7F334-A34A-4BE5-ABD6-065BAE82220A}" type="presOf" srcId="{B54469D4-C199-423F-86F7-2A3616C2A302}" destId="{3B34BF81-F3D9-46F8-A1EE-A3485EE4DE69}" srcOrd="0" destOrd="0" presId="urn:microsoft.com/office/officeart/2005/8/layout/vList2"/>
    <dgm:cxn modelId="{1E1476A2-ED5B-4AC5-ACB2-950FDD9C1B3F}" type="presParOf" srcId="{3B34BF81-F3D9-46F8-A1EE-A3485EE4DE69}" destId="{3025622E-43EF-4A26-AF6D-4D834669FB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2C492B-9E8C-4189-8442-7454DFA59D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9BDB8-8355-4FC3-8740-8C3CC6CC8BA9}">
      <dgm:prSet/>
      <dgm:spPr/>
      <dgm:t>
        <a:bodyPr/>
        <a:lstStyle/>
        <a:p>
          <a:pPr rtl="0"/>
          <a:r>
            <a:rPr lang="en-US" b="0" i="0" baseline="0" dirty="0" smtClean="0"/>
            <a:t>This 60 minutes hands-on workshop (extension of 3rd IPSG: Learning physics of sports science through video analysis and </a:t>
          </a:r>
          <a:r>
            <a:rPr lang="en-US" b="0" i="0" baseline="0" dirty="0" err="1" smtClean="0"/>
            <a:t>modelling</a:t>
          </a:r>
          <a:r>
            <a:rPr lang="en-US" b="0" i="0" baseline="0" dirty="0" smtClean="0"/>
            <a:t> by Lee Tat Leong and Wee </a:t>
          </a:r>
          <a:r>
            <a:rPr lang="en-US" b="0" i="0" baseline="0" dirty="0" err="1" smtClean="0"/>
            <a:t>Loo</a:t>
          </a:r>
          <a:r>
            <a:rPr lang="en-US" b="0" i="0" baseline="0" dirty="0" smtClean="0"/>
            <a:t> Kang Lawrence) aims to </a:t>
          </a:r>
          <a:r>
            <a:rPr lang="en-US" b="1" i="0" baseline="0" dirty="0" smtClean="0">
              <a:solidFill>
                <a:srgbClr val="FF0000"/>
              </a:solidFill>
            </a:rPr>
            <a:t>emphasis the Computer Modeling Pedagogy </a:t>
          </a:r>
          <a:r>
            <a:rPr lang="en-US" b="0" i="0" baseline="0" dirty="0" smtClean="0"/>
            <a:t>(Wee, Chew, </a:t>
          </a:r>
          <a:r>
            <a:rPr lang="en-US" b="0" i="0" baseline="0" dirty="0" err="1" smtClean="0"/>
            <a:t>Goh</a:t>
          </a:r>
          <a:r>
            <a:rPr lang="en-US" b="0" i="0" baseline="0" dirty="0" smtClean="0"/>
            <a:t>, Tan, &amp; Lee, 2012) using Tracker as an appropriate method to understand Dynamics, Circular and Oscillations topics. The </a:t>
          </a:r>
          <a:r>
            <a:rPr lang="en-US" b="1" i="0" baseline="0" dirty="0" smtClean="0">
              <a:solidFill>
                <a:srgbClr val="FF0000"/>
              </a:solidFill>
            </a:rPr>
            <a:t>model</a:t>
          </a:r>
          <a:r>
            <a:rPr lang="en-US" b="0" i="0" baseline="0" dirty="0" smtClean="0"/>
            <a:t> </a:t>
          </a:r>
          <a:r>
            <a:rPr lang="en-US" b="1" i="0" baseline="0" dirty="0" smtClean="0">
              <a:solidFill>
                <a:srgbClr val="FF0000"/>
              </a:solidFill>
            </a:rPr>
            <a:t>building process using Tracker's Dynamics Particle Model </a:t>
          </a:r>
          <a:r>
            <a:rPr lang="en-US" b="0" i="0" baseline="0" dirty="0" smtClean="0"/>
            <a:t>in Cartesian and Polar Coordinate Systems allows students to iteratively come up with suitable Physics (recommended with nested if statements) computer models (Brown, 2007, 2008, 2009, 2012; Christian &amp; </a:t>
          </a:r>
          <a:r>
            <a:rPr lang="en-US" b="0" i="0" baseline="0" dirty="0" err="1" smtClean="0"/>
            <a:t>Esquembre</a:t>
          </a:r>
          <a:r>
            <a:rPr lang="en-US" b="0" i="0" baseline="0" dirty="0" smtClean="0"/>
            <a:t>, 2012) to represent their video analysis. </a:t>
          </a:r>
          <a:br>
            <a:rPr lang="en-US" b="0" i="0" baseline="0" dirty="0" smtClean="0"/>
          </a:br>
          <a:r>
            <a:rPr lang="en-US" b="0" i="0" baseline="0" dirty="0" smtClean="0"/>
            <a:t/>
          </a:r>
          <a:br>
            <a:rPr lang="en-US" b="0" i="0" baseline="0" dirty="0" smtClean="0"/>
          </a:br>
          <a:endParaRPr lang="en-US" b="0" i="0" baseline="0" dirty="0"/>
        </a:p>
      </dgm:t>
    </dgm:pt>
    <dgm:pt modelId="{C485CC07-E13F-40CE-B393-D27D8EB44C36}" type="parTrans" cxnId="{7095BC27-8537-44B7-A33B-A3423D0BA775}">
      <dgm:prSet/>
      <dgm:spPr/>
      <dgm:t>
        <a:bodyPr/>
        <a:lstStyle/>
        <a:p>
          <a:endParaRPr lang="en-US"/>
        </a:p>
      </dgm:t>
    </dgm:pt>
    <dgm:pt modelId="{3F14345A-2608-42C6-82FD-C5153A597870}" type="sibTrans" cxnId="{7095BC27-8537-44B7-A33B-A3423D0BA775}">
      <dgm:prSet/>
      <dgm:spPr/>
      <dgm:t>
        <a:bodyPr/>
        <a:lstStyle/>
        <a:p>
          <a:endParaRPr lang="en-US"/>
        </a:p>
      </dgm:t>
    </dgm:pt>
    <dgm:pt modelId="{32CE081D-75FC-49AF-87C1-06FD4DCA0867}" type="pres">
      <dgm:prSet presAssocID="{032C492B-9E8C-4189-8442-7454DFA59D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1EB4A0-A980-40FE-B69A-C660CCD6433D}" type="pres">
      <dgm:prSet presAssocID="{9049BDB8-8355-4FC3-8740-8C3CC6CC8BA9}" presName="parentText" presStyleLbl="node1" presStyleIdx="0" presStyleCnt="1" custScaleY="1067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478F10-7F50-4BBC-A8B4-8E455E07C6DF}" type="presOf" srcId="{9049BDB8-8355-4FC3-8740-8C3CC6CC8BA9}" destId="{461EB4A0-A980-40FE-B69A-C660CCD6433D}" srcOrd="0" destOrd="0" presId="urn:microsoft.com/office/officeart/2005/8/layout/vList2"/>
    <dgm:cxn modelId="{7095BC27-8537-44B7-A33B-A3423D0BA775}" srcId="{032C492B-9E8C-4189-8442-7454DFA59D0C}" destId="{9049BDB8-8355-4FC3-8740-8C3CC6CC8BA9}" srcOrd="0" destOrd="0" parTransId="{C485CC07-E13F-40CE-B393-D27D8EB44C36}" sibTransId="{3F14345A-2608-42C6-82FD-C5153A597870}"/>
    <dgm:cxn modelId="{6E64C64F-A51B-453B-8EC8-B5CAECD041CA}" type="presOf" srcId="{032C492B-9E8C-4189-8442-7454DFA59D0C}" destId="{32CE081D-75FC-49AF-87C1-06FD4DCA0867}" srcOrd="0" destOrd="0" presId="urn:microsoft.com/office/officeart/2005/8/layout/vList2"/>
    <dgm:cxn modelId="{38D0573E-FE4D-40EF-A198-CA04C17BF44B}" type="presParOf" srcId="{32CE081D-75FC-49AF-87C1-06FD4DCA0867}" destId="{461EB4A0-A980-40FE-B69A-C660CCD643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04BD5-6FD8-47AE-A39D-57013AF653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1F4F57CB-7AA2-4D52-A66D-D0542AB4FE42}">
      <dgm:prSet/>
      <dgm:spPr/>
      <dgm:t>
        <a:bodyPr/>
        <a:lstStyle/>
        <a:p>
          <a:pPr rtl="0"/>
          <a:r>
            <a:rPr lang="en-SG" b="1" dirty="0" smtClean="0"/>
            <a:t>What?: K12 eight practices of science by National Academy of Sciences</a:t>
          </a:r>
          <a:endParaRPr lang="en-SG" b="1" dirty="0"/>
        </a:p>
      </dgm:t>
    </dgm:pt>
    <dgm:pt modelId="{5AAE1F84-FF2B-4D3E-903B-A180FF718F08}" type="parTrans" cxnId="{3B5F165B-337A-4182-B137-73B7F6D4C84E}">
      <dgm:prSet/>
      <dgm:spPr/>
      <dgm:t>
        <a:bodyPr/>
        <a:lstStyle/>
        <a:p>
          <a:endParaRPr lang="en-SG"/>
        </a:p>
      </dgm:t>
    </dgm:pt>
    <dgm:pt modelId="{76B44435-449D-47A8-B4DC-2EF5B1AF9287}" type="sibTrans" cxnId="{3B5F165B-337A-4182-B137-73B7F6D4C84E}">
      <dgm:prSet/>
      <dgm:spPr/>
      <dgm:t>
        <a:bodyPr/>
        <a:lstStyle/>
        <a:p>
          <a:endParaRPr lang="en-SG"/>
        </a:p>
      </dgm:t>
    </dgm:pt>
    <dgm:pt modelId="{8DCC7DA0-7A19-4DC2-A2A3-F3D340D9E494}" type="pres">
      <dgm:prSet presAssocID="{8CA04BD5-6FD8-47AE-A39D-57013AF653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3F636792-40D1-4E7D-B700-61F845182FAC}" type="pres">
      <dgm:prSet presAssocID="{1F4F57CB-7AA2-4D52-A66D-D0542AB4FE42}" presName="parentText" presStyleLbl="node1" presStyleIdx="0" presStyleCnt="1" custLinFactNeighborX="-42136" custLinFactNeighborY="2789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3B5F165B-337A-4182-B137-73B7F6D4C84E}" srcId="{8CA04BD5-6FD8-47AE-A39D-57013AF653B5}" destId="{1F4F57CB-7AA2-4D52-A66D-D0542AB4FE42}" srcOrd="0" destOrd="0" parTransId="{5AAE1F84-FF2B-4D3E-903B-A180FF718F08}" sibTransId="{76B44435-449D-47A8-B4DC-2EF5B1AF9287}"/>
    <dgm:cxn modelId="{5C8EA112-27D5-49D8-BC27-89540F491439}" type="presOf" srcId="{1F4F57CB-7AA2-4D52-A66D-D0542AB4FE42}" destId="{3F636792-40D1-4E7D-B700-61F845182FAC}" srcOrd="0" destOrd="0" presId="urn:microsoft.com/office/officeart/2005/8/layout/vList2"/>
    <dgm:cxn modelId="{D96FC580-76F7-49D7-A6D4-2E1F8406BF3E}" type="presOf" srcId="{8CA04BD5-6FD8-47AE-A39D-57013AF653B5}" destId="{8DCC7DA0-7A19-4DC2-A2A3-F3D340D9E494}" srcOrd="0" destOrd="0" presId="urn:microsoft.com/office/officeart/2005/8/layout/vList2"/>
    <dgm:cxn modelId="{491B2A84-08E3-48DD-817A-5B3165EC1673}" type="presParOf" srcId="{8DCC7DA0-7A19-4DC2-A2A3-F3D340D9E494}" destId="{3F636792-40D1-4E7D-B700-61F845182F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054611-6383-45C1-8745-B73A8B8553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700AB7-31E2-4812-8058-1EFBB2C95D8C}">
      <dgm:prSet custT="1"/>
      <dgm:spPr/>
      <dgm:t>
        <a:bodyPr/>
        <a:lstStyle/>
        <a:p>
          <a:pPr rtl="0"/>
          <a:r>
            <a:rPr lang="en-US" sz="2000" b="0" i="0" baseline="0" dirty="0" smtClean="0"/>
            <a:t>Tracker Push n Constant Deceleration Model</a:t>
          </a:r>
        </a:p>
        <a:p>
          <a:pPr rtl="0"/>
          <a:r>
            <a:rPr lang="en-US" sz="2000" b="0" i="0" baseline="0" dirty="0" smtClean="0"/>
            <a:t>Model A constant v = 0.5927</a:t>
          </a:r>
        </a:p>
        <a:p>
          <a:pPr rtl="0"/>
          <a:r>
            <a:rPr lang="en-US" sz="2000" b="0" i="0" baseline="0" dirty="0" smtClean="0"/>
            <a:t>Model C </a:t>
          </a:r>
          <a:r>
            <a:rPr lang="en-US" sz="2000" b="0" i="0" baseline="0" dirty="0" err="1" smtClean="0"/>
            <a:t>Fdrag</a:t>
          </a:r>
          <a:r>
            <a:rPr lang="en-US" sz="2000" b="0" i="0" baseline="0" dirty="0" smtClean="0"/>
            <a:t> = k*</a:t>
          </a:r>
          <a:r>
            <a:rPr lang="en-US" sz="2000" b="0" i="0" baseline="0" dirty="0" err="1" smtClean="0"/>
            <a:t>vx</a:t>
          </a:r>
          <a:endParaRPr lang="en-US" sz="2000" b="0" i="0" baseline="0" dirty="0" smtClean="0"/>
        </a:p>
        <a:p>
          <a:pPr rtl="0"/>
          <a:r>
            <a:rPr lang="en-US" sz="2000" b="0" i="0" baseline="0" dirty="0" smtClean="0"/>
            <a:t>Model B F = </a:t>
          </a:r>
          <a:r>
            <a:rPr lang="el-GR" sz="2000" b="0" i="0" dirty="0" smtClean="0"/>
            <a:t>μ</a:t>
          </a:r>
          <a:r>
            <a:rPr lang="en-US" sz="2000" b="0" i="0" dirty="0" smtClean="0"/>
            <a:t> *R</a:t>
          </a:r>
        </a:p>
        <a:p>
          <a:pPr rtl="0"/>
          <a:r>
            <a:rPr lang="en-US" sz="2000" b="0" i="0" baseline="0" dirty="0" smtClean="0"/>
            <a:t>Model D = </a:t>
          </a:r>
          <a:r>
            <a:rPr lang="en-US" sz="2000" b="0" i="0" baseline="0" dirty="0" err="1" smtClean="0"/>
            <a:t>fx</a:t>
          </a:r>
          <a:r>
            <a:rPr lang="en-US" sz="2000" b="0" i="0" baseline="0" dirty="0" smtClean="0"/>
            <a:t> = if(t&lt;0.167,0,if(t&lt;0.172,Push,Friction)) , Push = 134, Friction = -1.268E-1*2</a:t>
          </a:r>
          <a:endParaRPr lang="en-US" sz="2000" b="0" i="0" baseline="0" dirty="0"/>
        </a:p>
      </dgm:t>
    </dgm:pt>
    <dgm:pt modelId="{7C37294F-F2CE-4DF9-B54D-B7F70B436ED9}" type="parTrans" cxnId="{6D43650C-0FC8-4401-AD96-190700868245}">
      <dgm:prSet/>
      <dgm:spPr/>
      <dgm:t>
        <a:bodyPr/>
        <a:lstStyle/>
        <a:p>
          <a:endParaRPr lang="en-US"/>
        </a:p>
      </dgm:t>
    </dgm:pt>
    <dgm:pt modelId="{7C78B171-1282-4589-BB97-892D0508E11D}" type="sibTrans" cxnId="{6D43650C-0FC8-4401-AD96-190700868245}">
      <dgm:prSet/>
      <dgm:spPr/>
      <dgm:t>
        <a:bodyPr/>
        <a:lstStyle/>
        <a:p>
          <a:endParaRPr lang="en-US"/>
        </a:p>
      </dgm:t>
    </dgm:pt>
    <dgm:pt modelId="{C51EBD07-3199-499C-A5A5-0DED8A7D0787}" type="pres">
      <dgm:prSet presAssocID="{80054611-6383-45C1-8745-B73A8B8553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0BDAFE-4264-4981-A209-6F038294E2E3}" type="pres">
      <dgm:prSet presAssocID="{18700AB7-31E2-4812-8058-1EFBB2C95D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3650C-0FC8-4401-AD96-190700868245}" srcId="{80054611-6383-45C1-8745-B73A8B85534D}" destId="{18700AB7-31E2-4812-8058-1EFBB2C95D8C}" srcOrd="0" destOrd="0" parTransId="{7C37294F-F2CE-4DF9-B54D-B7F70B436ED9}" sibTransId="{7C78B171-1282-4589-BB97-892D0508E11D}"/>
    <dgm:cxn modelId="{5ACB5CA9-94AC-455F-95A2-85E938B68594}" type="presOf" srcId="{80054611-6383-45C1-8745-B73A8B85534D}" destId="{C51EBD07-3199-499C-A5A5-0DED8A7D0787}" srcOrd="0" destOrd="0" presId="urn:microsoft.com/office/officeart/2005/8/layout/vList2"/>
    <dgm:cxn modelId="{2110EF06-C93B-48DC-B9E6-8B5566BB71CF}" type="presOf" srcId="{18700AB7-31E2-4812-8058-1EFBB2C95D8C}" destId="{260BDAFE-4264-4981-A209-6F038294E2E3}" srcOrd="0" destOrd="0" presId="urn:microsoft.com/office/officeart/2005/8/layout/vList2"/>
    <dgm:cxn modelId="{8724B24C-FA55-4DBB-846F-E1373025C898}" type="presParOf" srcId="{C51EBD07-3199-499C-A5A5-0DED8A7D0787}" destId="{260BDAFE-4264-4981-A209-6F038294E2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2F6ADC-9D9D-4463-9C84-D8BD3773B3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940F4A-CF0E-4DF5-8F22-5869DD064E97}">
      <dgm:prSet/>
      <dgm:spPr/>
      <dgm:t>
        <a:bodyPr/>
        <a:lstStyle/>
        <a:p>
          <a:pPr rtl="0"/>
          <a:r>
            <a:rPr lang="en-US" b="0" i="0" baseline="0" dirty="0" smtClean="0"/>
            <a:t>Slope Model. variables used: g = 9.81, k =0.708 initial values: </a:t>
          </a:r>
          <a:r>
            <a:rPr lang="en-US" b="0" i="0" baseline="0" dirty="0" err="1" smtClean="0"/>
            <a:t>vx</a:t>
          </a:r>
          <a:r>
            <a:rPr lang="en-US" b="0" i="0" baseline="0" dirty="0" smtClean="0"/>
            <a:t> = 1.384 , </a:t>
          </a:r>
          <a:r>
            <a:rPr lang="en-US" b="0" i="0" baseline="0" dirty="0" err="1" smtClean="0"/>
            <a:t>fx</a:t>
          </a:r>
          <a:r>
            <a:rPr lang="en-US" b="0" i="0" baseline="0" dirty="0" smtClean="0"/>
            <a:t>' = g*sin(5.7*pi/180)-k*</a:t>
          </a:r>
          <a:r>
            <a:rPr lang="en-US" b="0" i="0" baseline="0" dirty="0" err="1" smtClean="0"/>
            <a:t>vx</a:t>
          </a:r>
          <a:r>
            <a:rPr lang="en-US" b="0" i="0" baseline="0" dirty="0" smtClean="0"/>
            <a:t>    ,</a:t>
          </a:r>
          <a:r>
            <a:rPr lang="en-US" b="0" i="0" baseline="0" dirty="0" err="1" smtClean="0"/>
            <a:t>fy</a:t>
          </a:r>
          <a:r>
            <a:rPr lang="en-US" b="0" i="0" baseline="0" dirty="0" smtClean="0"/>
            <a:t>' = 0</a:t>
          </a:r>
          <a:endParaRPr lang="en-US" dirty="0"/>
        </a:p>
      </dgm:t>
    </dgm:pt>
    <dgm:pt modelId="{93BBF49B-8D05-46A7-9518-7B890743F2BE}" type="parTrans" cxnId="{D5F45402-9871-47B4-9765-A52397D80247}">
      <dgm:prSet/>
      <dgm:spPr/>
      <dgm:t>
        <a:bodyPr/>
        <a:lstStyle/>
        <a:p>
          <a:endParaRPr lang="en-US"/>
        </a:p>
      </dgm:t>
    </dgm:pt>
    <dgm:pt modelId="{52B1962A-25E5-474E-AEF5-BE4B718F2170}" type="sibTrans" cxnId="{D5F45402-9871-47B4-9765-A52397D80247}">
      <dgm:prSet/>
      <dgm:spPr/>
      <dgm:t>
        <a:bodyPr/>
        <a:lstStyle/>
        <a:p>
          <a:endParaRPr lang="en-US"/>
        </a:p>
      </dgm:t>
    </dgm:pt>
    <dgm:pt modelId="{9B845BA4-BA28-4A7B-B4C9-E604D00994FE}" type="pres">
      <dgm:prSet presAssocID="{D22F6ADC-9D9D-4463-9C84-D8BD3773B3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046EB9-9946-4EF0-83ED-750770899D2C}" type="pres">
      <dgm:prSet presAssocID="{BB940F4A-CF0E-4DF5-8F22-5869DD064E97}" presName="parentText" presStyleLbl="node1" presStyleIdx="0" presStyleCnt="1" custLinFactNeighborY="-156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8D5591-046D-47CA-97E4-02D7211076B8}" type="presOf" srcId="{BB940F4A-CF0E-4DF5-8F22-5869DD064E97}" destId="{90046EB9-9946-4EF0-83ED-750770899D2C}" srcOrd="0" destOrd="0" presId="urn:microsoft.com/office/officeart/2005/8/layout/vList2"/>
    <dgm:cxn modelId="{6CA0351C-CDFB-4DDF-B981-E55751D86804}" type="presOf" srcId="{D22F6ADC-9D9D-4463-9C84-D8BD3773B325}" destId="{9B845BA4-BA28-4A7B-B4C9-E604D00994FE}" srcOrd="0" destOrd="0" presId="urn:microsoft.com/office/officeart/2005/8/layout/vList2"/>
    <dgm:cxn modelId="{D5F45402-9871-47B4-9765-A52397D80247}" srcId="{D22F6ADC-9D9D-4463-9C84-D8BD3773B325}" destId="{BB940F4A-CF0E-4DF5-8F22-5869DD064E97}" srcOrd="0" destOrd="0" parTransId="{93BBF49B-8D05-46A7-9518-7B890743F2BE}" sibTransId="{52B1962A-25E5-474E-AEF5-BE4B718F2170}"/>
    <dgm:cxn modelId="{B9C93B92-7A4D-4F25-B81D-650C1E714914}" type="presParOf" srcId="{9B845BA4-BA28-4A7B-B4C9-E604D00994FE}" destId="{90046EB9-9946-4EF0-83ED-750770899D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D670ED-4F6D-4FCC-8CF7-1BE6936491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6DAFF2-EB8B-45C4-BE49-83825F433F63}">
      <dgm:prSet/>
      <dgm:spPr/>
      <dgm:t>
        <a:bodyPr/>
        <a:lstStyle/>
        <a:p>
          <a:pPr rtl="0"/>
          <a:r>
            <a:rPr lang="en-US" b="0" i="0" baseline="0" dirty="0" smtClean="0"/>
            <a:t>Circular: </a:t>
          </a:r>
          <a:r>
            <a:rPr lang="en-US" b="0" i="0" baseline="0" dirty="0" smtClean="0">
              <a:hlinkClick xmlns:r="http://schemas.openxmlformats.org/officeDocument/2006/relationships" r:id="rId1"/>
            </a:rPr>
            <a:t>Motion Break Model </a:t>
          </a:r>
          <a:r>
            <a:rPr lang="en-US" b="0" i="0" baseline="0" dirty="0" smtClean="0"/>
            <a:t> initial values </a:t>
          </a:r>
          <a:r>
            <a:rPr lang="el-GR" b="0" i="0" baseline="0" dirty="0" smtClean="0"/>
            <a:t>θ = 25 </a:t>
          </a:r>
          <a:r>
            <a:rPr lang="en-US" b="0" i="0" baseline="0" dirty="0" smtClean="0"/>
            <a:t>deg, </a:t>
          </a:r>
          <a:r>
            <a:rPr lang="el-GR" b="0" i="0" baseline="0" dirty="0" smtClean="0"/>
            <a:t>ω = 615</a:t>
          </a:r>
          <a:r>
            <a:rPr lang="en-US" b="0" i="0" baseline="0" dirty="0" smtClean="0"/>
            <a:t>, </a:t>
          </a:r>
          <a:r>
            <a:rPr lang="en-US" b="0" i="0" baseline="0" dirty="0" err="1" smtClean="0"/>
            <a:t>fr</a:t>
          </a:r>
          <a:r>
            <a:rPr lang="en-US" b="0" i="0" baseline="0" dirty="0" smtClean="0"/>
            <a:t> = if(t&lt;2.795,-</a:t>
          </a:r>
          <a:r>
            <a:rPr lang="el-GR" b="0" i="0" baseline="0" dirty="0" smtClean="0"/>
            <a:t>ω*ω*</a:t>
          </a:r>
          <a:r>
            <a:rPr lang="en-US" b="0" i="0" baseline="0" dirty="0" smtClean="0"/>
            <a:t>r,0) , f</a:t>
          </a:r>
          <a:r>
            <a:rPr lang="el-GR" b="0" i="0" baseline="0" dirty="0" smtClean="0"/>
            <a:t>θ = 0</a:t>
          </a:r>
          <a:endParaRPr lang="en-US" dirty="0"/>
        </a:p>
      </dgm:t>
    </dgm:pt>
    <dgm:pt modelId="{D411E544-BD11-4F6A-A637-D949D70AC5FB}" type="parTrans" cxnId="{309CFA99-55AE-4336-A3B2-0A08038C7819}">
      <dgm:prSet/>
      <dgm:spPr/>
      <dgm:t>
        <a:bodyPr/>
        <a:lstStyle/>
        <a:p>
          <a:endParaRPr lang="en-US"/>
        </a:p>
      </dgm:t>
    </dgm:pt>
    <dgm:pt modelId="{4B66B843-1DAE-40AA-B7DE-341AF3396B6B}" type="sibTrans" cxnId="{309CFA99-55AE-4336-A3B2-0A08038C7819}">
      <dgm:prSet/>
      <dgm:spPr/>
      <dgm:t>
        <a:bodyPr/>
        <a:lstStyle/>
        <a:p>
          <a:endParaRPr lang="en-US"/>
        </a:p>
      </dgm:t>
    </dgm:pt>
    <dgm:pt modelId="{CEF12449-14CD-42B6-8BB8-E1F4BE96BA68}" type="pres">
      <dgm:prSet presAssocID="{2BD670ED-4F6D-4FCC-8CF7-1BE6936491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8DEC39-345C-4804-B0EE-A742E3CBA138}" type="pres">
      <dgm:prSet presAssocID="{406DAFF2-EB8B-45C4-BE49-83825F433F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7841EB-A191-476B-A16E-0258459DE88F}" type="presOf" srcId="{2BD670ED-4F6D-4FCC-8CF7-1BE6936491F7}" destId="{CEF12449-14CD-42B6-8BB8-E1F4BE96BA68}" srcOrd="0" destOrd="0" presId="urn:microsoft.com/office/officeart/2005/8/layout/vList2"/>
    <dgm:cxn modelId="{309CFA99-55AE-4336-A3B2-0A08038C7819}" srcId="{2BD670ED-4F6D-4FCC-8CF7-1BE6936491F7}" destId="{406DAFF2-EB8B-45C4-BE49-83825F433F63}" srcOrd="0" destOrd="0" parTransId="{D411E544-BD11-4F6A-A637-D949D70AC5FB}" sibTransId="{4B66B843-1DAE-40AA-B7DE-341AF3396B6B}"/>
    <dgm:cxn modelId="{3AF720CF-ECCF-4B30-A97F-361F78805A55}" type="presOf" srcId="{406DAFF2-EB8B-45C4-BE49-83825F433F63}" destId="{678DEC39-345C-4804-B0EE-A742E3CBA138}" srcOrd="0" destOrd="0" presId="urn:microsoft.com/office/officeart/2005/8/layout/vList2"/>
    <dgm:cxn modelId="{5D432116-6C25-498B-ACA3-354E5C057BE7}" type="presParOf" srcId="{CEF12449-14CD-42B6-8BB8-E1F4BE96BA68}" destId="{678DEC39-345C-4804-B0EE-A742E3CBA1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094401-46E2-478F-BA7F-2E1796E180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2147F4-53A0-4FAC-AAED-1CD93EDE23D0}">
      <dgm:prSet/>
      <dgm:spPr/>
      <dgm:t>
        <a:bodyPr/>
        <a:lstStyle/>
        <a:p>
          <a:pPr rtl="0"/>
          <a:r>
            <a:rPr lang="en-US" b="0" i="0" baseline="0" dirty="0" smtClean="0">
              <a:hlinkClick xmlns:r="http://schemas.openxmlformats.org/officeDocument/2006/relationships" r:id="rId1"/>
            </a:rPr>
            <a:t>Simple Harmonic Motion with Collision Model</a:t>
          </a:r>
          <a:r>
            <a:rPr lang="en-US" b="0" i="0" baseline="0" dirty="0" smtClean="0"/>
            <a:t>  variables used: g = 9.81, F=230, initial values: t = 2.345, r = 0.3737, </a:t>
          </a:r>
          <a:r>
            <a:rPr lang="el-GR" b="0" i="0" baseline="0" dirty="0" smtClean="0"/>
            <a:t>θ= -113</a:t>
          </a:r>
          <a:r>
            <a:rPr lang="en-US" b="0" i="0" baseline="0" dirty="0" smtClean="0"/>
            <a:t>º, </a:t>
          </a:r>
          <a:r>
            <a:rPr lang="en-US" b="0" i="0" baseline="0" dirty="0" err="1" smtClean="0"/>
            <a:t>fr</a:t>
          </a:r>
          <a:r>
            <a:rPr lang="en-US" b="0" i="0" baseline="0" dirty="0" smtClean="0"/>
            <a:t> = -</a:t>
          </a:r>
          <a:r>
            <a:rPr lang="el-GR" b="0" i="0" baseline="0" dirty="0" smtClean="0"/>
            <a:t>ω*ω*</a:t>
          </a:r>
          <a:r>
            <a:rPr lang="en-US" b="0" i="0" baseline="0" dirty="0" smtClean="0"/>
            <a:t>r ,f</a:t>
          </a:r>
          <a:r>
            <a:rPr lang="el-GR" b="0" i="0" baseline="0" dirty="0" smtClean="0"/>
            <a:t>θ = </a:t>
          </a:r>
          <a:r>
            <a:rPr lang="en-US" b="0" i="0" baseline="0" dirty="0" smtClean="0"/>
            <a:t>if(t&lt;9.581,-m*g*</a:t>
          </a:r>
          <a:r>
            <a:rPr lang="en-US" b="0" i="0" baseline="0" dirty="0" err="1" smtClean="0"/>
            <a:t>cos</a:t>
          </a:r>
          <a:r>
            <a:rPr lang="en-US" b="0" i="0" baseline="0" dirty="0" smtClean="0"/>
            <a:t>(</a:t>
          </a:r>
          <a:r>
            <a:rPr lang="el-GR" b="0" i="0" baseline="0" dirty="0" smtClean="0"/>
            <a:t>θ),</a:t>
          </a:r>
          <a:r>
            <a:rPr lang="en-US" b="0" i="0" baseline="0" dirty="0" smtClean="0"/>
            <a:t>if(t&lt;9.586,F-m*g*</a:t>
          </a:r>
          <a:r>
            <a:rPr lang="en-US" b="0" i="0" baseline="0" dirty="0" err="1" smtClean="0"/>
            <a:t>cos</a:t>
          </a:r>
          <a:r>
            <a:rPr lang="en-US" b="0" i="0" baseline="0" dirty="0" smtClean="0"/>
            <a:t>(</a:t>
          </a:r>
          <a:r>
            <a:rPr lang="el-GR" b="0" i="0" baseline="0" dirty="0" smtClean="0"/>
            <a:t>θ),-</a:t>
          </a:r>
          <a:r>
            <a:rPr lang="en-US" b="0" i="0" baseline="0" dirty="0" smtClean="0"/>
            <a:t>m*g*</a:t>
          </a:r>
          <a:r>
            <a:rPr lang="en-US" b="0" i="0" baseline="0" dirty="0" err="1" smtClean="0"/>
            <a:t>cos</a:t>
          </a:r>
          <a:r>
            <a:rPr lang="en-US" b="0" i="0" baseline="0" dirty="0" smtClean="0"/>
            <a:t>(</a:t>
          </a:r>
          <a:r>
            <a:rPr lang="el-GR" b="0" i="0" baseline="0" dirty="0" smtClean="0"/>
            <a:t>θ)))</a:t>
          </a:r>
          <a:endParaRPr lang="en-US" dirty="0"/>
        </a:p>
      </dgm:t>
    </dgm:pt>
    <dgm:pt modelId="{82F44896-2208-4465-ADC1-FE9B2D925FC1}" type="parTrans" cxnId="{BC486510-0063-45D4-B4C2-5369DD853B38}">
      <dgm:prSet/>
      <dgm:spPr/>
      <dgm:t>
        <a:bodyPr/>
        <a:lstStyle/>
        <a:p>
          <a:endParaRPr lang="en-US"/>
        </a:p>
      </dgm:t>
    </dgm:pt>
    <dgm:pt modelId="{34CC91E9-207D-4955-BE9C-39EB062634E3}" type="sibTrans" cxnId="{BC486510-0063-45D4-B4C2-5369DD853B38}">
      <dgm:prSet/>
      <dgm:spPr/>
      <dgm:t>
        <a:bodyPr/>
        <a:lstStyle/>
        <a:p>
          <a:endParaRPr lang="en-US"/>
        </a:p>
      </dgm:t>
    </dgm:pt>
    <dgm:pt modelId="{490B2C0F-484D-41AC-87D5-10C310053EC8}" type="pres">
      <dgm:prSet presAssocID="{9C094401-46E2-478F-BA7F-2E1796E180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580652-A0F4-498C-A3F3-DD99288A3147}" type="pres">
      <dgm:prSet presAssocID="{A92147F4-53A0-4FAC-AAED-1CD93EDE23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D530C2-A41C-4553-A2F0-855C40B1D006}" type="presOf" srcId="{9C094401-46E2-478F-BA7F-2E1796E1801B}" destId="{490B2C0F-484D-41AC-87D5-10C310053EC8}" srcOrd="0" destOrd="0" presId="urn:microsoft.com/office/officeart/2005/8/layout/vList2"/>
    <dgm:cxn modelId="{BC486510-0063-45D4-B4C2-5369DD853B38}" srcId="{9C094401-46E2-478F-BA7F-2E1796E1801B}" destId="{A92147F4-53A0-4FAC-AAED-1CD93EDE23D0}" srcOrd="0" destOrd="0" parTransId="{82F44896-2208-4465-ADC1-FE9B2D925FC1}" sibTransId="{34CC91E9-207D-4955-BE9C-39EB062634E3}"/>
    <dgm:cxn modelId="{A72CC4F7-0E7B-455F-814D-E328B52620B8}" type="presOf" srcId="{A92147F4-53A0-4FAC-AAED-1CD93EDE23D0}" destId="{22580652-A0F4-498C-A3F3-DD99288A3147}" srcOrd="0" destOrd="0" presId="urn:microsoft.com/office/officeart/2005/8/layout/vList2"/>
    <dgm:cxn modelId="{138C41B0-0257-4694-8BF0-C50C78F8B2CF}" type="presParOf" srcId="{490B2C0F-484D-41AC-87D5-10C310053EC8}" destId="{22580652-A0F4-498C-A3F3-DD99288A31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064B64-4965-4163-9EDF-0919F27728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909C57-C206-47B7-9B93-D1A73F5AE91A}">
      <dgm:prSet/>
      <dgm:spPr/>
      <dgm:t>
        <a:bodyPr/>
        <a:lstStyle/>
        <a:p>
          <a:pPr rtl="0"/>
          <a:r>
            <a:rPr lang="en-US" b="0" i="0" baseline="0" dirty="0" smtClean="0"/>
            <a:t>Tracker 4.87 is SSOE white listed</a:t>
          </a:r>
          <a:endParaRPr lang="en-US" b="0" i="0" baseline="0" dirty="0"/>
        </a:p>
      </dgm:t>
    </dgm:pt>
    <dgm:pt modelId="{2338522E-ACE8-4CE4-98EE-1402E687981E}" type="parTrans" cxnId="{3F8E7D90-10C5-4493-B772-B58708F326A5}">
      <dgm:prSet/>
      <dgm:spPr/>
      <dgm:t>
        <a:bodyPr/>
        <a:lstStyle/>
        <a:p>
          <a:endParaRPr lang="en-US"/>
        </a:p>
      </dgm:t>
    </dgm:pt>
    <dgm:pt modelId="{2FE965C5-BFF8-458A-A359-51B533FDFBA0}" type="sibTrans" cxnId="{3F8E7D90-10C5-4493-B772-B58708F326A5}">
      <dgm:prSet/>
      <dgm:spPr/>
      <dgm:t>
        <a:bodyPr/>
        <a:lstStyle/>
        <a:p>
          <a:endParaRPr lang="en-US"/>
        </a:p>
      </dgm:t>
    </dgm:pt>
    <dgm:pt modelId="{575675E7-0F80-4935-BE49-A271684C4A12}" type="pres">
      <dgm:prSet presAssocID="{AD064B64-4965-4163-9EDF-0919F27728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7BBBF8-F81C-4C41-8C08-DB34FEFD8EC2}" type="pres">
      <dgm:prSet presAssocID="{36909C57-C206-47B7-9B93-D1A73F5AE9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AD531A-B085-459A-8DD0-47DFB20A37A9}" type="presOf" srcId="{AD064B64-4965-4163-9EDF-0919F27728DD}" destId="{575675E7-0F80-4935-BE49-A271684C4A12}" srcOrd="0" destOrd="0" presId="urn:microsoft.com/office/officeart/2005/8/layout/vList2"/>
    <dgm:cxn modelId="{A1DB1664-E2E1-4F13-BCC5-0A29CBFFDDC9}" type="presOf" srcId="{36909C57-C206-47B7-9B93-D1A73F5AE91A}" destId="{B17BBBF8-F81C-4C41-8C08-DB34FEFD8EC2}" srcOrd="0" destOrd="0" presId="urn:microsoft.com/office/officeart/2005/8/layout/vList2"/>
    <dgm:cxn modelId="{3F8E7D90-10C5-4493-B772-B58708F326A5}" srcId="{AD064B64-4965-4163-9EDF-0919F27728DD}" destId="{36909C57-C206-47B7-9B93-D1A73F5AE91A}" srcOrd="0" destOrd="0" parTransId="{2338522E-ACE8-4CE4-98EE-1402E687981E}" sibTransId="{2FE965C5-BFF8-458A-A359-51B533FDFBA0}"/>
    <dgm:cxn modelId="{64A82306-992F-403E-9AD2-49A970FFBBDB}" type="presParOf" srcId="{575675E7-0F80-4935-BE49-A271684C4A12}" destId="{B17BBBF8-F81C-4C41-8C08-DB34FEFD8E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80C8F2-9EEF-4E5E-99F4-27F77928D928}">
      <dsp:nvSpPr>
        <dsp:cNvPr id="0" name=""/>
        <dsp:cNvSpPr/>
      </dsp:nvSpPr>
      <dsp:spPr>
        <a:xfrm>
          <a:off x="0" y="0"/>
          <a:ext cx="5292080" cy="2457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500" b="1" i="0" kern="1200" baseline="0" dirty="0" smtClean="0"/>
            <a:t>Becoming scientists through Video Analysis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i="0" kern="1200" baseline="0" dirty="0" smtClean="0">
              <a:hlinkClick xmlns:r="http://schemas.openxmlformats.org/officeDocument/2006/relationships" r:id="rId1"/>
            </a:rPr>
            <a:t>Lawrence_WEE@moe.gov.sg</a:t>
          </a:r>
          <a:r>
            <a:rPr lang="en-GB" sz="2500" b="1" i="0" kern="1200" baseline="0" dirty="0" smtClean="0"/>
            <a:t> 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i="0" kern="1200" baseline="0" dirty="0" smtClean="0">
              <a:hlinkClick xmlns:r="http://schemas.openxmlformats.org/officeDocument/2006/relationships" r:id="rId2"/>
            </a:rPr>
            <a:t>TzeKwang.LEONG@rgs.edu.sg</a:t>
          </a:r>
          <a:r>
            <a:rPr lang="en-GB" sz="2500" b="1" i="0" kern="1200" baseline="0" dirty="0" smtClean="0"/>
            <a:t>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i="0" kern="1200" baseline="0" dirty="0" smtClean="0">
              <a:hlinkClick xmlns:r="http://schemas.openxmlformats.org/officeDocument/2006/relationships" r:id="rId3"/>
            </a:rPr>
            <a:t>LEE_Tat_Leong@moe.gov.sg</a:t>
          </a:r>
          <a:r>
            <a:rPr lang="en-GB" sz="2500" b="1" i="0" kern="1200" baseline="0" dirty="0" smtClean="0"/>
            <a:t> </a:t>
          </a:r>
          <a:endParaRPr lang="en-SG" sz="2500" kern="1200" dirty="0"/>
        </a:p>
      </dsp:txBody>
      <dsp:txXfrm>
        <a:off x="0" y="0"/>
        <a:ext cx="5292080" cy="24570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8615FD-98AB-4286-B82D-C167F624857C}">
      <dsp:nvSpPr>
        <dsp:cNvPr id="0" name=""/>
        <dsp:cNvSpPr/>
      </dsp:nvSpPr>
      <dsp:spPr>
        <a:xfrm>
          <a:off x="0" y="695070"/>
          <a:ext cx="9144000" cy="842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/>
            <a:t>updated 13 Nov 2014. do a CONTROL-FIND (F) and look for "open source" 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>
              <a:hlinkClick xmlns:r="http://schemas.openxmlformats.org/officeDocument/2006/relationships" r:id="rId1"/>
            </a:rPr>
            <a:t>http://intranet.moe.gov.sg/itb/Pages/soeschool/ACT_Update_for_School_Purchased_Software.pdf</a:t>
          </a:r>
          <a:endParaRPr lang="en-US" sz="2400" b="0" i="0" kern="1200" baseline="0" dirty="0"/>
        </a:p>
      </dsp:txBody>
      <dsp:txXfrm>
        <a:off x="0" y="695070"/>
        <a:ext cx="9144000" cy="84210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91F9D1-31E1-4595-B110-741BC2476470}">
      <dsp:nvSpPr>
        <dsp:cNvPr id="0" name=""/>
        <dsp:cNvSpPr/>
      </dsp:nvSpPr>
      <dsp:spPr>
        <a:xfrm>
          <a:off x="0" y="0"/>
          <a:ext cx="9143999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900" b="0" i="0" kern="1200" baseline="0" dirty="0" smtClean="0"/>
            <a:t>Singapore Teachers Shared Library in Tracker: http://iwant2study.org/lookangejss/</a:t>
          </a:r>
          <a:endParaRPr lang="en-SG" sz="2900" kern="1200" dirty="0"/>
        </a:p>
      </dsp:txBody>
      <dsp:txXfrm>
        <a:off x="0" y="0"/>
        <a:ext cx="9143999" cy="11196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25622E-43EF-4A26-AF6D-4D834669FBE1}">
      <dsp:nvSpPr>
        <dsp:cNvPr id="0" name=""/>
        <dsp:cNvSpPr/>
      </dsp:nvSpPr>
      <dsp:spPr>
        <a:xfrm>
          <a:off x="0" y="9900"/>
          <a:ext cx="914400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i="0" kern="1200" baseline="0" dirty="0" smtClean="0"/>
            <a:t>Abstract</a:t>
          </a:r>
          <a:endParaRPr lang="en-US" sz="4800" b="0" i="0" kern="1200" baseline="0" dirty="0"/>
        </a:p>
      </dsp:txBody>
      <dsp:txXfrm>
        <a:off x="0" y="9900"/>
        <a:ext cx="9144000" cy="1123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1EB4A0-A980-40FE-B69A-C660CCD6433D}">
      <dsp:nvSpPr>
        <dsp:cNvPr id="0" name=""/>
        <dsp:cNvSpPr/>
      </dsp:nvSpPr>
      <dsp:spPr>
        <a:xfrm>
          <a:off x="0" y="215048"/>
          <a:ext cx="9144000" cy="4727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baseline="0" dirty="0" smtClean="0"/>
            <a:t>This 60 minutes hands-on workshop (extension of 3rd IPSG: Learning physics of sports science through video analysis and </a:t>
          </a:r>
          <a:r>
            <a:rPr lang="en-US" sz="2200" b="0" i="0" kern="1200" baseline="0" dirty="0" err="1" smtClean="0"/>
            <a:t>modelling</a:t>
          </a:r>
          <a:r>
            <a:rPr lang="en-US" sz="2200" b="0" i="0" kern="1200" baseline="0" dirty="0" smtClean="0"/>
            <a:t> by Lee Tat Leong and Wee </a:t>
          </a:r>
          <a:r>
            <a:rPr lang="en-US" sz="2200" b="0" i="0" kern="1200" baseline="0" dirty="0" err="1" smtClean="0"/>
            <a:t>Loo</a:t>
          </a:r>
          <a:r>
            <a:rPr lang="en-US" sz="2200" b="0" i="0" kern="1200" baseline="0" dirty="0" smtClean="0"/>
            <a:t> Kang Lawrence) aims to </a:t>
          </a:r>
          <a:r>
            <a:rPr lang="en-US" sz="2200" b="1" i="0" kern="1200" baseline="0" dirty="0" smtClean="0">
              <a:solidFill>
                <a:srgbClr val="FF0000"/>
              </a:solidFill>
            </a:rPr>
            <a:t>emphasis the Computer Modeling Pedagogy </a:t>
          </a:r>
          <a:r>
            <a:rPr lang="en-US" sz="2200" b="0" i="0" kern="1200" baseline="0" dirty="0" smtClean="0"/>
            <a:t>(Wee, Chew, </a:t>
          </a:r>
          <a:r>
            <a:rPr lang="en-US" sz="2200" b="0" i="0" kern="1200" baseline="0" dirty="0" err="1" smtClean="0"/>
            <a:t>Goh</a:t>
          </a:r>
          <a:r>
            <a:rPr lang="en-US" sz="2200" b="0" i="0" kern="1200" baseline="0" dirty="0" smtClean="0"/>
            <a:t>, Tan, &amp; Lee, 2012) using Tracker as an appropriate method to understand Dynamics, Circular and Oscillations topics. The </a:t>
          </a:r>
          <a:r>
            <a:rPr lang="en-US" sz="2200" b="1" i="0" kern="1200" baseline="0" dirty="0" smtClean="0">
              <a:solidFill>
                <a:srgbClr val="FF0000"/>
              </a:solidFill>
            </a:rPr>
            <a:t>model</a:t>
          </a:r>
          <a:r>
            <a:rPr lang="en-US" sz="2200" b="0" i="0" kern="1200" baseline="0" dirty="0" smtClean="0"/>
            <a:t> </a:t>
          </a:r>
          <a:r>
            <a:rPr lang="en-US" sz="2200" b="1" i="0" kern="1200" baseline="0" dirty="0" smtClean="0">
              <a:solidFill>
                <a:srgbClr val="FF0000"/>
              </a:solidFill>
            </a:rPr>
            <a:t>building process using Tracker's Dynamics Particle Model </a:t>
          </a:r>
          <a:r>
            <a:rPr lang="en-US" sz="2200" b="0" i="0" kern="1200" baseline="0" dirty="0" smtClean="0"/>
            <a:t>in Cartesian and Polar Coordinate Systems allows students to iteratively come up with suitable Physics (recommended with nested if statements) computer models (Brown, 2007, 2008, 2009, 2012; Christian &amp; </a:t>
          </a:r>
          <a:r>
            <a:rPr lang="en-US" sz="2200" b="0" i="0" kern="1200" baseline="0" dirty="0" err="1" smtClean="0"/>
            <a:t>Esquembre</a:t>
          </a:r>
          <a:r>
            <a:rPr lang="en-US" sz="2200" b="0" i="0" kern="1200" baseline="0" dirty="0" smtClean="0"/>
            <a:t>, 2012) to represent their video analysis. </a:t>
          </a:r>
          <a:br>
            <a:rPr lang="en-US" sz="2200" b="0" i="0" kern="1200" baseline="0" dirty="0" smtClean="0"/>
          </a:br>
          <a:r>
            <a:rPr lang="en-US" sz="2200" b="0" i="0" kern="1200" baseline="0" dirty="0" smtClean="0"/>
            <a:t/>
          </a:r>
          <a:br>
            <a:rPr lang="en-US" sz="2200" b="0" i="0" kern="1200" baseline="0" dirty="0" smtClean="0"/>
          </a:br>
          <a:endParaRPr lang="en-US" sz="2200" b="0" i="0" kern="1200" baseline="0" dirty="0"/>
        </a:p>
      </dsp:txBody>
      <dsp:txXfrm>
        <a:off x="0" y="215048"/>
        <a:ext cx="9144000" cy="47270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636792-40D1-4E7D-B700-61F845182FAC}">
      <dsp:nvSpPr>
        <dsp:cNvPr id="0" name=""/>
        <dsp:cNvSpPr/>
      </dsp:nvSpPr>
      <dsp:spPr>
        <a:xfrm>
          <a:off x="0" y="292573"/>
          <a:ext cx="91440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000" b="1" kern="1200" dirty="0" smtClean="0"/>
            <a:t>What?: K12 eight practices of science by National Academy of Sciences</a:t>
          </a:r>
          <a:endParaRPr lang="en-SG" sz="2000" b="1" kern="1200" dirty="0"/>
        </a:p>
      </dsp:txBody>
      <dsp:txXfrm>
        <a:off x="0" y="292573"/>
        <a:ext cx="9144000" cy="468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0BDAFE-4264-4981-A209-6F038294E2E3}">
      <dsp:nvSpPr>
        <dsp:cNvPr id="0" name=""/>
        <dsp:cNvSpPr/>
      </dsp:nvSpPr>
      <dsp:spPr>
        <a:xfrm>
          <a:off x="0" y="242372"/>
          <a:ext cx="9144000" cy="239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Tracker Push n Constant Deceleration Model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Model A constant v = 0.5927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Model C </a:t>
          </a:r>
          <a:r>
            <a:rPr lang="en-US" sz="2000" b="0" i="0" kern="1200" baseline="0" dirty="0" err="1" smtClean="0"/>
            <a:t>Fdrag</a:t>
          </a:r>
          <a:r>
            <a:rPr lang="en-US" sz="2000" b="0" i="0" kern="1200" baseline="0" dirty="0" smtClean="0"/>
            <a:t> = k*</a:t>
          </a:r>
          <a:r>
            <a:rPr lang="en-US" sz="2000" b="0" i="0" kern="1200" baseline="0" dirty="0" err="1" smtClean="0"/>
            <a:t>vx</a:t>
          </a:r>
          <a:endParaRPr lang="en-US" sz="2000" b="0" i="0" kern="1200" baseline="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Model B F = </a:t>
          </a:r>
          <a:r>
            <a:rPr lang="el-GR" sz="2000" b="0" i="0" kern="1200" dirty="0" smtClean="0"/>
            <a:t>μ</a:t>
          </a:r>
          <a:r>
            <a:rPr lang="en-US" sz="2000" b="0" i="0" kern="1200" dirty="0" smtClean="0"/>
            <a:t> *R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Model D = </a:t>
          </a:r>
          <a:r>
            <a:rPr lang="en-US" sz="2000" b="0" i="0" kern="1200" baseline="0" dirty="0" err="1" smtClean="0"/>
            <a:t>fx</a:t>
          </a:r>
          <a:r>
            <a:rPr lang="en-US" sz="2000" b="0" i="0" kern="1200" baseline="0" dirty="0" smtClean="0"/>
            <a:t> = if(t&lt;0.167,0,if(t&lt;0.172,Push,Friction)) , Push = 134, Friction = -1.268E-1*2</a:t>
          </a:r>
          <a:endParaRPr lang="en-US" sz="2000" b="0" i="0" kern="1200" baseline="0" dirty="0"/>
        </a:p>
      </dsp:txBody>
      <dsp:txXfrm>
        <a:off x="0" y="242372"/>
        <a:ext cx="9144000" cy="23955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046EB9-9946-4EF0-83ED-750770899D2C}">
      <dsp:nvSpPr>
        <dsp:cNvPr id="0" name=""/>
        <dsp:cNvSpPr/>
      </dsp:nvSpPr>
      <dsp:spPr>
        <a:xfrm>
          <a:off x="0" y="0"/>
          <a:ext cx="9144000" cy="2053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i="0" kern="1200" baseline="0" dirty="0" smtClean="0"/>
            <a:t>Slope Model. variables used: g = 9.81, k =0.708 initial values: </a:t>
          </a:r>
          <a:r>
            <a:rPr lang="en-US" sz="3900" b="0" i="0" kern="1200" baseline="0" dirty="0" err="1" smtClean="0"/>
            <a:t>vx</a:t>
          </a:r>
          <a:r>
            <a:rPr lang="en-US" sz="3900" b="0" i="0" kern="1200" baseline="0" dirty="0" smtClean="0"/>
            <a:t> = 1.384 , </a:t>
          </a:r>
          <a:r>
            <a:rPr lang="en-US" sz="3900" b="0" i="0" kern="1200" baseline="0" dirty="0" err="1" smtClean="0"/>
            <a:t>fx</a:t>
          </a:r>
          <a:r>
            <a:rPr lang="en-US" sz="3900" b="0" i="0" kern="1200" baseline="0" dirty="0" smtClean="0"/>
            <a:t>' = g*sin(5.7*pi/180)-k*</a:t>
          </a:r>
          <a:r>
            <a:rPr lang="en-US" sz="3900" b="0" i="0" kern="1200" baseline="0" dirty="0" err="1" smtClean="0"/>
            <a:t>vx</a:t>
          </a:r>
          <a:r>
            <a:rPr lang="en-US" sz="3900" b="0" i="0" kern="1200" baseline="0" dirty="0" smtClean="0"/>
            <a:t>    ,</a:t>
          </a:r>
          <a:r>
            <a:rPr lang="en-US" sz="3900" b="0" i="0" kern="1200" baseline="0" dirty="0" err="1" smtClean="0"/>
            <a:t>fy</a:t>
          </a:r>
          <a:r>
            <a:rPr lang="en-US" sz="3900" b="0" i="0" kern="1200" baseline="0" dirty="0" smtClean="0"/>
            <a:t>' = 0</a:t>
          </a:r>
          <a:endParaRPr lang="en-US" sz="3900" kern="1200" dirty="0"/>
        </a:p>
      </dsp:txBody>
      <dsp:txXfrm>
        <a:off x="0" y="0"/>
        <a:ext cx="9144000" cy="20533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DEC39-345C-4804-B0EE-A742E3CBA138}">
      <dsp:nvSpPr>
        <dsp:cNvPr id="0" name=""/>
        <dsp:cNvSpPr/>
      </dsp:nvSpPr>
      <dsp:spPr>
        <a:xfrm>
          <a:off x="0" y="320818"/>
          <a:ext cx="9144000" cy="2211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0" i="0" kern="1200" baseline="0" dirty="0" smtClean="0"/>
            <a:t>Circular: </a:t>
          </a:r>
          <a:r>
            <a:rPr lang="en-US" sz="4200" b="0" i="0" kern="1200" baseline="0" dirty="0" smtClean="0">
              <a:hlinkClick xmlns:r="http://schemas.openxmlformats.org/officeDocument/2006/relationships" r:id="rId1"/>
            </a:rPr>
            <a:t>Motion Break Model </a:t>
          </a:r>
          <a:r>
            <a:rPr lang="en-US" sz="4200" b="0" i="0" kern="1200" baseline="0" dirty="0" smtClean="0"/>
            <a:t> initial values </a:t>
          </a:r>
          <a:r>
            <a:rPr lang="el-GR" sz="4200" b="0" i="0" kern="1200" baseline="0" dirty="0" smtClean="0"/>
            <a:t>θ = 25 </a:t>
          </a:r>
          <a:r>
            <a:rPr lang="en-US" sz="4200" b="0" i="0" kern="1200" baseline="0" dirty="0" smtClean="0"/>
            <a:t>deg, </a:t>
          </a:r>
          <a:r>
            <a:rPr lang="el-GR" sz="4200" b="0" i="0" kern="1200" baseline="0" dirty="0" smtClean="0"/>
            <a:t>ω = 615</a:t>
          </a:r>
          <a:r>
            <a:rPr lang="en-US" sz="4200" b="0" i="0" kern="1200" baseline="0" dirty="0" smtClean="0"/>
            <a:t>, </a:t>
          </a:r>
          <a:r>
            <a:rPr lang="en-US" sz="4200" b="0" i="0" kern="1200" baseline="0" dirty="0" err="1" smtClean="0"/>
            <a:t>fr</a:t>
          </a:r>
          <a:r>
            <a:rPr lang="en-US" sz="4200" b="0" i="0" kern="1200" baseline="0" dirty="0" smtClean="0"/>
            <a:t> = if(t&lt;2.795,-</a:t>
          </a:r>
          <a:r>
            <a:rPr lang="el-GR" sz="4200" b="0" i="0" kern="1200" baseline="0" dirty="0" smtClean="0"/>
            <a:t>ω*ω*</a:t>
          </a:r>
          <a:r>
            <a:rPr lang="en-US" sz="4200" b="0" i="0" kern="1200" baseline="0" dirty="0" smtClean="0"/>
            <a:t>r,0) , f</a:t>
          </a:r>
          <a:r>
            <a:rPr lang="el-GR" sz="4200" b="0" i="0" kern="1200" baseline="0" dirty="0" smtClean="0"/>
            <a:t>θ = 0</a:t>
          </a:r>
          <a:endParaRPr lang="en-US" sz="4200" kern="1200" dirty="0"/>
        </a:p>
      </dsp:txBody>
      <dsp:txXfrm>
        <a:off x="0" y="320818"/>
        <a:ext cx="9144000" cy="22112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580652-A0F4-498C-A3F3-DD99288A3147}">
      <dsp:nvSpPr>
        <dsp:cNvPr id="0" name=""/>
        <dsp:cNvSpPr/>
      </dsp:nvSpPr>
      <dsp:spPr>
        <a:xfrm>
          <a:off x="0" y="44060"/>
          <a:ext cx="9144000" cy="262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dirty="0" smtClean="0">
              <a:hlinkClick xmlns:r="http://schemas.openxmlformats.org/officeDocument/2006/relationships" r:id="rId1"/>
            </a:rPr>
            <a:t>Simple Harmonic Motion with Collision Model</a:t>
          </a:r>
          <a:r>
            <a:rPr lang="en-US" sz="3200" b="0" i="0" kern="1200" baseline="0" dirty="0" smtClean="0"/>
            <a:t>  variables used: g = 9.81, F=230, initial values: t = 2.345, r = 0.3737, </a:t>
          </a:r>
          <a:r>
            <a:rPr lang="el-GR" sz="3200" b="0" i="0" kern="1200" baseline="0" dirty="0" smtClean="0"/>
            <a:t>θ= -113</a:t>
          </a:r>
          <a:r>
            <a:rPr lang="en-US" sz="3200" b="0" i="0" kern="1200" baseline="0" dirty="0" smtClean="0"/>
            <a:t>º, </a:t>
          </a:r>
          <a:r>
            <a:rPr lang="en-US" sz="3200" b="0" i="0" kern="1200" baseline="0" dirty="0" err="1" smtClean="0"/>
            <a:t>fr</a:t>
          </a:r>
          <a:r>
            <a:rPr lang="en-US" sz="3200" b="0" i="0" kern="1200" baseline="0" dirty="0" smtClean="0"/>
            <a:t> = -</a:t>
          </a:r>
          <a:r>
            <a:rPr lang="el-GR" sz="3200" b="0" i="0" kern="1200" baseline="0" dirty="0" smtClean="0"/>
            <a:t>ω*ω*</a:t>
          </a:r>
          <a:r>
            <a:rPr lang="en-US" sz="3200" b="0" i="0" kern="1200" baseline="0" dirty="0" smtClean="0"/>
            <a:t>r ,f</a:t>
          </a:r>
          <a:r>
            <a:rPr lang="el-GR" sz="3200" b="0" i="0" kern="1200" baseline="0" dirty="0" smtClean="0"/>
            <a:t>θ = </a:t>
          </a:r>
          <a:r>
            <a:rPr lang="en-US" sz="3200" b="0" i="0" kern="1200" baseline="0" dirty="0" smtClean="0"/>
            <a:t>if(t&lt;9.581,-m*g*</a:t>
          </a:r>
          <a:r>
            <a:rPr lang="en-US" sz="3200" b="0" i="0" kern="1200" baseline="0" dirty="0" err="1" smtClean="0"/>
            <a:t>cos</a:t>
          </a:r>
          <a:r>
            <a:rPr lang="en-US" sz="3200" b="0" i="0" kern="1200" baseline="0" dirty="0" smtClean="0"/>
            <a:t>(</a:t>
          </a:r>
          <a:r>
            <a:rPr lang="el-GR" sz="3200" b="0" i="0" kern="1200" baseline="0" dirty="0" smtClean="0"/>
            <a:t>θ),</a:t>
          </a:r>
          <a:r>
            <a:rPr lang="en-US" sz="3200" b="0" i="0" kern="1200" baseline="0" dirty="0" smtClean="0"/>
            <a:t>if(t&lt;9.586,F-m*g*</a:t>
          </a:r>
          <a:r>
            <a:rPr lang="en-US" sz="3200" b="0" i="0" kern="1200" baseline="0" dirty="0" err="1" smtClean="0"/>
            <a:t>cos</a:t>
          </a:r>
          <a:r>
            <a:rPr lang="en-US" sz="3200" b="0" i="0" kern="1200" baseline="0" dirty="0" smtClean="0"/>
            <a:t>(</a:t>
          </a:r>
          <a:r>
            <a:rPr lang="el-GR" sz="3200" b="0" i="0" kern="1200" baseline="0" dirty="0" smtClean="0"/>
            <a:t>θ),-</a:t>
          </a:r>
          <a:r>
            <a:rPr lang="en-US" sz="3200" b="0" i="0" kern="1200" baseline="0" dirty="0" smtClean="0"/>
            <a:t>m*g*</a:t>
          </a:r>
          <a:r>
            <a:rPr lang="en-US" sz="3200" b="0" i="0" kern="1200" baseline="0" dirty="0" err="1" smtClean="0"/>
            <a:t>cos</a:t>
          </a:r>
          <a:r>
            <a:rPr lang="en-US" sz="3200" b="0" i="0" kern="1200" baseline="0" dirty="0" smtClean="0"/>
            <a:t>(</a:t>
          </a:r>
          <a:r>
            <a:rPr lang="el-GR" sz="3200" b="0" i="0" kern="1200" baseline="0" dirty="0" smtClean="0"/>
            <a:t>θ)))</a:t>
          </a:r>
          <a:endParaRPr lang="en-US" sz="3200" kern="1200" dirty="0"/>
        </a:p>
      </dsp:txBody>
      <dsp:txXfrm>
        <a:off x="0" y="44060"/>
        <a:ext cx="9144000" cy="26208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7BBBF8-F81C-4C41-8C08-DB34FEFD8EC2}">
      <dsp:nvSpPr>
        <dsp:cNvPr id="0" name=""/>
        <dsp:cNvSpPr/>
      </dsp:nvSpPr>
      <dsp:spPr>
        <a:xfrm>
          <a:off x="0" y="45000"/>
          <a:ext cx="9144000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0" i="0" kern="1200" baseline="0" dirty="0" smtClean="0"/>
            <a:t>Tracker 4.87 is SSOE white listed</a:t>
          </a:r>
          <a:endParaRPr lang="en-US" sz="4500" b="0" i="0" kern="1200" baseline="0" dirty="0"/>
        </a:p>
      </dsp:txBody>
      <dsp:txXfrm>
        <a:off x="0" y="45000"/>
        <a:ext cx="9144000" cy="105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4112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49687" y="9428163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191401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elookang.blogspot.sg/2015/01/tracker-push-n-constant-deceleration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49687" y="9428163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SG"/>
              <a:t> </a:t>
            </a: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lvl="0" algn="just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SG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project seeks to </a:t>
            </a:r>
            <a:r>
              <a:rPr lang="en-SG" sz="1200" u="sng" dirty="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allow students to be like scientists (obtain real data from physical phenomena, engage in making inference and deducing how the physical world work).</a:t>
            </a:r>
          </a:p>
          <a:p>
            <a:pPr lvl="0" algn="just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SG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accomplished by using the k 12 8 </a:t>
            </a:r>
            <a:r>
              <a:rPr lang="en-SG" sz="1200" u="sng" dirty="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practice </a:t>
            </a:r>
            <a:r>
              <a:rPr lang="en-SG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 supported by </a:t>
            </a:r>
            <a:r>
              <a:rPr lang="en-SG" sz="1200" u="sng" dirty="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video analysis with Tracker.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en-US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At this point of sharing, project is ongoing..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08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SG" sz="1200" dirty="0" smtClean="0">
                <a:latin typeface="Calibri"/>
                <a:ea typeface="Calibri"/>
                <a:cs typeface="Calibri"/>
                <a:sym typeface="Calibri"/>
              </a:rPr>
              <a:t>The National Science Education Standards (NSES p. 23) defines scientific inquiry as </a:t>
            </a:r>
          </a:p>
          <a:p>
            <a:pPr>
              <a:spcBef>
                <a:spcPts val="0"/>
              </a:spcBef>
              <a:buNone/>
            </a:pPr>
            <a:r>
              <a:rPr lang="en-SG" sz="1200" dirty="0" smtClean="0">
                <a:latin typeface="Calibri"/>
                <a:ea typeface="Calibri"/>
                <a:cs typeface="Calibri"/>
                <a:sym typeface="Calibri"/>
              </a:rPr>
              <a:t>“the diverse ways in which scientists study the natural world and propose explanations </a:t>
            </a:r>
          </a:p>
          <a:p>
            <a:pPr>
              <a:spcBef>
                <a:spcPts val="0"/>
              </a:spcBef>
              <a:buNone/>
            </a:pPr>
            <a:r>
              <a:rPr lang="en-SG" sz="1200" dirty="0" smtClean="0">
                <a:latin typeface="Calibri"/>
                <a:ea typeface="Calibri"/>
                <a:cs typeface="Calibri"/>
                <a:sym typeface="Calibri"/>
              </a:rPr>
              <a:t>based on the evidence derived from their work. </a:t>
            </a:r>
          </a:p>
          <a:p>
            <a:pPr>
              <a:spcBef>
                <a:spcPts val="0"/>
              </a:spcBef>
              <a:buNone/>
            </a:pPr>
            <a:r>
              <a:rPr lang="en-SG" sz="1200" dirty="0" smtClean="0">
                <a:latin typeface="Calibri"/>
                <a:ea typeface="Calibri"/>
                <a:cs typeface="Calibri"/>
                <a:sym typeface="Calibri"/>
              </a:rPr>
              <a:t>Scientific inquiry also refers to the  activities through which students develop knowledge and understanding of scientific ideas, as well as an understanding of how scientists study the natural world.”</a:t>
            </a:r>
          </a:p>
          <a:p>
            <a:pPr>
              <a:spcBef>
                <a:spcPts val="0"/>
              </a:spcBef>
              <a:buNone/>
            </a:pPr>
            <a:endParaRPr lang="en-SG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13436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 smtClean="0">
                <a:hlinkClick r:id="rId3"/>
              </a:rPr>
              <a:t>http://weelookang.blogspot.sg/2015/01/tracker-push-n-constant-deceleration.html</a:t>
            </a:r>
            <a:endParaRPr lang="en-US" sz="1200" b="0" i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http://weelookang.blogspot.sg/2014/05/tracker-koaytzemin-student-video-roller.html?q=roller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http://weelookang.blogspot.sg/2014/07/tracker-circular-motion-break-model.html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http://weelookang.blogspot.sg/2014/08/tracker-pendulum-collision-model.html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http://weelookang.blogspot.sg/2014/08/ssoe.html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endParaRPr sz="1800" b="0" i="0" u="none" strike="noStrike" cap="none" baseline="0" dirty="0"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SG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5847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compadre.org/osp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cabrillo.edu/~dbrown/tracker/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209800" y="2133600"/>
            <a:ext cx="55626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209800" y="3886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40"/>
              </a:spcBef>
              <a:spcAft>
                <a:spcPts val="0"/>
              </a:spcAft>
              <a:buClr>
                <a:srgbClr val="009900"/>
              </a:buClr>
              <a:buFont typeface="Calibri"/>
              <a:buNone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0"/>
            <a:ext cx="2143125" cy="561975"/>
          </a:xfrm>
          <a:prstGeom prst="rect">
            <a:avLst/>
          </a:prstGeom>
        </p:spPr>
      </p:pic>
      <p:pic>
        <p:nvPicPr>
          <p:cNvPr id="8" name="Picture 9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1785" y="-39275"/>
            <a:ext cx="1828800" cy="6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racker_logo (1).png">
            <a:hlinkClick r:id="rId5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13724" y="-32999"/>
            <a:ext cx="1828800" cy="536154"/>
          </a:xfrm>
          <a:prstGeom prst="rect">
            <a:avLst/>
          </a:prstGeom>
        </p:spPr>
      </p:pic>
      <p:pic>
        <p:nvPicPr>
          <p:cNvPr id="10" name="Picture 2" descr="http://www.teqsa.gov.au/sites/default/files/cc_by_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758"/>
            <a:ext cx="1348110" cy="4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AutoShape 2" descr="cid:image017.png@01CFE209.B8E25F20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cid:image017.png@01CFE209.B8E25F20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699792" y="0"/>
            <a:ext cx="962993" cy="6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hape 13"/>
          <p:cNvSpPr txBox="1">
            <a:spLocks/>
          </p:cNvSpPr>
          <p:nvPr userDrawn="1"/>
        </p:nvSpPr>
        <p:spPr>
          <a:xfrm>
            <a:off x="4932040" y="476672"/>
            <a:ext cx="421196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7th IPSG 2015 @NYJC 20 Jan 2015 1600-1700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423318" y="-137318"/>
            <a:ext cx="42973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861718" y="2301081"/>
            <a:ext cx="5592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670718" y="319881"/>
            <a:ext cx="5592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4038599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828800"/>
            <a:ext cx="4038599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https://www.cabrillo.edu/~dbrown/tracker/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compadre.org/osp/" TargetMode="Externa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4932040" y="476672"/>
            <a:ext cx="421196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dirty="0" smtClean="0"/>
              <a:t>7th IPSG 2015 @NYJC 20 Jan 2015 1600-1700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36512" y="0"/>
            <a:ext cx="2143125" cy="561975"/>
          </a:xfrm>
          <a:prstGeom prst="rect">
            <a:avLst/>
          </a:prstGeom>
        </p:spPr>
      </p:pic>
      <p:pic>
        <p:nvPicPr>
          <p:cNvPr id="8" name="Picture 9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81785" y="-39275"/>
            <a:ext cx="1828800" cy="6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racker_logo (1).png">
            <a:hlinkClick r:id="rId18"/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813724" y="-32999"/>
            <a:ext cx="1828800" cy="536154"/>
          </a:xfrm>
          <a:prstGeom prst="rect">
            <a:avLst/>
          </a:prstGeom>
        </p:spPr>
      </p:pic>
      <p:pic>
        <p:nvPicPr>
          <p:cNvPr id="15" name="Picture 2" descr="http://www.teqsa.gov.au/sites/default/files/cc_by_logo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758"/>
            <a:ext cx="1348110" cy="4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2699792" y="0"/>
            <a:ext cx="962993" cy="6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2051720" y="1"/>
            <a:ext cx="58070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9.xml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5295"/>
            <a:ext cx="9144000" cy="612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4719659"/>
              </p:ext>
            </p:extLst>
          </p:nvPr>
        </p:nvGraphicFramePr>
        <p:xfrm>
          <a:off x="3851920" y="752928"/>
          <a:ext cx="5292080" cy="253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AutoShape 2" descr="http://4.bp.blogspot.com/-Rw7dfHPIsrc/U3muM26RVKI/AAAAAAAAhTs/ROb6gCcOBKQ/s1600/SALING_2014-05-19_150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2" name="Shape 10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87824" y="5157192"/>
            <a:ext cx="1718467" cy="109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836712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1700809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147876860"/>
              </p:ext>
            </p:extLst>
          </p:nvPr>
        </p:nvGraphicFramePr>
        <p:xfrm>
          <a:off x="0" y="539388"/>
          <a:ext cx="91440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6679494"/>
              </p:ext>
            </p:extLst>
          </p:nvPr>
        </p:nvGraphicFramePr>
        <p:xfrm>
          <a:off x="0" y="1340768"/>
          <a:ext cx="9028269" cy="5036931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9028269"/>
              </a:tblGrid>
              <a:tr h="41164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 practices of scientists</a:t>
                      </a:r>
                      <a:endParaRPr lang="en-GB" sz="2000" dirty="0"/>
                    </a:p>
                  </a:txBody>
                  <a:tcPr/>
                </a:tc>
              </a:tr>
              <a:tr h="474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(1) Asking Questions</a:t>
                      </a:r>
                      <a:r>
                        <a:rPr lang="en-GB" sz="24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sz="2400" b="1" dirty="0"/>
                    </a:p>
                  </a:txBody>
                  <a:tcPr anchor="ctr"/>
                </a:tc>
              </a:tr>
              <a:tr h="474973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(2) Using Models</a:t>
                      </a:r>
                      <a:r>
                        <a:rPr lang="en-GB" sz="2400" b="1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sz="2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5014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(3)</a:t>
                      </a:r>
                      <a:r>
                        <a:rPr lang="en-GB" sz="2400" b="1" baseline="0" dirty="0" smtClean="0"/>
                        <a:t> Plan &amp; Carry Out Investigations</a:t>
                      </a:r>
                      <a:r>
                        <a:rPr lang="en-GB" sz="24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sz="2400" b="1" dirty="0"/>
                    </a:p>
                  </a:txBody>
                  <a:tcPr anchor="ctr"/>
                </a:tc>
              </a:tr>
              <a:tr h="474973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(4) Analysing</a:t>
                      </a:r>
                      <a:r>
                        <a:rPr lang="en-GB" sz="2400" b="1" baseline="0" dirty="0" smtClean="0"/>
                        <a:t> Data</a:t>
                      </a:r>
                      <a:r>
                        <a:rPr lang="en-GB" sz="24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sz="2400" b="1" dirty="0"/>
                    </a:p>
                  </a:txBody>
                  <a:tcPr anchor="ctr"/>
                </a:tc>
              </a:tr>
              <a:tr h="750141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(5) Mathematical &amp; Computational</a:t>
                      </a:r>
                      <a:r>
                        <a:rPr lang="en-GB" sz="2400" b="1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="1" baseline="0" dirty="0" smtClean="0">
                          <a:solidFill>
                            <a:srgbClr val="FF0000"/>
                          </a:solidFill>
                        </a:rPr>
                        <a:t> Thinking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5014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(6) Explaining based</a:t>
                      </a:r>
                      <a:r>
                        <a:rPr lang="en-GB" sz="2400" b="1" baseline="0" dirty="0" smtClean="0"/>
                        <a:t> on evidence</a:t>
                      </a:r>
                      <a:r>
                        <a:rPr lang="en-GB" sz="24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sz="2400" b="1" dirty="0"/>
                    </a:p>
                  </a:txBody>
                  <a:tcPr anchor="ctr"/>
                </a:tc>
              </a:tr>
              <a:tr h="474973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(7) Argumentation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74973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(8) Communication</a:t>
                      </a:r>
                      <a:r>
                        <a:rPr lang="en-GB" sz="24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638132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 Wee</a:t>
            </a:r>
            <a:r>
              <a:rPr lang="en-US" sz="1200" dirty="0"/>
              <a:t>, Loo Kang, Chew, Charles, Goh, </a:t>
            </a:r>
            <a:r>
              <a:rPr lang="en-US" sz="1200" dirty="0" err="1"/>
              <a:t>Giam</a:t>
            </a:r>
            <a:r>
              <a:rPr lang="en-US" sz="1200" dirty="0"/>
              <a:t> </a:t>
            </a:r>
            <a:r>
              <a:rPr lang="en-US" sz="1200" dirty="0" err="1"/>
              <a:t>Hwee</a:t>
            </a:r>
            <a:r>
              <a:rPr lang="en-US" sz="1200" dirty="0"/>
              <a:t>, Tan, Samuel, &amp; Lee, Tat Leong. (2012). Using Tracker as a pedagogical tool for understanding projectile motion. </a:t>
            </a:r>
            <a:r>
              <a:rPr lang="en-US" sz="1200" i="1" dirty="0"/>
              <a:t>Physics Education, 47</a:t>
            </a:r>
            <a:r>
              <a:rPr lang="en-US" sz="1200" dirty="0"/>
              <a:t>(4), 448. </a:t>
            </a:r>
            <a:endParaRPr lang="en-SG" sz="1200" dirty="0"/>
          </a:p>
          <a:p>
            <a:endParaRPr lang="en-SG" sz="1200" dirty="0"/>
          </a:p>
        </p:txBody>
      </p:sp>
    </p:spTree>
    <p:extLst>
      <p:ext uri="{BB962C8B-B14F-4D97-AF65-F5344CB8AC3E}">
        <p14:creationId xmlns:p14="http://schemas.microsoft.com/office/powerpoint/2010/main" xmlns="" val="185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2.bp.blogspot.com/-8i3u0HFQolU/VLyOUSbO_vI/AAAAAAAAq2I/CQ39V0KxHtg/s1600/1-19-2015%2B12-56-03%2BP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688"/>
            <a:ext cx="9144000" cy="62640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0" y="620688"/>
          <a:ext cx="9144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2.bp.blogspot.com/-uNn8nwRwgqI/U3Medy0O8AI/AAAAAAAAhN8/fRIIWXkig5w/s1600/rollerblade_2014-05-14_15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0396"/>
            <a:ext cx="9144000" cy="60676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0" y="4653136"/>
          <a:ext cx="9144000" cy="22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1.bp.blogspot.com/-YOUO9afDpsE/U74v7g1FUgI/AAAAAAAAi50/DLxfDsh-N2A/s1600/CM_break_2014-07-10_14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0" y="4221088"/>
          <a:ext cx="9144000" cy="28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1.bp.blogspot.com/-FbtNaJbXHu8/U-LnclBa-2I/AAAAAAAAjyY/IMNZsw-FQIM/s1600/2014-08-07_10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9606"/>
            <a:ext cx="9144000" cy="60383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0" y="4149080"/>
          <a:ext cx="9144000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53340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5" name="Picture 1" descr="https://1.bp.blogspot.com/-F770w5O3Nkg/VGP_h8Xv7oI/AAAAAAAApjE/2yaBBEpWym8/s640/ssoewhitelist.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56792"/>
            <a:ext cx="9181020" cy="3672408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0" y="4941168"/>
          <a:ext cx="91440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721059433"/>
              </p:ext>
            </p:extLst>
          </p:nvPr>
        </p:nvGraphicFramePr>
        <p:xfrm>
          <a:off x="0" y="558602"/>
          <a:ext cx="9143999" cy="113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14231" t="16532" r="26757" b="18500"/>
          <a:stretch/>
        </p:blipFill>
        <p:spPr>
          <a:xfrm>
            <a:off x="0" y="1600201"/>
            <a:ext cx="9144000" cy="52577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502</Words>
  <Application>Microsoft Office PowerPoint</Application>
  <PresentationFormat>On-screen Show (4:3)</PresentationFormat>
  <Paragraphs>44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Task using Video Analysis and Modelling to promote K12 eight practices of science</dc:title>
  <dc:creator>Ning Hwee Tiang</dc:creator>
  <cp:lastModifiedBy>OEM</cp:lastModifiedBy>
  <cp:revision>116</cp:revision>
  <dcterms:modified xsi:type="dcterms:W3CDTF">2015-01-20T01:28:15Z</dcterms:modified>
</cp:coreProperties>
</file>